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1" r:id="rId4"/>
    <p:sldId id="365" r:id="rId5"/>
    <p:sldId id="373" r:id="rId6"/>
    <p:sldId id="374" r:id="rId7"/>
    <p:sldId id="367" r:id="rId8"/>
    <p:sldId id="378" r:id="rId9"/>
    <p:sldId id="379" r:id="rId10"/>
    <p:sldId id="369" r:id="rId11"/>
    <p:sldId id="381" r:id="rId12"/>
    <p:sldId id="382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bin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bin"/><Relationship Id="rId3" Type="http://schemas.openxmlformats.org/officeDocument/2006/relationships/image" Target="../media/image37.png"/><Relationship Id="rId7" Type="http://schemas.openxmlformats.org/officeDocument/2006/relationships/image" Target="../media/image4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25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3.bin"/><Relationship Id="rId10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18.bin"/><Relationship Id="rId4" Type="http://schemas.openxmlformats.org/officeDocument/2006/relationships/image" Target="../media/image1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bin"/><Relationship Id="rId4" Type="http://schemas.openxmlformats.org/officeDocument/2006/relationships/image" Target="../media/image1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bin"/><Relationship Id="rId4" Type="http://schemas.openxmlformats.org/officeDocument/2006/relationships/image" Target="../media/image1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4" name="yt_shape_11934"/>
          <p:cNvSpPr txBox="1"/>
          <p:nvPr/>
        </p:nvSpPr>
        <p:spPr>
          <a:xfrm>
            <a:off x="540000" y="1385660"/>
            <a:ext cx="457176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相似三角形与一次函数</a:t>
            </a:r>
          </a:p>
        </p:txBody>
      </p:sp>
      <p:sp>
        <p:nvSpPr>
          <p:cNvPr id="11935" name="yt_shape_11935"/>
          <p:cNvSpPr txBox="1"/>
          <p:nvPr/>
        </p:nvSpPr>
        <p:spPr>
          <a:xfrm>
            <a:off x="540119" y="1889970"/>
            <a:ext cx="11244513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如图，一次函数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）的图象与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轴、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轴分别交于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）两点，过点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）作直线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垂直，点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位于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轴上方的部分上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936" name="yt_image_11936">
            <a:extLst>
              <a:ext uri="">
                <a16:creationId xmlns="" xmlns:m="http://schemas.openxmlformats.org/officeDocument/2006/math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2991" y="3331599"/>
            <a:ext cx="2406015" cy="1657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38" name="yt_shape_11938"/>
              <p:cNvSpPr txBox="1"/>
              <p:nvPr/>
            </p:nvSpPr>
            <p:spPr>
              <a:xfrm>
                <a:off x="540000" y="5190176"/>
                <a:ext cx="8026236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938" name="yt_shape_11938" descr="{&quot;rangeId&quot;:3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90176"/>
                <a:ext cx="8026236" cy="642163"/>
              </a:xfrm>
              <a:prstGeom prst="rect">
                <a:avLst/>
              </a:prstGeom>
              <a:blipFill>
                <a:blip r:embed="rId3"/>
                <a:stretch>
                  <a:fillRect l="-2356" r="-136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9381116">
            <a:extLst>
              <a:ext uri="{FF2B5EF4-FFF2-40B4-BE49-F238E27FC236}">
                <a16:creationId xmlns:a16="http://schemas.microsoft.com/office/drawing/2014/main" id="{FC2D4E19-A4AB-B7EE-D80A-24FC4B7B5E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27038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02B3FEA-9231-7CE8-ECB9-B66E7B8E9292}"/>
                  </a:ext>
                </a:extLst>
              </p:cNvPr>
              <p:cNvSpPr txBox="1"/>
              <p:nvPr/>
            </p:nvSpPr>
            <p:spPr>
              <a:xfrm>
                <a:off x="6628732" y="4978123"/>
                <a:ext cx="134054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02B3FEA-9231-7CE8-ECB9-B66E7B8E92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8732" y="4978123"/>
                <a:ext cx="1340549" cy="729565"/>
              </a:xfrm>
              <a:prstGeom prst="rect">
                <a:avLst/>
              </a:prstGeom>
              <a:blipFill>
                <a:blip r:embed="rId5"/>
                <a:stretch>
                  <a:fillRect l="-6818" r="-727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22" name="yt_shape_12022"/>
              <p:cNvSpPr txBox="1"/>
              <p:nvPr/>
            </p:nvSpPr>
            <p:spPr>
              <a:xfrm>
                <a:off x="540000" y="2198036"/>
                <a:ext cx="6390852" cy="28219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6.4cm.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022" name="yt_shape_12022" descr="{&quot;rangeId&quot;:2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98036"/>
                <a:ext cx="6390852" cy="2821926"/>
              </a:xfrm>
              <a:prstGeom prst="rect">
                <a:avLst/>
              </a:prstGeom>
              <a:blipFill>
                <a:blip r:embed="rId2"/>
                <a:stretch>
                  <a:fillRect l="-2958" t="-433" r="-1908" b="-58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A7EFF86-68AA-A779-3AF5-CF4AEB3F4F26}"/>
                  </a:ext>
                </a:extLst>
              </p:cNvPr>
              <p:cNvSpPr txBox="1"/>
              <p:nvPr/>
            </p:nvSpPr>
            <p:spPr>
              <a:xfrm>
                <a:off x="449989" y="2151230"/>
                <a:ext cx="6509131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A7EFF86-68AA-A779-3AF5-CF4AEB3F4F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51230"/>
                <a:ext cx="6509131" cy="631267"/>
              </a:xfrm>
              <a:prstGeom prst="rect">
                <a:avLst/>
              </a:prstGeom>
              <a:blipFill>
                <a:blip r:embed="rId3"/>
                <a:stretch>
                  <a:fillRect l="-1498" r="-10768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9D1F84A-5A62-966F-6EA6-67FD56579A04}"/>
              </a:ext>
            </a:extLst>
          </p:cNvPr>
          <p:cNvSpPr txBox="1"/>
          <p:nvPr/>
        </p:nvSpPr>
        <p:spPr>
          <a:xfrm>
            <a:off x="449989" y="2688885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17B202C-3D65-B316-5C58-F9A8A712FB9A}"/>
                  </a:ext>
                </a:extLst>
              </p:cNvPr>
              <p:cNvSpPr txBox="1"/>
              <p:nvPr/>
            </p:nvSpPr>
            <p:spPr>
              <a:xfrm>
                <a:off x="449989" y="3164373"/>
                <a:ext cx="1702371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9, 'mathAnswerShape': 1}">
                <a:extLst>
                  <a:ext uri="{FF2B5EF4-FFF2-40B4-BE49-F238E27FC236}">
                    <a16:creationId xmlns:a16="http://schemas.microsoft.com/office/drawing/2014/main" id="{A17B202C-3D65-B316-5C58-F9A8A712FB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64373"/>
                <a:ext cx="1702371" cy="772109"/>
              </a:xfrm>
              <a:prstGeom prst="rect">
                <a:avLst/>
              </a:prstGeom>
              <a:blipFill>
                <a:blip r:embed="rId4"/>
                <a:stretch>
                  <a:fillRect l="-5735" r="-5735" b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353CF01-532A-4660-6DBF-7F9FDE988408}"/>
                  </a:ext>
                </a:extLst>
              </p:cNvPr>
              <p:cNvSpPr txBox="1"/>
              <p:nvPr/>
            </p:nvSpPr>
            <p:spPr>
              <a:xfrm>
                <a:off x="449989" y="3842870"/>
                <a:ext cx="1655127" cy="7722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9, 'mathAnswerShape': 1}">
                <a:extLst>
                  <a:ext uri="{FF2B5EF4-FFF2-40B4-BE49-F238E27FC236}">
                    <a16:creationId xmlns:a16="http://schemas.microsoft.com/office/drawing/2014/main" id="{5353CF01-532A-4660-6DBF-7F9FDE9884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42870"/>
                <a:ext cx="1655127" cy="772237"/>
              </a:xfrm>
              <a:prstGeom prst="rect">
                <a:avLst/>
              </a:prstGeom>
              <a:blipFill>
                <a:blip r:embed="rId5"/>
                <a:stretch>
                  <a:fillRect l="-5904" r="-5904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0FC97E9-4C20-7BF3-9821-5C5848D9FB49}"/>
              </a:ext>
            </a:extLst>
          </p:cNvPr>
          <p:cNvSpPr txBox="1"/>
          <p:nvPr/>
        </p:nvSpPr>
        <p:spPr>
          <a:xfrm>
            <a:off x="449989" y="4521495"/>
            <a:ext cx="23470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6.4cm.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2019">
            <a:extLst>
              <a:ext uri="{FF2B5EF4-FFF2-40B4-BE49-F238E27FC236}">
                <a16:creationId xmlns:a16="http://schemas.microsoft.com/office/drawing/2014/main" id="{A41983C8-00AE-8D60-DBD3-200F8CDEFAC8}"/>
              </a:ext>
            </a:extLst>
          </p:cNvPr>
          <p:cNvSpPr txBox="1"/>
          <p:nvPr/>
        </p:nvSpPr>
        <p:spPr>
          <a:xfrm>
            <a:off x="540000" y="1879554"/>
            <a:ext cx="242855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的长；</a:t>
            </a:r>
          </a:p>
        </p:txBody>
      </p:sp>
      <p:pic>
        <p:nvPicPr>
          <p:cNvPr id="8" name="yt_image_12016">
            <a:extLst>
              <a:ext uri="{FF2B5EF4-FFF2-40B4-BE49-F238E27FC236}">
                <a16:creationId xmlns:a16="http://schemas.microsoft.com/office/drawing/2014/main" id="{9706EA44-11DE-95CE-DD1B-B3A300FFEF37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60296" y="2278763"/>
            <a:ext cx="2617470" cy="177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25" name="yt_shape_12025"/>
              <p:cNvSpPr txBox="1"/>
              <p:nvPr/>
            </p:nvSpPr>
            <p:spPr>
              <a:xfrm>
                <a:off x="551384" y="1171265"/>
                <a:ext cx="10496848" cy="54305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）过点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的垂线，垂足为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故当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有最小值为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19cm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025" name="yt_shape_120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71265"/>
                <a:ext cx="10496848" cy="5430526"/>
              </a:xfrm>
              <a:prstGeom prst="rect">
                <a:avLst/>
              </a:prstGeom>
              <a:blipFill>
                <a:blip r:embed="rId2"/>
                <a:stretch>
                  <a:fillRect l="-1742" t="-898" b="-10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4239020-3033-34A8-841E-3EE332B172D5}"/>
              </a:ext>
            </a:extLst>
          </p:cNvPr>
          <p:cNvSpPr txBox="1"/>
          <p:nvPr/>
        </p:nvSpPr>
        <p:spPr>
          <a:xfrm>
            <a:off x="461373" y="1124459"/>
            <a:ext cx="507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的垂线，垂足为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6C1015-12D7-EBFA-DD9C-B7BBF4B67D99}"/>
              </a:ext>
            </a:extLst>
          </p:cNvPr>
          <p:cNvSpPr txBox="1"/>
          <p:nvPr/>
        </p:nvSpPr>
        <p:spPr>
          <a:xfrm>
            <a:off x="461373" y="1599947"/>
            <a:ext cx="360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7D1EDA-3588-4BEC-68BB-D851718CE10A}"/>
              </a:ext>
            </a:extLst>
          </p:cNvPr>
          <p:cNvSpPr txBox="1"/>
          <p:nvPr/>
        </p:nvSpPr>
        <p:spPr>
          <a:xfrm>
            <a:off x="461373" y="2075435"/>
            <a:ext cx="177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132F1B-C6FF-9B93-A790-99417A54A7C2}"/>
              </a:ext>
            </a:extLst>
          </p:cNvPr>
          <p:cNvSpPr txBox="1"/>
          <p:nvPr/>
        </p:nvSpPr>
        <p:spPr>
          <a:xfrm>
            <a:off x="461373" y="2550923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E6A94B0-D1DD-ABCD-2420-596A2117DDD8}"/>
                  </a:ext>
                </a:extLst>
              </p:cNvPr>
              <p:cNvSpPr txBox="1"/>
              <p:nvPr/>
            </p:nvSpPr>
            <p:spPr>
              <a:xfrm>
                <a:off x="461373" y="3026411"/>
                <a:ext cx="1697610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E6A94B0-D1DD-ABCD-2420-596A2117DD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026411"/>
                <a:ext cx="1697610" cy="772110"/>
              </a:xfrm>
              <a:prstGeom prst="rect">
                <a:avLst/>
              </a:prstGeom>
              <a:blipFill>
                <a:blip r:embed="rId3"/>
                <a:stretch>
                  <a:fillRect l="-5755" r="-5755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EF0780F-6E99-CF93-2318-5DD6CC3AAF97}"/>
                  </a:ext>
                </a:extLst>
              </p:cNvPr>
              <p:cNvSpPr txBox="1"/>
              <p:nvPr/>
            </p:nvSpPr>
            <p:spPr>
              <a:xfrm>
                <a:off x="461373" y="3704909"/>
                <a:ext cx="1421766" cy="7722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EF0780F-6E99-CF93-2318-5DD6CC3AAF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704909"/>
                <a:ext cx="1421766" cy="772236"/>
              </a:xfrm>
              <a:prstGeom prst="rect">
                <a:avLst/>
              </a:prstGeom>
              <a:blipFill>
                <a:blip r:embed="rId4"/>
                <a:stretch>
                  <a:fillRect l="-6867" r="-686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0529255-DBB4-D533-7FC3-6D435AB5AEC4}"/>
                  </a:ext>
                </a:extLst>
              </p:cNvPr>
              <p:cNvSpPr txBox="1"/>
              <p:nvPr/>
            </p:nvSpPr>
            <p:spPr>
              <a:xfrm>
                <a:off x="461373" y="4383533"/>
                <a:ext cx="2085086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故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0529255-DBB4-D533-7FC3-6D435AB5AE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383533"/>
                <a:ext cx="2085086" cy="767030"/>
              </a:xfrm>
              <a:prstGeom prst="rect">
                <a:avLst/>
              </a:prstGeom>
              <a:blipFill>
                <a:blip r:embed="rId5"/>
                <a:stretch>
                  <a:fillRect l="-4678" r="-409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0805253-FB56-3A41-B2D6-8DF04B26A8E7}"/>
                  </a:ext>
                </a:extLst>
              </p:cNvPr>
              <p:cNvSpPr txBox="1"/>
              <p:nvPr/>
            </p:nvSpPr>
            <p:spPr>
              <a:xfrm>
                <a:off x="461373" y="4911472"/>
                <a:ext cx="10473817" cy="899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0805253-FB56-3A41-B2D6-8DF04B26A8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911472"/>
                <a:ext cx="10473817" cy="899109"/>
              </a:xfrm>
              <a:prstGeom prst="rect">
                <a:avLst/>
              </a:prstGeom>
              <a:blipFill>
                <a:blip r:embed="rId6"/>
                <a:stretch>
                  <a:fillRect l="-931" r="-757" b="-3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57E3813-B1B3-A57D-761E-02D7D8A2B3A8}"/>
                  </a:ext>
                </a:extLst>
              </p:cNvPr>
              <p:cNvSpPr txBox="1"/>
              <p:nvPr/>
            </p:nvSpPr>
            <p:spPr>
              <a:xfrm>
                <a:off x="461373" y="5793791"/>
                <a:ext cx="4429823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故当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有最小值为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19cm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57E3813-B1B3-A57D-761E-02D7D8A2B3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793791"/>
                <a:ext cx="4429823" cy="733629"/>
              </a:xfrm>
              <a:prstGeom prst="rect">
                <a:avLst/>
              </a:prstGeom>
              <a:blipFill>
                <a:blip r:embed="rId7"/>
                <a:stretch>
                  <a:fillRect l="-2204" r="-2066" b="-8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2027">
            <a:extLst>
              <a:ext uri="{FF2B5EF4-FFF2-40B4-BE49-F238E27FC236}">
                <a16:creationId xmlns:a16="http://schemas.microsoft.com/office/drawing/2014/main" id="{0A6D79BE-1A82-7C3D-FC85-CA08335BA665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64612" y="3168954"/>
            <a:ext cx="2391443" cy="1598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yt_shape_12020">
            <a:extLst>
              <a:ext uri="{FF2B5EF4-FFF2-40B4-BE49-F238E27FC236}">
                <a16:creationId xmlns:a16="http://schemas.microsoft.com/office/drawing/2014/main" id="{81D744AC-9C6B-AA1F-D51F-B5DE9B4146AF}"/>
              </a:ext>
            </a:extLst>
          </p:cNvPr>
          <p:cNvSpPr txBox="1"/>
          <p:nvPr/>
        </p:nvSpPr>
        <p:spPr>
          <a:xfrm>
            <a:off x="551384" y="764704"/>
            <a:ext cx="10110140" cy="49853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）设四边形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的函数关系式，并求出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的最小值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pic>
        <p:nvPicPr>
          <p:cNvPr id="13" name="yt_image_12016">
            <a:extLst>
              <a:ext uri="{FF2B5EF4-FFF2-40B4-BE49-F238E27FC236}">
                <a16:creationId xmlns:a16="http://schemas.microsoft.com/office/drawing/2014/main" id="{4CE9C5A7-1588-D120-90DF-0F9DEDD983EF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38585" y="1233328"/>
            <a:ext cx="2617470" cy="177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0" name="yt_shape_11940"/>
          <p:cNvSpPr txBox="1"/>
          <p:nvPr/>
        </p:nvSpPr>
        <p:spPr>
          <a:xfrm>
            <a:off x="407368" y="690110"/>
            <a:ext cx="56039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942" name="yt_image_1194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34254" y="2624042"/>
            <a:ext cx="1895326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45" name="yt_shape_11945"/>
          <p:cNvSpPr txBox="1"/>
          <p:nvPr/>
        </p:nvSpPr>
        <p:spPr>
          <a:xfrm>
            <a:off x="499998" y="1576597"/>
            <a:ext cx="14010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1946" name="yt_shape_11946"/>
          <p:cNvSpPr txBox="1"/>
          <p:nvPr/>
        </p:nvSpPr>
        <p:spPr>
          <a:xfrm>
            <a:off x="499998" y="2055900"/>
            <a:ext cx="32781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1948" name="yt_shape_11948"/>
          <p:cNvSpPr txBox="1"/>
          <p:nvPr/>
        </p:nvSpPr>
        <p:spPr>
          <a:xfrm>
            <a:off x="499998" y="3014506"/>
            <a:ext cx="25744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1949" name="yt_shape_11949"/>
          <p:cNvSpPr txBox="1"/>
          <p:nvPr/>
        </p:nvSpPr>
        <p:spPr>
          <a:xfrm>
            <a:off x="499998" y="3493809"/>
            <a:ext cx="28052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950" name="yt_shape_11950"/>
              <p:cNvSpPr txBox="1"/>
              <p:nvPr/>
            </p:nvSpPr>
            <p:spPr>
              <a:xfrm>
                <a:off x="499998" y="3973112"/>
                <a:ext cx="3905172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950" name="yt_shape_119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998" y="3973112"/>
                <a:ext cx="3905172" cy="645626"/>
              </a:xfrm>
              <a:prstGeom prst="rect">
                <a:avLst/>
              </a:prstGeom>
              <a:blipFill>
                <a:blip r:embed="rId3"/>
                <a:stretch>
                  <a:fillRect l="-4680" r="-3744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795C5DF-48D1-C557-D65B-716F527D3110}"/>
              </a:ext>
            </a:extLst>
          </p:cNvPr>
          <p:cNvSpPr txBox="1"/>
          <p:nvPr/>
        </p:nvSpPr>
        <p:spPr>
          <a:xfrm>
            <a:off x="407386" y="1097294"/>
            <a:ext cx="7011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，记直线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轴的交点为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E20DD9-BACF-0C97-2A49-C552D609C8E0}"/>
              </a:ext>
            </a:extLst>
          </p:cNvPr>
          <p:cNvSpPr txBox="1"/>
          <p:nvPr/>
        </p:nvSpPr>
        <p:spPr>
          <a:xfrm>
            <a:off x="409987" y="1529791"/>
            <a:ext cx="1567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E57629-A75B-9834-2544-98E985B23B69}"/>
              </a:ext>
            </a:extLst>
          </p:cNvPr>
          <p:cNvSpPr txBox="1"/>
          <p:nvPr/>
        </p:nvSpPr>
        <p:spPr>
          <a:xfrm>
            <a:off x="409987" y="2009094"/>
            <a:ext cx="3426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E7EB9D-3F0D-10ED-6C32-DD86E61E2209}"/>
              </a:ext>
            </a:extLst>
          </p:cNvPr>
          <p:cNvSpPr txBox="1"/>
          <p:nvPr/>
        </p:nvSpPr>
        <p:spPr>
          <a:xfrm>
            <a:off x="3745284" y="1998525"/>
            <a:ext cx="5168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7EB644-BFC5-0361-AD1C-240D3E2970CE}"/>
              </a:ext>
            </a:extLst>
          </p:cNvPr>
          <p:cNvSpPr txBox="1"/>
          <p:nvPr/>
        </p:nvSpPr>
        <p:spPr>
          <a:xfrm>
            <a:off x="407368" y="2434243"/>
            <a:ext cx="2729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8C6764-64FC-7DB2-0496-93B6AD5C44D5}"/>
              </a:ext>
            </a:extLst>
          </p:cNvPr>
          <p:cNvSpPr txBox="1"/>
          <p:nvPr/>
        </p:nvSpPr>
        <p:spPr>
          <a:xfrm>
            <a:off x="407368" y="2913546"/>
            <a:ext cx="2958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CD50670-F542-20F6-A3F8-C90529D1F1A7}"/>
                  </a:ext>
                </a:extLst>
              </p:cNvPr>
              <p:cNvSpPr txBox="1"/>
              <p:nvPr/>
            </p:nvSpPr>
            <p:spPr>
              <a:xfrm>
                <a:off x="3136979" y="2820949"/>
                <a:ext cx="4047490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CD50670-F542-20F6-A3F8-C90529D1F1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6979" y="2820949"/>
                <a:ext cx="4047490" cy="732994"/>
              </a:xfrm>
              <a:prstGeom prst="rect">
                <a:avLst/>
              </a:prstGeom>
              <a:blipFill>
                <a:blip r:embed="rId4"/>
                <a:stretch>
                  <a:fillRect l="-2410" r="-225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77527C9A-8C5C-8A15-7DD2-EC1506C3D7E3}"/>
              </a:ext>
            </a:extLst>
          </p:cNvPr>
          <p:cNvSpPr txBox="1"/>
          <p:nvPr/>
        </p:nvSpPr>
        <p:spPr>
          <a:xfrm>
            <a:off x="404749" y="3439655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" name="yt_image_11936">
            <a:extLst>
              <a:ext uri="{FF2B5EF4-FFF2-40B4-BE49-F238E27FC236}">
                <a16:creationId xmlns:a16="http://schemas.microsoft.com/office/drawing/2014/main" id="{FFBA24D3-6BA6-EF51-CC66-E2BC55F19717}"/>
              </a:ext>
              <a:ext uri="">
                <a16:creationId xmlns="" xmlns:m="http://schemas.openxmlformats.org/officeDocument/2006/math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15988" y="1050149"/>
            <a:ext cx="2143439" cy="1476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1953">
                <a:extLst>
                  <a:ext uri="{FF2B5EF4-FFF2-40B4-BE49-F238E27FC236}">
                    <a16:creationId xmlns:a16="http://schemas.microsoft.com/office/drawing/2014/main" id="{EB82E7D8-E24D-8844-C24F-736A4000071E}"/>
                  </a:ext>
                </a:extLst>
              </p:cNvPr>
              <p:cNvSpPr txBox="1"/>
              <p:nvPr/>
            </p:nvSpPr>
            <p:spPr>
              <a:xfrm>
                <a:off x="494760" y="3817998"/>
                <a:ext cx="4296048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1953">
                <a:extLst>
                  <a:ext uri="{FF2B5EF4-FFF2-40B4-BE49-F238E27FC236}">
                    <a16:creationId xmlns:a16="http://schemas.microsoft.com/office/drawing/2014/main" id="{EB82E7D8-E24D-8844-C24F-736A400007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760" y="3817998"/>
                <a:ext cx="4296048" cy="677108"/>
              </a:xfrm>
              <a:prstGeom prst="rect">
                <a:avLst/>
              </a:prstGeom>
              <a:blipFill>
                <a:blip r:embed="rId6"/>
                <a:stretch>
                  <a:fillRect l="-4255" r="-3404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1955">
            <a:extLst>
              <a:ext uri="{FF2B5EF4-FFF2-40B4-BE49-F238E27FC236}">
                <a16:creationId xmlns:a16="http://schemas.microsoft.com/office/drawing/2014/main" id="{C535569A-E14E-A96B-8B29-F4C25D449218}"/>
              </a:ext>
            </a:extLst>
          </p:cNvPr>
          <p:cNvSpPr txBox="1"/>
          <p:nvPr/>
        </p:nvSpPr>
        <p:spPr>
          <a:xfrm>
            <a:off x="494760" y="4545894"/>
            <a:ext cx="20518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1956">
                <a:extLst>
                  <a:ext uri="{FF2B5EF4-FFF2-40B4-BE49-F238E27FC236}">
                    <a16:creationId xmlns:a16="http://schemas.microsoft.com/office/drawing/2014/main" id="{71EF2DFC-400D-AF1B-6EE9-EA5CC92E9D2D}"/>
                  </a:ext>
                </a:extLst>
              </p:cNvPr>
              <p:cNvSpPr txBox="1"/>
              <p:nvPr/>
            </p:nvSpPr>
            <p:spPr>
              <a:xfrm>
                <a:off x="494760" y="5025197"/>
                <a:ext cx="3771866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1956">
                <a:extLst>
                  <a:ext uri="{FF2B5EF4-FFF2-40B4-BE49-F238E27FC236}">
                    <a16:creationId xmlns:a16="http://schemas.microsoft.com/office/drawing/2014/main" id="{71EF2DFC-400D-AF1B-6EE9-EA5CC92E9D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760" y="5025197"/>
                <a:ext cx="3771866" cy="642163"/>
              </a:xfrm>
              <a:prstGeom prst="rect">
                <a:avLst/>
              </a:prstGeom>
              <a:blipFill>
                <a:blip r:embed="rId7"/>
                <a:stretch>
                  <a:fillRect l="-4847" r="-403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yt_shape_11960">
            <a:extLst>
              <a:ext uri="{FF2B5EF4-FFF2-40B4-BE49-F238E27FC236}">
                <a16:creationId xmlns:a16="http://schemas.microsoft.com/office/drawing/2014/main" id="{F4A49984-4725-FE6B-EB82-C940D573D007}"/>
              </a:ext>
            </a:extLst>
          </p:cNvPr>
          <p:cNvSpPr txBox="1"/>
          <p:nvPr/>
        </p:nvSpPr>
        <p:spPr>
          <a:xfrm>
            <a:off x="494760" y="6446044"/>
            <a:ext cx="40860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7E680EC-466B-2575-AA64-520F6B3BB655}"/>
                  </a:ext>
                </a:extLst>
              </p:cNvPr>
              <p:cNvSpPr txBox="1"/>
              <p:nvPr/>
            </p:nvSpPr>
            <p:spPr>
              <a:xfrm>
                <a:off x="404749" y="3771192"/>
                <a:ext cx="4434586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7E680EC-466B-2575-AA64-520F6B3BB6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749" y="3771192"/>
                <a:ext cx="4434586" cy="764172"/>
              </a:xfrm>
              <a:prstGeom prst="rect">
                <a:avLst/>
              </a:prstGeom>
              <a:blipFill>
                <a:blip r:embed="rId8"/>
                <a:stretch>
                  <a:fillRect l="-2060" r="-2198" b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9ECCE826-0080-CEC8-50F3-FB4F7CC58249}"/>
              </a:ext>
            </a:extLst>
          </p:cNvPr>
          <p:cNvSpPr txBox="1"/>
          <p:nvPr/>
        </p:nvSpPr>
        <p:spPr>
          <a:xfrm>
            <a:off x="404749" y="4499088"/>
            <a:ext cx="221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23C3B850-6336-42DD-D1EB-3011729C9950}"/>
                  </a:ext>
                </a:extLst>
              </p:cNvPr>
              <p:cNvSpPr txBox="1"/>
              <p:nvPr/>
            </p:nvSpPr>
            <p:spPr>
              <a:xfrm>
                <a:off x="2380693" y="4416460"/>
                <a:ext cx="391547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的解析式为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23C3B850-6336-42DD-D1EB-3011729C99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0693" y="4416460"/>
                <a:ext cx="3915473" cy="729565"/>
              </a:xfrm>
              <a:prstGeom prst="rect">
                <a:avLst/>
              </a:prstGeom>
              <a:blipFill>
                <a:blip r:embed="rId9"/>
                <a:stretch>
                  <a:fillRect l="-2492" r="-249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85EAB8BB-4F82-75D0-B9A8-79C118C87D02}"/>
                  </a:ext>
                </a:extLst>
              </p:cNvPr>
              <p:cNvSpPr txBox="1"/>
              <p:nvPr/>
            </p:nvSpPr>
            <p:spPr>
              <a:xfrm>
                <a:off x="494760" y="4792192"/>
                <a:ext cx="2320480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85EAB8BB-4F82-75D0-B9A8-79C118C87D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760" y="4792192"/>
                <a:ext cx="2320480" cy="764172"/>
              </a:xfrm>
              <a:prstGeom prst="rect">
                <a:avLst/>
              </a:prstGeom>
              <a:blipFill>
                <a:blip r:embed="rId10"/>
                <a:stretch>
                  <a:fillRect l="-3937" r="-4462" b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文本框 21">
            <a:extLst>
              <a:ext uri="{FF2B5EF4-FFF2-40B4-BE49-F238E27FC236}">
                <a16:creationId xmlns:a16="http://schemas.microsoft.com/office/drawing/2014/main" id="{FF61C399-7D87-2BA9-E980-91A96EA89C6C}"/>
              </a:ext>
            </a:extLst>
          </p:cNvPr>
          <p:cNvSpPr txBox="1"/>
          <p:nvPr/>
        </p:nvSpPr>
        <p:spPr>
          <a:xfrm>
            <a:off x="490088" y="5470826"/>
            <a:ext cx="4226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9B58FC9D-6C6A-D5C4-D11C-91E9AF5274DA}"/>
                  </a:ext>
                </a:extLst>
              </p:cNvPr>
              <p:cNvSpPr txBox="1"/>
              <p:nvPr/>
            </p:nvSpPr>
            <p:spPr>
              <a:xfrm>
                <a:off x="490088" y="5740180"/>
                <a:ext cx="5717349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9B58FC9D-6C6A-D5C4-D11C-91E9AF5274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088" y="5740180"/>
                <a:ext cx="5717349" cy="764172"/>
              </a:xfrm>
              <a:prstGeom prst="rect">
                <a:avLst/>
              </a:prstGeom>
              <a:blipFill>
                <a:blip r:embed="rId11"/>
                <a:stretch>
                  <a:fillRect l="-1599" r="-1599" b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文本框 23">
            <a:extLst>
              <a:ext uri="{FF2B5EF4-FFF2-40B4-BE49-F238E27FC236}">
                <a16:creationId xmlns:a16="http://schemas.microsoft.com/office/drawing/2014/main" id="{CBE9E04B-B04F-D92F-EEC9-25446FA4DEAB}"/>
              </a:ext>
            </a:extLst>
          </p:cNvPr>
          <p:cNvSpPr txBox="1"/>
          <p:nvPr/>
        </p:nvSpPr>
        <p:spPr>
          <a:xfrm>
            <a:off x="6096000" y="5918576"/>
            <a:ext cx="1102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6BCDD9C-AF3D-C297-0134-1ED41B6BA1F2}"/>
              </a:ext>
            </a:extLst>
          </p:cNvPr>
          <p:cNvSpPr txBox="1"/>
          <p:nvPr/>
        </p:nvSpPr>
        <p:spPr>
          <a:xfrm>
            <a:off x="490088" y="6308008"/>
            <a:ext cx="349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5" name="yt_shape_11965"/>
          <p:cNvSpPr txBox="1"/>
          <p:nvPr/>
        </p:nvSpPr>
        <p:spPr>
          <a:xfrm>
            <a:off x="479376" y="764704"/>
            <a:ext cx="487954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相似三角形与反比例函数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66" name="yt_shape_11966"/>
              <p:cNvSpPr txBox="1"/>
              <p:nvPr/>
            </p:nvSpPr>
            <p:spPr>
              <a:xfrm>
                <a:off x="479495" y="1269014"/>
                <a:ext cx="1153254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如图，在平面直角坐标系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xOy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）的图象经过点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经过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两点，且分别交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966" name="yt_shape_119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495" y="1269014"/>
                <a:ext cx="11532545" cy="1120050"/>
              </a:xfrm>
              <a:prstGeom prst="rect">
                <a:avLst/>
              </a:prstGeom>
              <a:blipFill>
                <a:blip r:embed="rId2"/>
                <a:stretch>
                  <a:fillRect l="-1639" r="-1586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68" name="yt_image_11968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5335" y="2592216"/>
            <a:ext cx="200008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70" name="yt_shape_11970"/>
          <p:cNvSpPr txBox="1"/>
          <p:nvPr/>
        </p:nvSpPr>
        <p:spPr>
          <a:xfrm>
            <a:off x="5881487" y="4140004"/>
            <a:ext cx="307777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71" name="yt_shape_11971"/>
              <p:cNvSpPr txBox="1"/>
              <p:nvPr/>
            </p:nvSpPr>
            <p:spPr>
              <a:xfrm>
                <a:off x="479376" y="4602828"/>
                <a:ext cx="7604839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971" name="yt_shape_119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602828"/>
                <a:ext cx="7604839" cy="651653"/>
              </a:xfrm>
              <a:prstGeom prst="rect">
                <a:avLst/>
              </a:prstGeom>
              <a:blipFill>
                <a:blip r:embed="rId4"/>
                <a:stretch>
                  <a:fillRect l="-2486" r="-1524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9381208">
            <a:extLst>
              <a:ext uri="{FF2B5EF4-FFF2-40B4-BE49-F238E27FC236}">
                <a16:creationId xmlns:a16="http://schemas.microsoft.com/office/drawing/2014/main" id="{BA7D07BB-4A94-BAAF-226D-DB8AACB16F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06082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FD6D80-AFAD-8304-171F-4E019E35DBFD}"/>
              </a:ext>
            </a:extLst>
          </p:cNvPr>
          <p:cNvSpPr txBox="1"/>
          <p:nvPr/>
        </p:nvSpPr>
        <p:spPr>
          <a:xfrm>
            <a:off x="5593381" y="4556022"/>
            <a:ext cx="2126361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1973">
            <a:extLst>
              <a:ext uri="{FF2B5EF4-FFF2-40B4-BE49-F238E27FC236}">
                <a16:creationId xmlns:a16="http://schemas.microsoft.com/office/drawing/2014/main" id="{D0A3C056-47E0-2F37-A125-68F5B12A821F}"/>
              </a:ext>
            </a:extLst>
          </p:cNvPr>
          <p:cNvSpPr txBox="1"/>
          <p:nvPr/>
        </p:nvSpPr>
        <p:spPr>
          <a:xfrm>
            <a:off x="479376" y="2420888"/>
            <a:ext cx="608660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）直接写出反比例函数与直线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的解析式；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8A7BD95-1B79-528C-3EF0-05465677941F}"/>
                  </a:ext>
                </a:extLst>
              </p:cNvPr>
              <p:cNvSpPr txBox="1"/>
              <p:nvPr/>
            </p:nvSpPr>
            <p:spPr>
              <a:xfrm>
                <a:off x="479376" y="2780928"/>
                <a:ext cx="3975417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8A7BD95-1B79-528C-3EF0-0546567794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780928"/>
                <a:ext cx="3975417" cy="729692"/>
              </a:xfrm>
              <a:prstGeom prst="rect">
                <a:avLst/>
              </a:prstGeom>
              <a:blipFill>
                <a:blip r:embed="rId2"/>
                <a:stretch>
                  <a:fillRect l="-2454" r="-2454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1968">
            <a:extLst>
              <a:ext uri="{FF2B5EF4-FFF2-40B4-BE49-F238E27FC236}">
                <a16:creationId xmlns:a16="http://schemas.microsoft.com/office/drawing/2014/main" id="{B6A1054A-6A3B-63A7-D014-8A2119ADBB85}"/>
              </a:ex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2680335"/>
            <a:ext cx="200008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1970">
            <a:extLst>
              <a:ext uri="{FF2B5EF4-FFF2-40B4-BE49-F238E27FC236}">
                <a16:creationId xmlns:a16="http://schemas.microsoft.com/office/drawing/2014/main" id="{B95446FA-3944-6D08-4764-48ED0B4C21D9}"/>
              </a:ext>
            </a:extLst>
          </p:cNvPr>
          <p:cNvSpPr txBox="1"/>
          <p:nvPr/>
        </p:nvSpPr>
        <p:spPr>
          <a:xfrm>
            <a:off x="10110504" y="4228123"/>
            <a:ext cx="307777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5E95913-83A6-C0AC-1AD0-FD4BDE3956C4}"/>
              </a:ext>
            </a:extLst>
          </p:cNvPr>
          <p:cNvSpPr txBox="1"/>
          <p:nvPr/>
        </p:nvSpPr>
        <p:spPr>
          <a:xfrm>
            <a:off x="449989" y="1466042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）存在，当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时（如图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B29658-3DEE-893D-79CB-BB894538A027}"/>
              </a:ext>
            </a:extLst>
          </p:cNvPr>
          <p:cNvSpPr txBox="1"/>
          <p:nvPr/>
        </p:nvSpPr>
        <p:spPr>
          <a:xfrm>
            <a:off x="449989" y="1941530"/>
            <a:ext cx="3959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D019F6-2FED-BE07-75D2-02FD22E74ADC}"/>
                  </a:ext>
                </a:extLst>
              </p:cNvPr>
              <p:cNvSpPr txBox="1"/>
              <p:nvPr/>
            </p:nvSpPr>
            <p:spPr>
              <a:xfrm>
                <a:off x="447966" y="2237497"/>
                <a:ext cx="44726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的解析式为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D019F6-2FED-BE07-75D2-02FD22E74A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966" y="2237497"/>
                <a:ext cx="4472686" cy="765061"/>
              </a:xfrm>
              <a:prstGeom prst="rect">
                <a:avLst/>
              </a:prstGeom>
              <a:blipFill>
                <a:blip r:embed="rId2"/>
                <a:stretch>
                  <a:fillRect l="-2044" r="-218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16A8648-4278-D605-A2C2-3949AB8C9ADC}"/>
              </a:ext>
            </a:extLst>
          </p:cNvPr>
          <p:cNvSpPr txBox="1"/>
          <p:nvPr/>
        </p:nvSpPr>
        <p:spPr>
          <a:xfrm>
            <a:off x="4672740" y="2399000"/>
            <a:ext cx="3728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5C9029-8410-685D-2846-7180D1995993}"/>
              </a:ext>
            </a:extLst>
          </p:cNvPr>
          <p:cNvSpPr txBox="1"/>
          <p:nvPr/>
        </p:nvSpPr>
        <p:spPr>
          <a:xfrm>
            <a:off x="454864" y="291649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F98A804-05AF-BB09-7BCB-47A112F7626E}"/>
                  </a:ext>
                </a:extLst>
              </p:cNvPr>
              <p:cNvSpPr txBox="1"/>
              <p:nvPr/>
            </p:nvSpPr>
            <p:spPr>
              <a:xfrm>
                <a:off x="3159828" y="2801543"/>
                <a:ext cx="3039619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F98A804-05AF-BB09-7BCB-47A112F762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9828" y="2801543"/>
                <a:ext cx="3039619" cy="772110"/>
              </a:xfrm>
              <a:prstGeom prst="rect">
                <a:avLst/>
              </a:prstGeom>
              <a:blipFill>
                <a:blip r:embed="rId3"/>
                <a:stretch>
                  <a:fillRect l="-3006" r="-3206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FCA0BE8-0BE2-A575-DAAE-E5C08403A27B}"/>
              </a:ext>
            </a:extLst>
          </p:cNvPr>
          <p:cNvSpPr txBox="1"/>
          <p:nvPr/>
        </p:nvSpPr>
        <p:spPr>
          <a:xfrm>
            <a:off x="454864" y="3499206"/>
            <a:ext cx="163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5626C1D-476A-EB48-B0CD-0ABDFFB61E5E}"/>
              </a:ext>
            </a:extLst>
          </p:cNvPr>
          <p:cNvSpPr txBox="1"/>
          <p:nvPr/>
        </p:nvSpPr>
        <p:spPr>
          <a:xfrm>
            <a:off x="1916507" y="3529437"/>
            <a:ext cx="19660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yt_shape_11974">
            <a:extLst>
              <a:ext uri="{FF2B5EF4-FFF2-40B4-BE49-F238E27FC236}">
                <a16:creationId xmlns:a16="http://schemas.microsoft.com/office/drawing/2014/main" id="{9D6A7C14-924E-4D00-6480-F27C1A352007}"/>
              </a:ext>
            </a:extLst>
          </p:cNvPr>
          <p:cNvSpPr txBox="1"/>
          <p:nvPr/>
        </p:nvSpPr>
        <p:spPr>
          <a:xfrm>
            <a:off x="449989" y="638675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轴上是否存在一点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，使得以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为顶点的三角形与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相似？若存在，请求出点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的坐标；若不存在，请说明理由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pic>
        <p:nvPicPr>
          <p:cNvPr id="12" name="yt_image_11968">
            <a:extLst>
              <a:ext uri="{FF2B5EF4-FFF2-40B4-BE49-F238E27FC236}">
                <a16:creationId xmlns:a16="http://schemas.microsoft.com/office/drawing/2014/main" id="{6242BB28-A3CC-04EB-01A1-AE536709DB50}"/>
              </a:ex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08368" y="1466042"/>
            <a:ext cx="200008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1970">
            <a:extLst>
              <a:ext uri="{FF2B5EF4-FFF2-40B4-BE49-F238E27FC236}">
                <a16:creationId xmlns:a16="http://schemas.microsoft.com/office/drawing/2014/main" id="{C3242475-939A-DA9E-F5D2-601D59D9C64E}"/>
              </a:ext>
            </a:extLst>
          </p:cNvPr>
          <p:cNvSpPr txBox="1"/>
          <p:nvPr/>
        </p:nvSpPr>
        <p:spPr>
          <a:xfrm>
            <a:off x="10254520" y="3013830"/>
            <a:ext cx="307777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</a:p>
        </p:txBody>
      </p:sp>
      <p:pic>
        <p:nvPicPr>
          <p:cNvPr id="15" name="yt_image_11981">
            <a:extLst>
              <a:ext uri="{FF2B5EF4-FFF2-40B4-BE49-F238E27FC236}">
                <a16:creationId xmlns:a16="http://schemas.microsoft.com/office/drawing/2014/main" id="{F17A589C-ED19-0BCB-287F-0F2C8F14057E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63615" y="3643670"/>
            <a:ext cx="1997364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634D9089-DE00-034F-FB23-8300F3F45367}"/>
              </a:ext>
            </a:extLst>
          </p:cNvPr>
          <p:cNvSpPr txBox="1"/>
          <p:nvPr/>
        </p:nvSpPr>
        <p:spPr>
          <a:xfrm>
            <a:off x="454864" y="3960853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时（如图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0291AFC-9ECD-AF29-160B-8B0BECF3AD02}"/>
              </a:ext>
            </a:extLst>
          </p:cNvPr>
          <p:cNvSpPr txBox="1"/>
          <p:nvPr/>
        </p:nvSpPr>
        <p:spPr>
          <a:xfrm>
            <a:off x="454864" y="4436341"/>
            <a:ext cx="5683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B2B7486-1CB4-B09F-564C-CE5F28BD11D1}"/>
              </a:ext>
            </a:extLst>
          </p:cNvPr>
          <p:cNvSpPr txBox="1"/>
          <p:nvPr/>
        </p:nvSpPr>
        <p:spPr>
          <a:xfrm>
            <a:off x="454864" y="4911829"/>
            <a:ext cx="5379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9847062C-7933-A6D7-A0A7-834B376B61D5}"/>
                  </a:ext>
                </a:extLst>
              </p:cNvPr>
              <p:cNvSpPr txBox="1"/>
              <p:nvPr/>
            </p:nvSpPr>
            <p:spPr>
              <a:xfrm>
                <a:off x="454864" y="5285812"/>
                <a:ext cx="4495165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AHE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9847062C-7933-A6D7-A0A7-834B376B61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864" y="5285812"/>
                <a:ext cx="4495165" cy="772110"/>
              </a:xfrm>
              <a:prstGeom prst="rect">
                <a:avLst/>
              </a:prstGeom>
              <a:blipFill>
                <a:blip r:embed="rId6"/>
                <a:stretch>
                  <a:fillRect l="-2171" r="-2171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5FBD0F74-04DF-6A1E-CBC5-2A7FFBD62AC2}"/>
                  </a:ext>
                </a:extLst>
              </p:cNvPr>
              <p:cNvSpPr txBox="1"/>
              <p:nvPr/>
            </p:nvSpPr>
            <p:spPr>
              <a:xfrm>
                <a:off x="454864" y="5778851"/>
                <a:ext cx="3014536" cy="7672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5FBD0F74-04DF-6A1E-CBC5-2A7FFBD62A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864" y="5778851"/>
                <a:ext cx="3014536" cy="767283"/>
              </a:xfrm>
              <a:prstGeom prst="rect">
                <a:avLst/>
              </a:prstGeom>
              <a:blipFill>
                <a:blip r:embed="rId7"/>
                <a:stretch>
                  <a:fillRect l="-3239" r="-323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本框 20">
            <a:extLst>
              <a:ext uri="{FF2B5EF4-FFF2-40B4-BE49-F238E27FC236}">
                <a16:creationId xmlns:a16="http://schemas.microsoft.com/office/drawing/2014/main" id="{A57C4995-A911-14F3-5186-16D5A8613C94}"/>
              </a:ext>
            </a:extLst>
          </p:cNvPr>
          <p:cNvSpPr txBox="1"/>
          <p:nvPr/>
        </p:nvSpPr>
        <p:spPr>
          <a:xfrm>
            <a:off x="3266675" y="5934775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031F310-E1F8-8697-5916-E5400D33678D}"/>
              </a:ext>
            </a:extLst>
          </p:cNvPr>
          <p:cNvSpPr txBox="1"/>
          <p:nvPr/>
        </p:nvSpPr>
        <p:spPr>
          <a:xfrm>
            <a:off x="431035" y="6355844"/>
            <a:ext cx="5623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综上，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）或（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yt_shape_11984">
            <a:extLst>
              <a:ext uri="{FF2B5EF4-FFF2-40B4-BE49-F238E27FC236}">
                <a16:creationId xmlns:a16="http://schemas.microsoft.com/office/drawing/2014/main" id="{4E045B45-0DAD-0ACA-CC2E-D6AE7B73BAE7}"/>
              </a:ext>
            </a:extLst>
          </p:cNvPr>
          <p:cNvSpPr txBox="1"/>
          <p:nvPr/>
        </p:nvSpPr>
        <p:spPr>
          <a:xfrm>
            <a:off x="10254520" y="5309336"/>
            <a:ext cx="307777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5" name="yt_shape_11985"/>
          <p:cNvSpPr txBox="1"/>
          <p:nvPr/>
        </p:nvSpPr>
        <p:spPr>
          <a:xfrm>
            <a:off x="551384" y="1124744"/>
            <a:ext cx="457176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 dirty="0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相似三角形与二次函数</a:t>
            </a:r>
          </a:p>
        </p:txBody>
      </p:sp>
      <p:sp>
        <p:nvSpPr>
          <p:cNvPr id="11986" name="yt_shape_11986"/>
          <p:cNvSpPr txBox="1"/>
          <p:nvPr/>
        </p:nvSpPr>
        <p:spPr>
          <a:xfrm>
            <a:off x="551503" y="1629054"/>
            <a:ext cx="11316640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（随州市中考）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，平面直角坐标系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）为抛物线上一动点，过点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PN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987" name="yt_image_1198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2692" y="3278054"/>
            <a:ext cx="1595761" cy="136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88" name="yt_image_11988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33545" y="3278442"/>
            <a:ext cx="1595761" cy="136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91" name="yt_shape_11991"/>
          <p:cNvSpPr txBox="1"/>
          <p:nvPr/>
        </p:nvSpPr>
        <p:spPr>
          <a:xfrm>
            <a:off x="3942023" y="4639367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</p:txBody>
      </p:sp>
      <p:sp>
        <p:nvSpPr>
          <p:cNvPr id="11992" name="yt_shape_11992"/>
          <p:cNvSpPr txBox="1"/>
          <p:nvPr/>
        </p:nvSpPr>
        <p:spPr>
          <a:xfrm>
            <a:off x="7384327" y="4639755"/>
            <a:ext cx="1094196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备用图</a:t>
            </a:r>
          </a:p>
        </p:txBody>
      </p:sp>
      <p:sp>
        <p:nvSpPr>
          <p:cNvPr id="11993" name="yt_shape_11993"/>
          <p:cNvSpPr txBox="1"/>
          <p:nvPr/>
        </p:nvSpPr>
        <p:spPr>
          <a:xfrm>
            <a:off x="622005" y="5180544"/>
            <a:ext cx="577882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）直接写出抛物线和直线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的解析式；</a:t>
            </a:r>
          </a:p>
        </p:txBody>
      </p:sp>
      <p:pic>
        <p:nvPicPr>
          <p:cNvPr id="3" name="yt_shape_1697709381282">
            <a:extLst>
              <a:ext uri="{FF2B5EF4-FFF2-40B4-BE49-F238E27FC236}">
                <a16:creationId xmlns:a16="http://schemas.microsoft.com/office/drawing/2014/main" id="{D2042C3C-8862-A4D7-BCF9-E5D0E028BB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66122"/>
            <a:ext cx="1174942" cy="366380"/>
          </a:xfrm>
          <a:prstGeom prst="rect">
            <a:avLst/>
          </a:prstGeom>
        </p:spPr>
      </p:pic>
      <p:pic>
        <p:nvPicPr>
          <p:cNvPr id="5" name="yt_image_11995">
            <a:extLst>
              <a:ext uri="{FF2B5EF4-FFF2-40B4-BE49-F238E27FC236}">
                <a16:creationId xmlns:a16="http://schemas.microsoft.com/office/drawing/2014/main" id="{3A4FBA9B-9873-8BC0-4D42-6A8FBA52FF64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8119" y="3278054"/>
            <a:ext cx="1595761" cy="136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1999">
            <a:extLst>
              <a:ext uri="{FF2B5EF4-FFF2-40B4-BE49-F238E27FC236}">
                <a16:creationId xmlns:a16="http://schemas.microsoft.com/office/drawing/2014/main" id="{5C82A6D9-1D70-4ED8-89B0-30FFCDA4B4C9}"/>
              </a:ext>
            </a:extLst>
          </p:cNvPr>
          <p:cNvSpPr txBox="1"/>
          <p:nvPr/>
        </p:nvSpPr>
        <p:spPr>
          <a:xfrm>
            <a:off x="5777450" y="4639367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768E18-8F76-7495-4F30-31F7CE438FA6}"/>
              </a:ext>
            </a:extLst>
          </p:cNvPr>
          <p:cNvSpPr txBox="1"/>
          <p:nvPr/>
        </p:nvSpPr>
        <p:spPr>
          <a:xfrm>
            <a:off x="642372" y="5579743"/>
            <a:ext cx="6249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）抛物线的解析式为：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ED916C-90FE-7BDD-FDA0-F9C19E345A82}"/>
              </a:ext>
            </a:extLst>
          </p:cNvPr>
          <p:cNvSpPr txBox="1"/>
          <p:nvPr/>
        </p:nvSpPr>
        <p:spPr>
          <a:xfrm>
            <a:off x="642372" y="6093296"/>
            <a:ext cx="4420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的解析式为：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0195C01-EFBA-C840-F3C1-4F3B8C3B8B92}"/>
              </a:ext>
            </a:extLst>
          </p:cNvPr>
          <p:cNvSpPr txBox="1"/>
          <p:nvPr/>
        </p:nvSpPr>
        <p:spPr>
          <a:xfrm>
            <a:off x="389602" y="2661360"/>
            <a:ext cx="580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上，且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C759C0-AF5D-5242-D1F5-4AA82EAF56F8}"/>
              </a:ext>
            </a:extLst>
          </p:cNvPr>
          <p:cNvSpPr txBox="1"/>
          <p:nvPr/>
        </p:nvSpPr>
        <p:spPr>
          <a:xfrm>
            <a:off x="389602" y="3136848"/>
            <a:ext cx="445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7D0DFC-DCC6-2A8B-D7D7-6BFAFD622C25}"/>
              </a:ext>
            </a:extLst>
          </p:cNvPr>
          <p:cNvSpPr txBox="1"/>
          <p:nvPr/>
        </p:nvSpPr>
        <p:spPr>
          <a:xfrm>
            <a:off x="389602" y="3612336"/>
            <a:ext cx="10970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kumimoji="0" lang="en-US" altLang="zh-CN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白正" pitchFamily="24"/>
              <a:ea typeface="黑体" pitchFamily="24"/>
              <a:cs typeface="宋体" pitchFamily="24"/>
            </a:endParaRPr>
          </a:p>
          <a:p>
            <a:pPr lvl="0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42D55E-167C-B937-6CE3-86A608635C03}"/>
              </a:ext>
            </a:extLst>
          </p:cNvPr>
          <p:cNvSpPr txBox="1"/>
          <p:nvPr/>
        </p:nvSpPr>
        <p:spPr>
          <a:xfrm>
            <a:off x="389602" y="4563312"/>
            <a:ext cx="3905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为等腰三角形时，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A8D2E20-55F6-A5A2-D74E-B044C9BB09C4}"/>
              </a:ext>
            </a:extLst>
          </p:cNvPr>
          <p:cNvSpPr txBox="1"/>
          <p:nvPr/>
        </p:nvSpPr>
        <p:spPr>
          <a:xfrm>
            <a:off x="389602" y="5038800"/>
            <a:ext cx="438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AF891A-7C51-FEE5-1F5D-D868968E1BD3}"/>
              </a:ext>
            </a:extLst>
          </p:cNvPr>
          <p:cNvSpPr txBox="1"/>
          <p:nvPr/>
        </p:nvSpPr>
        <p:spPr>
          <a:xfrm>
            <a:off x="4511824" y="5056281"/>
            <a:ext cx="4542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1D048FE-D389-2B8C-C7DA-467B90011197}"/>
              </a:ext>
            </a:extLst>
          </p:cNvPr>
          <p:cNvSpPr txBox="1"/>
          <p:nvPr/>
        </p:nvSpPr>
        <p:spPr>
          <a:xfrm>
            <a:off x="389602" y="5471497"/>
            <a:ext cx="582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71FB5E7-9F3E-3DD9-F158-A7894FAEADD4}"/>
                  </a:ext>
                </a:extLst>
              </p:cNvPr>
              <p:cNvSpPr txBox="1"/>
              <p:nvPr/>
            </p:nvSpPr>
            <p:spPr>
              <a:xfrm>
                <a:off x="5951984" y="5471497"/>
                <a:ext cx="4482465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（舍去）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71FB5E7-9F3E-3DD9-F158-A7894FAEAD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1984" y="5471497"/>
                <a:ext cx="4482465" cy="555765"/>
              </a:xfrm>
              <a:prstGeom prst="rect">
                <a:avLst/>
              </a:prstGeom>
              <a:blipFill>
                <a:blip r:embed="rId2"/>
                <a:stretch>
                  <a:fillRect l="-2038" r="-2038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1994">
            <a:extLst>
              <a:ext uri="{FF2B5EF4-FFF2-40B4-BE49-F238E27FC236}">
                <a16:creationId xmlns:a16="http://schemas.microsoft.com/office/drawing/2014/main" id="{5337F52F-1B72-8941-7F35-C2D3365F6C87}"/>
              </a:ext>
            </a:extLst>
          </p:cNvPr>
          <p:cNvSpPr txBox="1"/>
          <p:nvPr/>
        </p:nvSpPr>
        <p:spPr>
          <a:xfrm>
            <a:off x="479376" y="2292846"/>
            <a:ext cx="846545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为等腰三角形时，求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F16A0BD-8658-AD68-4AD1-B2B696EBA211}"/>
              </a:ext>
            </a:extLst>
          </p:cNvPr>
          <p:cNvSpPr txBox="1"/>
          <p:nvPr/>
        </p:nvSpPr>
        <p:spPr>
          <a:xfrm>
            <a:off x="393616" y="5904194"/>
            <a:ext cx="6990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01E5E82-63BE-C020-545E-77CABB6FA4EB}"/>
              </a:ext>
            </a:extLst>
          </p:cNvPr>
          <p:cNvSpPr txBox="1"/>
          <p:nvPr/>
        </p:nvSpPr>
        <p:spPr>
          <a:xfrm>
            <a:off x="7263644" y="5912023"/>
            <a:ext cx="374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（舍去）或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7C5A37A-21FB-225F-F849-A5F43662B7F9}"/>
                  </a:ext>
                </a:extLst>
              </p:cNvPr>
              <p:cNvSpPr txBox="1"/>
              <p:nvPr/>
            </p:nvSpPr>
            <p:spPr>
              <a:xfrm>
                <a:off x="393616" y="6266838"/>
                <a:ext cx="402990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综上，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7C5A37A-21FB-225F-F849-A5F43662B7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616" y="6266838"/>
                <a:ext cx="4029901" cy="615392"/>
              </a:xfrm>
              <a:prstGeom prst="rect">
                <a:avLst/>
              </a:prstGeom>
              <a:blipFill>
                <a:blip r:embed="rId3"/>
                <a:stretch>
                  <a:fillRect l="-2421" r="-226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yt_image_11987">
            <a:extLst>
              <a:ext uri="{FF2B5EF4-FFF2-40B4-BE49-F238E27FC236}">
                <a16:creationId xmlns:a16="http://schemas.microsoft.com/office/drawing/2014/main" id="{BB47A825-963A-E5F9-669D-B3AF72F925A5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7718" y="559758"/>
            <a:ext cx="1595761" cy="136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yt_image_11988">
            <a:extLst>
              <a:ext uri="{FF2B5EF4-FFF2-40B4-BE49-F238E27FC236}">
                <a16:creationId xmlns:a16="http://schemas.microsoft.com/office/drawing/2014/main" id="{41F8621E-3060-9932-7168-3A4DE7A34D6F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28571" y="560146"/>
            <a:ext cx="1595761" cy="136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yt_shape_11991">
            <a:extLst>
              <a:ext uri="{FF2B5EF4-FFF2-40B4-BE49-F238E27FC236}">
                <a16:creationId xmlns:a16="http://schemas.microsoft.com/office/drawing/2014/main" id="{8FAA7D6E-3785-3B84-A13A-EB9C9CEC5094}"/>
              </a:ext>
            </a:extLst>
          </p:cNvPr>
          <p:cNvSpPr txBox="1"/>
          <p:nvPr/>
        </p:nvSpPr>
        <p:spPr>
          <a:xfrm>
            <a:off x="4037049" y="1921071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</p:txBody>
      </p:sp>
      <p:sp>
        <p:nvSpPr>
          <p:cNvPr id="18" name="yt_shape_11992">
            <a:extLst>
              <a:ext uri="{FF2B5EF4-FFF2-40B4-BE49-F238E27FC236}">
                <a16:creationId xmlns:a16="http://schemas.microsoft.com/office/drawing/2014/main" id="{25545295-12E2-4642-EEDF-794F838D6613}"/>
              </a:ext>
            </a:extLst>
          </p:cNvPr>
          <p:cNvSpPr txBox="1"/>
          <p:nvPr/>
        </p:nvSpPr>
        <p:spPr>
          <a:xfrm>
            <a:off x="7479353" y="1921459"/>
            <a:ext cx="1094196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备用图</a:t>
            </a:r>
          </a:p>
        </p:txBody>
      </p:sp>
      <p:pic>
        <p:nvPicPr>
          <p:cNvPr id="19" name="yt_image_11995">
            <a:extLst>
              <a:ext uri="{FF2B5EF4-FFF2-40B4-BE49-F238E27FC236}">
                <a16:creationId xmlns:a16="http://schemas.microsoft.com/office/drawing/2014/main" id="{463784D5-3F11-8038-3CFF-20A12810C65C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3145" y="559758"/>
            <a:ext cx="1595761" cy="136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yt_shape_11999">
            <a:extLst>
              <a:ext uri="{FF2B5EF4-FFF2-40B4-BE49-F238E27FC236}">
                <a16:creationId xmlns:a16="http://schemas.microsoft.com/office/drawing/2014/main" id="{E2A90F04-A986-D4FD-A9E6-266A1F3E5744}"/>
              </a:ext>
            </a:extLst>
          </p:cNvPr>
          <p:cNvSpPr txBox="1"/>
          <p:nvPr/>
        </p:nvSpPr>
        <p:spPr>
          <a:xfrm>
            <a:off x="5872476" y="1921071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2" grpId="0" build="allAtOnce"/>
      <p:bldP spid="13" grpId="0" build="allAtOnce"/>
      <p:bldP spid="1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yt_shape_12001">
            <a:extLst>
              <a:ext uri="{FF2B5EF4-FFF2-40B4-BE49-F238E27FC236}">
                <a16:creationId xmlns:a16="http://schemas.microsoft.com/office/drawing/2014/main" id="{D5EC0B80-2844-977B-6F2D-52BF2E0EBA5B}"/>
              </a:ext>
            </a:extLst>
          </p:cNvPr>
          <p:cNvSpPr txBox="1"/>
          <p:nvPr/>
        </p:nvSpPr>
        <p:spPr>
          <a:xfrm>
            <a:off x="356483" y="2624835"/>
            <a:ext cx="11356141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点在运动过程中，在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轴上是否存在点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，使得以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为顶点的三角形与以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为顶点的三角形相似（其中点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相对应），若存在，直接写出点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的坐标；若不存在，请说明理由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70BD0E4-28AC-07D8-14A0-9F80529DB6B6}"/>
                  </a:ext>
                </a:extLst>
              </p:cNvPr>
              <p:cNvSpPr txBox="1"/>
              <p:nvPr/>
            </p:nvSpPr>
            <p:spPr>
              <a:xfrm>
                <a:off x="356483" y="3907844"/>
                <a:ext cx="8862758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）或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70BD0E4-28AC-07D8-14A0-9F80529DB6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483" y="3907844"/>
                <a:ext cx="8862758" cy="615391"/>
              </a:xfrm>
              <a:prstGeom prst="rect">
                <a:avLst/>
              </a:prstGeom>
              <a:blipFill>
                <a:blip r:embed="rId2"/>
                <a:stretch>
                  <a:fillRect l="-1032" r="-777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15BB815-780C-7C13-13EB-C833C3A6812B}"/>
                  </a:ext>
                </a:extLst>
              </p:cNvPr>
              <p:cNvSpPr txBox="1"/>
              <p:nvPr/>
            </p:nvSpPr>
            <p:spPr>
              <a:xfrm>
                <a:off x="360895" y="4293096"/>
                <a:ext cx="11838580" cy="8643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）或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7+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15BB815-780C-7C13-13EB-C833C3A681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895" y="4293096"/>
                <a:ext cx="11838580" cy="864375"/>
              </a:xfrm>
              <a:prstGeom prst="rect">
                <a:avLst/>
              </a:prstGeom>
              <a:blipFill>
                <a:blip r:embed="rId3"/>
                <a:stretch>
                  <a:fillRect l="-772" r="-978" b="-42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1987">
            <a:extLst>
              <a:ext uri="{FF2B5EF4-FFF2-40B4-BE49-F238E27FC236}">
                <a16:creationId xmlns:a16="http://schemas.microsoft.com/office/drawing/2014/main" id="{43CFB0C2-8A09-83C2-6380-9EF77068DDAB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82504" y="818582"/>
            <a:ext cx="1595761" cy="136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yt_image_11988">
            <a:extLst>
              <a:ext uri="{FF2B5EF4-FFF2-40B4-BE49-F238E27FC236}">
                <a16:creationId xmlns:a16="http://schemas.microsoft.com/office/drawing/2014/main" id="{C3ED0EE1-FD71-DDBA-ED08-D6B3429E30BF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3357" y="818970"/>
            <a:ext cx="1595761" cy="136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1991">
            <a:extLst>
              <a:ext uri="{FF2B5EF4-FFF2-40B4-BE49-F238E27FC236}">
                <a16:creationId xmlns:a16="http://schemas.microsoft.com/office/drawing/2014/main" id="{BF0142DD-B704-2266-3F0F-0C1374F099EC}"/>
              </a:ext>
            </a:extLst>
          </p:cNvPr>
          <p:cNvSpPr txBox="1"/>
          <p:nvPr/>
        </p:nvSpPr>
        <p:spPr>
          <a:xfrm>
            <a:off x="3961835" y="2179895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</p:txBody>
      </p:sp>
      <p:sp>
        <p:nvSpPr>
          <p:cNvPr id="11" name="yt_shape_11992">
            <a:extLst>
              <a:ext uri="{FF2B5EF4-FFF2-40B4-BE49-F238E27FC236}">
                <a16:creationId xmlns:a16="http://schemas.microsoft.com/office/drawing/2014/main" id="{3328B2D3-D594-8DB8-37A9-A2FBED44C698}"/>
              </a:ext>
            </a:extLst>
          </p:cNvPr>
          <p:cNvSpPr txBox="1"/>
          <p:nvPr/>
        </p:nvSpPr>
        <p:spPr>
          <a:xfrm>
            <a:off x="7404139" y="2180283"/>
            <a:ext cx="1094196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备用图</a:t>
            </a:r>
          </a:p>
        </p:txBody>
      </p:sp>
      <p:pic>
        <p:nvPicPr>
          <p:cNvPr id="12" name="yt_image_11995">
            <a:extLst>
              <a:ext uri="{FF2B5EF4-FFF2-40B4-BE49-F238E27FC236}">
                <a16:creationId xmlns:a16="http://schemas.microsoft.com/office/drawing/2014/main" id="{35F61F70-B677-F758-D3BA-9A8D9A678314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17931" y="818582"/>
            <a:ext cx="1595761" cy="136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1999">
            <a:extLst>
              <a:ext uri="{FF2B5EF4-FFF2-40B4-BE49-F238E27FC236}">
                <a16:creationId xmlns:a16="http://schemas.microsoft.com/office/drawing/2014/main" id="{3FA617A1-F4A8-440C-0BB4-5ABD2D19784E}"/>
              </a:ext>
            </a:extLst>
          </p:cNvPr>
          <p:cNvSpPr txBox="1"/>
          <p:nvPr/>
        </p:nvSpPr>
        <p:spPr>
          <a:xfrm>
            <a:off x="5797262" y="2179895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4" name="yt_shape_12014"/>
          <p:cNvSpPr txBox="1"/>
          <p:nvPr/>
        </p:nvSpPr>
        <p:spPr>
          <a:xfrm>
            <a:off x="551384" y="764704"/>
            <a:ext cx="487954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用相似解决动态几何问题</a:t>
            </a:r>
          </a:p>
        </p:txBody>
      </p:sp>
      <p:sp>
        <p:nvSpPr>
          <p:cNvPr id="12015" name="yt_shape_12015"/>
          <p:cNvSpPr txBox="1"/>
          <p:nvPr/>
        </p:nvSpPr>
        <p:spPr>
          <a:xfrm>
            <a:off x="551503" y="126901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如图，在直角梯形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的速度在线段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匀速运动，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点同时以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的速度在线段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匀速运动，设运动时间为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秒（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016" name="yt_image_12016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1720" y="2911341"/>
            <a:ext cx="2617470" cy="177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18" name="yt_shape_12018"/>
          <p:cNvSpPr txBox="1"/>
          <p:nvPr/>
        </p:nvSpPr>
        <p:spPr>
          <a:xfrm>
            <a:off x="551384" y="2708580"/>
            <a:ext cx="411971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97709381360">
            <a:extLst>
              <a:ext uri="{FF2B5EF4-FFF2-40B4-BE49-F238E27FC236}">
                <a16:creationId xmlns:a16="http://schemas.microsoft.com/office/drawing/2014/main" id="{1F792E56-09EF-B7E1-66E2-8904517FAE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06082"/>
            <a:ext cx="1174942" cy="3663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4F8A01E-852F-8D6E-26F5-3E5DC6654775}"/>
              </a:ext>
            </a:extLst>
          </p:cNvPr>
          <p:cNvSpPr txBox="1"/>
          <p:nvPr/>
        </p:nvSpPr>
        <p:spPr>
          <a:xfrm>
            <a:off x="551384" y="3109854"/>
            <a:ext cx="326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A45575-FC9C-A46A-BBF0-26DE484A48DE}"/>
              </a:ext>
            </a:extLst>
          </p:cNvPr>
          <p:cNvSpPr txBox="1"/>
          <p:nvPr/>
        </p:nvSpPr>
        <p:spPr>
          <a:xfrm>
            <a:off x="551384" y="3585342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1D5957-D7AE-88FF-40A4-C7DC62BDE738}"/>
              </a:ext>
            </a:extLst>
          </p:cNvPr>
          <p:cNvSpPr txBox="1"/>
          <p:nvPr/>
        </p:nvSpPr>
        <p:spPr>
          <a:xfrm>
            <a:off x="551384" y="4060830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36FCC1-3625-0A8C-2891-6C3D1EE62AFF}"/>
              </a:ext>
            </a:extLst>
          </p:cNvPr>
          <p:cNvSpPr txBox="1"/>
          <p:nvPr/>
        </p:nvSpPr>
        <p:spPr>
          <a:xfrm>
            <a:off x="551384" y="4536318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80010C5-DE9E-27BA-E437-ABB035B2BACD}"/>
              </a:ext>
            </a:extLst>
          </p:cNvPr>
          <p:cNvSpPr txBox="1"/>
          <p:nvPr/>
        </p:nvSpPr>
        <p:spPr>
          <a:xfrm>
            <a:off x="551384" y="5011806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7D6F446-9B7E-D810-29D9-3E457FAD6680}"/>
              </a:ext>
            </a:extLst>
          </p:cNvPr>
          <p:cNvSpPr txBox="1"/>
          <p:nvPr/>
        </p:nvSpPr>
        <p:spPr>
          <a:xfrm>
            <a:off x="551384" y="5487294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1849</Words>
  <Application>Microsoft Office PowerPoint</Application>
  <PresentationFormat>宽屏</PresentationFormat>
  <Paragraphs>131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46</cp:revision>
  <dcterms:created xsi:type="dcterms:W3CDTF">2023-05-05T05:33:04Z</dcterms:created>
  <dcterms:modified xsi:type="dcterms:W3CDTF">2023-10-19T20:10:58Z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