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5" r:id="rId6"/>
    <p:sldId id="383" r:id="rId7"/>
    <p:sldId id="387" r:id="rId8"/>
    <p:sldId id="389" r:id="rId9"/>
    <p:sldId id="392" r:id="rId10"/>
    <p:sldId id="393" r:id="rId11"/>
    <p:sldId id="394" r:id="rId12"/>
    <p:sldId id="398" r:id="rId13"/>
    <p:sldId id="395" r:id="rId14"/>
    <p:sldId id="399" r:id="rId15"/>
    <p:sldId id="39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151834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87" name="yt_image_1078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834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0" name="yt_shape_10790"/>
          <p:cNvSpPr txBox="1"/>
          <p:nvPr/>
        </p:nvSpPr>
        <p:spPr>
          <a:xfrm>
            <a:off x="540000" y="2215927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我们把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形状相同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的图形叫做相似图形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91" name="yt_shape_10791"/>
              <p:cNvSpPr txBox="1"/>
              <p:nvPr/>
            </p:nvSpPr>
            <p:spPr>
              <a:xfrm>
                <a:off x="540119" y="2695230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对于四条线段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，如果其中两条线段的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比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与另外两条线段的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比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相等，如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，我们就说这四条线段成比例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791" name="yt_shape_1079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5230"/>
                <a:ext cx="11111999" cy="1085554"/>
              </a:xfrm>
              <a:prstGeom prst="rect">
                <a:avLst/>
              </a:prstGeom>
              <a:blipFill>
                <a:blip r:embed="rId3"/>
                <a:stretch>
                  <a:fillRect l="-1701" t="-4494" b="-8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93" name="yt_shape_10793"/>
          <p:cNvSpPr txBox="1"/>
          <p:nvPr/>
        </p:nvSpPr>
        <p:spPr>
          <a:xfrm>
            <a:off x="540119" y="38315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相似多边形的对应角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，对应边的比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，相似多边形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对应边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的比称为相似比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94" name="yt_shape_10794"/>
          <p:cNvSpPr txBox="1"/>
          <p:nvPr/>
        </p:nvSpPr>
        <p:spPr>
          <a:xfrm>
            <a:off x="540119" y="4791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若两个多边形的对应角都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，对应边的比都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，则这两个多边形相似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4B07E9-D7E5-1715-BE7C-FD4FB3FD4EDF}"/>
              </a:ext>
            </a:extLst>
          </p:cNvPr>
          <p:cNvSpPr txBox="1"/>
          <p:nvPr/>
        </p:nvSpPr>
        <p:spPr>
          <a:xfrm>
            <a:off x="1897789" y="216912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形状相同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E105CE-3E09-359A-578C-F4EB9198F903}"/>
              </a:ext>
            </a:extLst>
          </p:cNvPr>
          <p:cNvSpPr txBox="1"/>
          <p:nvPr/>
        </p:nvSpPr>
        <p:spPr>
          <a:xfrm>
            <a:off x="7366846" y="264842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比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798EBE-72BE-4540-DA08-BE7DC22994C0}"/>
              </a:ext>
            </a:extLst>
          </p:cNvPr>
          <p:cNvSpPr txBox="1"/>
          <p:nvPr/>
        </p:nvSpPr>
        <p:spPr>
          <a:xfrm>
            <a:off x="10719646" y="264842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比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783CF8-D45F-4983-6FFB-0BA392723DDB}"/>
                  </a:ext>
                </a:extLst>
              </p:cNvPr>
              <p:cNvSpPr txBox="1"/>
              <p:nvPr/>
            </p:nvSpPr>
            <p:spPr>
              <a:xfrm>
                <a:off x="2212368" y="2960861"/>
                <a:ext cx="1084708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783CF8-D45F-4983-6FFB-0BA392723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368" y="2960861"/>
                <a:ext cx="1084708" cy="693179"/>
              </a:xfrm>
              <a:prstGeom prst="rect">
                <a:avLst/>
              </a:prstGeom>
              <a:blipFill>
                <a:blip r:embed="rId4"/>
                <a:stretch>
                  <a:fillRect b="-5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768FCA2-1040-1240-A6F0-3EE7E0A35931}"/>
              </a:ext>
            </a:extLst>
          </p:cNvPr>
          <p:cNvSpPr txBox="1"/>
          <p:nvPr/>
        </p:nvSpPr>
        <p:spPr>
          <a:xfrm>
            <a:off x="3726708" y="37847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BC58AC-CFB5-77E7-289B-7218113CC974}"/>
              </a:ext>
            </a:extLst>
          </p:cNvPr>
          <p:cNvSpPr txBox="1"/>
          <p:nvPr/>
        </p:nvSpPr>
        <p:spPr>
          <a:xfrm>
            <a:off x="6774707" y="378476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2565A1-5B2C-2BAF-78AF-5104CA977370}"/>
              </a:ext>
            </a:extLst>
          </p:cNvPr>
          <p:cNvSpPr txBox="1"/>
          <p:nvPr/>
        </p:nvSpPr>
        <p:spPr>
          <a:xfrm>
            <a:off x="9822707" y="378476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对应边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A33E1E-B35C-BF70-895F-C11D44B9B859}"/>
              </a:ext>
            </a:extLst>
          </p:cNvPr>
          <p:cNvSpPr txBox="1"/>
          <p:nvPr/>
        </p:nvSpPr>
        <p:spPr>
          <a:xfrm>
            <a:off x="4625233" y="4744202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E629EA-7C09-0438-E46B-350F9274AD42}"/>
              </a:ext>
            </a:extLst>
          </p:cNvPr>
          <p:cNvSpPr txBox="1"/>
          <p:nvPr/>
        </p:nvSpPr>
        <p:spPr>
          <a:xfrm>
            <a:off x="8228857" y="4744202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9" name="yt_shape_10849"/>
          <p:cNvSpPr txBox="1"/>
          <p:nvPr/>
        </p:nvSpPr>
        <p:spPr>
          <a:xfrm>
            <a:off x="540119" y="118769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为了铺设一矩形场地，特意选择某地砖进行密铺，使每一部分都铺成如图所示的形状，且由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块地砖组成，问：</a:t>
            </a:r>
          </a:p>
        </p:txBody>
      </p:sp>
      <p:pic>
        <p:nvPicPr>
          <p:cNvPr id="10850" name="yt_image_1085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6216" y="2306358"/>
            <a:ext cx="1919566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2" name="yt_shape_10852"/>
          <p:cNvSpPr txBox="1"/>
          <p:nvPr/>
        </p:nvSpPr>
        <p:spPr>
          <a:xfrm>
            <a:off x="540000" y="3195923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）每块地砖的长与宽分别为多少？</a:t>
            </a:r>
          </a:p>
        </p:txBody>
      </p:sp>
      <p:sp>
        <p:nvSpPr>
          <p:cNvPr id="10854" name="yt_shape_10854"/>
          <p:cNvSpPr txBox="1"/>
          <p:nvPr/>
        </p:nvSpPr>
        <p:spPr>
          <a:xfrm>
            <a:off x="540000" y="4161390"/>
            <a:ext cx="613629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）设矩形地砖的长为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由图可知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，所以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所以矩形地砖的长为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9471AA-8336-02F6-39BD-5D3136D57AAC}"/>
              </a:ext>
            </a:extLst>
          </p:cNvPr>
          <p:cNvSpPr txBox="1"/>
          <p:nvPr/>
        </p:nvSpPr>
        <p:spPr>
          <a:xfrm>
            <a:off x="540000" y="3627495"/>
            <a:ext cx="625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）设矩形地砖的长为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1F68E3-A721-9D92-373D-8B74EBC729EC}"/>
              </a:ext>
            </a:extLst>
          </p:cNvPr>
          <p:cNvSpPr txBox="1"/>
          <p:nvPr/>
        </p:nvSpPr>
        <p:spPr>
          <a:xfrm>
            <a:off x="540000" y="4102982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由图可知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5575F0-23E1-D4DB-FE50-6D4646E427BE}"/>
              </a:ext>
            </a:extLst>
          </p:cNvPr>
          <p:cNvSpPr txBox="1"/>
          <p:nvPr/>
        </p:nvSpPr>
        <p:spPr>
          <a:xfrm>
            <a:off x="540000" y="4578470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131D9D-DF01-7F90-12FD-AD217FE48656}"/>
              </a:ext>
            </a:extLst>
          </p:cNvPr>
          <p:cNvSpPr txBox="1"/>
          <p:nvPr/>
        </p:nvSpPr>
        <p:spPr>
          <a:xfrm>
            <a:off x="540000" y="5053958"/>
            <a:ext cx="5266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所以矩形地砖的长为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5" name="yt_shape_10855"/>
              <p:cNvSpPr txBox="1"/>
              <p:nvPr/>
            </p:nvSpPr>
            <p:spPr>
              <a:xfrm>
                <a:off x="540000" y="2115096"/>
                <a:ext cx="9925794" cy="29878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证明：因为所铺成矩形地面的长为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长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宽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即所铺成的矩形地面的长与宽和地砖的长与宽不成比例，所以它们不相似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5" name="yt_shape_10855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15096"/>
                <a:ext cx="9925794" cy="2987806"/>
              </a:xfrm>
              <a:prstGeom prst="rect">
                <a:avLst/>
              </a:prstGeom>
              <a:blipFill>
                <a:blip r:embed="rId2"/>
                <a:stretch>
                  <a:fillRect l="-1904" t="-1837" r="-921" b="-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78A9C7-7A35-6775-0ACF-53E08941D9EE}"/>
              </a:ext>
            </a:extLst>
          </p:cNvPr>
          <p:cNvSpPr txBox="1"/>
          <p:nvPr/>
        </p:nvSpPr>
        <p:spPr>
          <a:xfrm>
            <a:off x="449988" y="2068290"/>
            <a:ext cx="29097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）不相似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6E1D6-EFF5-9AF6-B151-D142A924F529}"/>
              </a:ext>
            </a:extLst>
          </p:cNvPr>
          <p:cNvSpPr txBox="1"/>
          <p:nvPr/>
        </p:nvSpPr>
        <p:spPr>
          <a:xfrm>
            <a:off x="449989" y="2543778"/>
            <a:ext cx="960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证明：因为所铺成矩形地面的长为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163AE4-5F5C-F0A6-74BE-09F4C7B35622}"/>
                  </a:ext>
                </a:extLst>
              </p:cNvPr>
              <p:cNvSpPr txBox="1"/>
              <p:nvPr/>
            </p:nvSpPr>
            <p:spPr>
              <a:xfrm>
                <a:off x="449989" y="3019266"/>
                <a:ext cx="2166049" cy="9949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长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宽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FB163AE4-5F5C-F0A6-74BE-09F4C7B356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9266"/>
                <a:ext cx="2166049" cy="994995"/>
              </a:xfrm>
              <a:prstGeom prst="rect">
                <a:avLst/>
              </a:prstGeom>
              <a:blipFill>
                <a:blip r:embed="rId3"/>
                <a:stretch>
                  <a:fillRect l="-4507" r="-4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52492B2-44F2-9C8D-E2B1-9E0855508D77}"/>
                  </a:ext>
                </a:extLst>
              </p:cNvPr>
              <p:cNvSpPr txBox="1"/>
              <p:nvPr/>
            </p:nvSpPr>
            <p:spPr>
              <a:xfrm>
                <a:off x="449989" y="3920649"/>
                <a:ext cx="310172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452492B2-44F2-9C8D-E2B1-9E0855508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0649"/>
                <a:ext cx="3101722" cy="775792"/>
              </a:xfrm>
              <a:prstGeom prst="rect">
                <a:avLst/>
              </a:prstGeom>
              <a:blipFill>
                <a:blip r:embed="rId4"/>
                <a:stretch>
                  <a:fillRect l="-3143" r="-294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40A95FB-3CC5-9C98-E504-15B2CB26A553}"/>
              </a:ext>
            </a:extLst>
          </p:cNvPr>
          <p:cNvSpPr txBox="1"/>
          <p:nvPr/>
        </p:nvSpPr>
        <p:spPr>
          <a:xfrm>
            <a:off x="449989" y="4602830"/>
            <a:ext cx="10009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即所铺成的矩形地面的长与宽和地砖的长与宽不成比例，所以它们不相似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850">
            <a:extLst>
              <a:ext uri="{FF2B5EF4-FFF2-40B4-BE49-F238E27FC236}">
                <a16:creationId xmlns:a16="http://schemas.microsoft.com/office/drawing/2014/main" id="{AE586C75-E306-3EA4-972B-3EB79B713C6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22445" y="1766420"/>
            <a:ext cx="1919566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853">
            <a:extLst>
              <a:ext uri="{FF2B5EF4-FFF2-40B4-BE49-F238E27FC236}">
                <a16:creationId xmlns:a16="http://schemas.microsoft.com/office/drawing/2014/main" id="{BF52D8BA-524D-EF22-BC1A-306EB5B9DECE}"/>
              </a:ext>
            </a:extLst>
          </p:cNvPr>
          <p:cNvSpPr txBox="1"/>
          <p:nvPr/>
        </p:nvSpPr>
        <p:spPr>
          <a:xfrm>
            <a:off x="449989" y="1608602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）这样的地砖与所铺成的矩形地面是否相似？试证明你的结论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9" name="yt_shape_10859"/>
          <p:cNvSpPr txBox="1"/>
          <p:nvPr/>
        </p:nvSpPr>
        <p:spPr>
          <a:xfrm>
            <a:off x="540000" y="135987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58" name="yt_image_108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5987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1" name="yt_shape_10861"/>
          <p:cNvSpPr txBox="1"/>
          <p:nvPr/>
        </p:nvSpPr>
        <p:spPr>
          <a:xfrm>
            <a:off x="540119" y="20574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在直角坐标系内描出点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），用线段顺次连接起来，得到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62" name="yt_shape_10862"/>
          <p:cNvSpPr txBox="1"/>
          <p:nvPr/>
        </p:nvSpPr>
        <p:spPr>
          <a:xfrm>
            <a:off x="540119" y="301689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各点横、纵坐标都减去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相似吗？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7687" y="40104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平移得到的，形状没有变化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992F2D-3CCE-8AE1-E773-A95394F22058}"/>
              </a:ext>
            </a:extLst>
          </p:cNvPr>
          <p:cNvSpPr txBox="1"/>
          <p:nvPr/>
        </p:nvSpPr>
        <p:spPr>
          <a:xfrm>
            <a:off x="457676" y="3963667"/>
            <a:ext cx="11276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）图略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白正" pitchFamily="24"/>
              <a:ea typeface="黑体" pitchFamily="24"/>
              <a:cs typeface="宋体" pitchFamily="24"/>
            </a:endParaRPr>
          </a:p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似，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是由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平移得到的，形状没有变化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5" name="yt_shape_10865"/>
          <p:cNvSpPr txBox="1"/>
          <p:nvPr/>
        </p:nvSpPr>
        <p:spPr>
          <a:xfrm>
            <a:off x="540000" y="2674544"/>
            <a:ext cx="727442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扩大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倍得到的，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形状没有变化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675EC6-B7E4-434A-401C-86BE88095FD5}"/>
              </a:ext>
            </a:extLst>
          </p:cNvPr>
          <p:cNvSpPr txBox="1"/>
          <p:nvPr/>
        </p:nvSpPr>
        <p:spPr>
          <a:xfrm>
            <a:off x="449989" y="2627738"/>
            <a:ext cx="7384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）图略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FD2B0F-E91C-E919-6D54-C52F57CF69AE}"/>
              </a:ext>
            </a:extLst>
          </p:cNvPr>
          <p:cNvSpPr txBox="1"/>
          <p:nvPr/>
        </p:nvSpPr>
        <p:spPr>
          <a:xfrm>
            <a:off x="449989" y="3103226"/>
            <a:ext cx="346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E079BF-9AB6-AA14-15FA-1998358F2644}"/>
              </a:ext>
            </a:extLst>
          </p:cNvPr>
          <p:cNvSpPr txBox="1"/>
          <p:nvPr/>
        </p:nvSpPr>
        <p:spPr>
          <a:xfrm>
            <a:off x="449989" y="3578715"/>
            <a:ext cx="513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扩大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倍得到的，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CB88CB-B104-9016-E8D2-F60B19FC0BD0}"/>
              </a:ext>
            </a:extLst>
          </p:cNvPr>
          <p:cNvSpPr txBox="1"/>
          <p:nvPr/>
        </p:nvSpPr>
        <p:spPr>
          <a:xfrm>
            <a:off x="449989" y="4054202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形状没有变化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863">
            <a:extLst>
              <a:ext uri="{FF2B5EF4-FFF2-40B4-BE49-F238E27FC236}">
                <a16:creationId xmlns:a16="http://schemas.microsoft.com/office/drawing/2014/main" id="{1D899DDA-6987-70A3-9BED-9254A2874607}"/>
              </a:ext>
            </a:extLst>
          </p:cNvPr>
          <p:cNvSpPr txBox="1"/>
          <p:nvPr/>
        </p:nvSpPr>
        <p:spPr>
          <a:xfrm>
            <a:off x="540000" y="173563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各点横、纵坐标都乘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817761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866" name="yt_image_108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459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9" name="yt_shape_10869"/>
          <p:cNvSpPr txBox="1"/>
          <p:nvPr/>
        </p:nvSpPr>
        <p:spPr>
          <a:xfrm>
            <a:off x="533785" y="1340768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相似图形不仅指平面图形，立体图形也可以是相似的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判断两个图形是否相似，关键是看其形状是否相同，而与它们各自的大小、位置和颜色等因素无关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106672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95" name="yt_image_1079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672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8" name="yt_shape_10798"/>
          <p:cNvSpPr txBox="1"/>
          <p:nvPr/>
        </p:nvSpPr>
        <p:spPr>
          <a:xfrm>
            <a:off x="540000" y="1770025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相似图形的概念与识别</a:t>
            </a:r>
          </a:p>
        </p:txBody>
      </p:sp>
      <p:sp>
        <p:nvSpPr>
          <p:cNvPr id="10799" name="yt_shape_10799"/>
          <p:cNvSpPr txBox="1"/>
          <p:nvPr/>
        </p:nvSpPr>
        <p:spPr>
          <a:xfrm>
            <a:off x="540000" y="2274335"/>
            <a:ext cx="63014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观察下列每组图形，是相似图形的是（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800" name="yt_image_1080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12863"/>
            <a:ext cx="4811443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2" name="yt_shape_10802"/>
          <p:cNvSpPr txBox="1"/>
          <p:nvPr/>
        </p:nvSpPr>
        <p:spPr>
          <a:xfrm>
            <a:off x="540000" y="3763574"/>
            <a:ext cx="47448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下列图形是相似图形的是（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3" name="yt_table_108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73725"/>
              </p:ext>
            </p:extLst>
          </p:nvPr>
        </p:nvGraphicFramePr>
        <p:xfrm>
          <a:off x="540000" y="4249738"/>
          <a:ext cx="5511800" cy="1901952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两张孪生兄弟的照片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一个三角板的内、外三角形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行书中的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与楷书中的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在同一棵树上摘下的两片树叶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3" name="yt_shape_1697709255539">
            <a:extLst>
              <a:ext uri="{FF2B5EF4-FFF2-40B4-BE49-F238E27FC236}">
                <a16:creationId xmlns:a16="http://schemas.microsoft.com/office/drawing/2014/main" id="{2A31A692-0037-13F6-A7B2-E262698E48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170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FE77-146B-8DD3-7990-3A20562D955C}"/>
              </a:ext>
            </a:extLst>
          </p:cNvPr>
          <p:cNvSpPr txBox="1"/>
          <p:nvPr/>
        </p:nvSpPr>
        <p:spPr>
          <a:xfrm>
            <a:off x="6012589" y="222752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B17BD6-0CA1-2303-5242-87A7858DAC59}"/>
              </a:ext>
            </a:extLst>
          </p:cNvPr>
          <p:cNvSpPr txBox="1"/>
          <p:nvPr/>
        </p:nvSpPr>
        <p:spPr>
          <a:xfrm>
            <a:off x="4488589" y="37167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5" name="yt_shape_10805"/>
          <p:cNvSpPr txBox="1"/>
          <p:nvPr/>
        </p:nvSpPr>
        <p:spPr>
          <a:xfrm>
            <a:off x="540000" y="2158662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成比例线段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2662972"/>
            <a:ext cx="62837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下列各组线段中，是成比例线段的是（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07" name="yt_table_108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827049"/>
              </p:ext>
            </p:extLst>
          </p:nvPr>
        </p:nvGraphicFramePr>
        <p:xfrm>
          <a:off x="540000" y="3149136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</a:tbl>
          </a:graphicData>
        </a:graphic>
      </p:graphicFrame>
      <p:sp>
        <p:nvSpPr>
          <p:cNvPr id="10809" name="yt_shape_10809"/>
          <p:cNvSpPr txBox="1"/>
          <p:nvPr/>
        </p:nvSpPr>
        <p:spPr>
          <a:xfrm>
            <a:off x="540119" y="41506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在比例尺为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100 000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的地图上，甲、乙两地图距是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，则它们的实际距离为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km.</a:t>
            </a:r>
          </a:p>
        </p:txBody>
      </p:sp>
      <p:pic>
        <p:nvPicPr>
          <p:cNvPr id="3" name="yt_shape_1697709255597">
            <a:extLst>
              <a:ext uri="{FF2B5EF4-FFF2-40B4-BE49-F238E27FC236}">
                <a16:creationId xmlns:a16="http://schemas.microsoft.com/office/drawing/2014/main" id="{91C81461-330F-08D3-270E-E25E6A345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03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24A6A3-702B-BBEF-C1CA-1D0DEF3874E4}"/>
              </a:ext>
            </a:extLst>
          </p:cNvPr>
          <p:cNvSpPr txBox="1"/>
          <p:nvPr/>
        </p:nvSpPr>
        <p:spPr>
          <a:xfrm>
            <a:off x="6012589" y="261616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A01083-0BE7-95E7-0B0E-C7ACEE632AFB}"/>
              </a:ext>
            </a:extLst>
          </p:cNvPr>
          <p:cNvSpPr txBox="1"/>
          <p:nvPr/>
        </p:nvSpPr>
        <p:spPr>
          <a:xfrm>
            <a:off x="4631583" y="457937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000" y="1401006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相似多边形的定义及性质</a:t>
            </a:r>
          </a:p>
        </p:txBody>
      </p:sp>
      <p:sp>
        <p:nvSpPr>
          <p:cNvPr id="10811" name="yt_shape_10811"/>
          <p:cNvSpPr txBox="1"/>
          <p:nvPr/>
        </p:nvSpPr>
        <p:spPr>
          <a:xfrm>
            <a:off x="540000" y="1905316"/>
            <a:ext cx="106679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两个相似多边形一组对应边分别为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，那么它们的相似比为（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12" name="yt_table_108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184665"/>
              </p:ext>
            </p:extLst>
          </p:nvPr>
        </p:nvGraphicFramePr>
        <p:xfrm>
          <a:off x="540000" y="239148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0814" name="yt_shape_10814"/>
          <p:cNvSpPr txBox="1"/>
          <p:nvPr/>
        </p:nvSpPr>
        <p:spPr>
          <a:xfrm>
            <a:off x="540000" y="2917651"/>
            <a:ext cx="176971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下列说法：</a:t>
            </a:r>
          </a:p>
        </p:txBody>
      </p:sp>
      <p:sp>
        <p:nvSpPr>
          <p:cNvPr id="10815" name="yt_shape_10815"/>
          <p:cNvSpPr txBox="1"/>
          <p:nvPr/>
        </p:nvSpPr>
        <p:spPr>
          <a:xfrm>
            <a:off x="540000" y="3403815"/>
            <a:ext cx="104644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在两个边数相同的多边形中，如果各对应边成比例，则这两个多边形相似；</a:t>
            </a:r>
          </a:p>
        </p:txBody>
      </p:sp>
      <p:sp>
        <p:nvSpPr>
          <p:cNvPr id="10816" name="yt_shape_10816"/>
          <p:cNvSpPr txBox="1"/>
          <p:nvPr/>
        </p:nvSpPr>
        <p:spPr>
          <a:xfrm>
            <a:off x="540000" y="3889979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有一个角对应相等的平行四边形都相似；</a:t>
            </a:r>
          </a:p>
        </p:txBody>
      </p:sp>
      <p:sp>
        <p:nvSpPr>
          <p:cNvPr id="10817" name="yt_shape_10817"/>
          <p:cNvSpPr txBox="1"/>
          <p:nvPr/>
        </p:nvSpPr>
        <p:spPr>
          <a:xfrm>
            <a:off x="540000" y="4376143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有一个角对应相等的菱形都相似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18" name="yt_shape_10818"/>
          <p:cNvSpPr txBox="1"/>
          <p:nvPr/>
        </p:nvSpPr>
        <p:spPr>
          <a:xfrm>
            <a:off x="540000" y="4855446"/>
            <a:ext cx="297517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19" name="yt_table_108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37717"/>
              </p:ext>
            </p:extLst>
          </p:nvPr>
        </p:nvGraphicFramePr>
        <p:xfrm>
          <a:off x="540000" y="5341610"/>
          <a:ext cx="9105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pic>
        <p:nvPicPr>
          <p:cNvPr id="3" name="yt_shape_1697709255661">
            <a:extLst>
              <a:ext uri="{FF2B5EF4-FFF2-40B4-BE49-F238E27FC236}">
                <a16:creationId xmlns:a16="http://schemas.microsoft.com/office/drawing/2014/main" id="{94459B4B-F5D4-1017-8738-C52CAECF5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426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9E0ACA-ED96-5FF4-5980-0E5A988A3354}"/>
              </a:ext>
            </a:extLst>
          </p:cNvPr>
          <p:cNvSpPr txBox="1"/>
          <p:nvPr/>
        </p:nvSpPr>
        <p:spPr>
          <a:xfrm>
            <a:off x="10336939" y="185851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DB6ECE-D12D-977F-7952-6E8685EBE6BA}"/>
              </a:ext>
            </a:extLst>
          </p:cNvPr>
          <p:cNvSpPr txBox="1"/>
          <p:nvPr/>
        </p:nvSpPr>
        <p:spPr>
          <a:xfrm>
            <a:off x="2735989" y="480864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1" name="yt_shape_10821"/>
          <p:cNvSpPr txBox="1"/>
          <p:nvPr/>
        </p:nvSpPr>
        <p:spPr>
          <a:xfrm>
            <a:off x="540119" y="9973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一个多边形的边长分别为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，另一个与它相似的多边形的最长边为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，则这个多边形的最短边长为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22" name="yt_shape_10822"/>
          <p:cNvSpPr txBox="1"/>
          <p:nvPr/>
        </p:nvSpPr>
        <p:spPr>
          <a:xfrm>
            <a:off x="540000" y="1956745"/>
            <a:ext cx="963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已知图中的两个梯形相似，求未知边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的长度和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23" name="yt_image_108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6331" y="2436048"/>
            <a:ext cx="397933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000" y="3654724"/>
                <a:ext cx="5577104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两个梯形相似，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25" name="yt_shape_10825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4724"/>
                <a:ext cx="5577104" cy="646267"/>
              </a:xfrm>
              <a:prstGeom prst="rect">
                <a:avLst/>
              </a:prstGeom>
              <a:blipFill>
                <a:blip r:embed="rId3"/>
                <a:stretch>
                  <a:fillRect l="-3392" r="-2516" b="-10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27" name="yt_shape_10827"/>
          <p:cNvSpPr txBox="1"/>
          <p:nvPr/>
        </p:nvSpPr>
        <p:spPr>
          <a:xfrm>
            <a:off x="540000" y="4351779"/>
            <a:ext cx="613289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相似多边形的对应角相等，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D386E7-B751-785D-0342-42957AD00F5E}"/>
              </a:ext>
            </a:extLst>
          </p:cNvPr>
          <p:cNvSpPr txBox="1"/>
          <p:nvPr/>
        </p:nvSpPr>
        <p:spPr>
          <a:xfrm>
            <a:off x="5022108" y="142599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E26DA2-349B-8D75-FA69-147510C8CC72}"/>
                  </a:ext>
                </a:extLst>
              </p:cNvPr>
              <p:cNvSpPr txBox="1"/>
              <p:nvPr/>
            </p:nvSpPr>
            <p:spPr>
              <a:xfrm>
                <a:off x="449989" y="3607918"/>
                <a:ext cx="570325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两个梯形相似，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2, 'mathAnswerShape': 1}">
                <a:extLst>
                  <a:ext uri="{FF2B5EF4-FFF2-40B4-BE49-F238E27FC236}">
                    <a16:creationId xmlns:a16="http://schemas.microsoft.com/office/drawing/2014/main" id="{55E26DA2-349B-8D75-FA69-147510C8C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7918"/>
                <a:ext cx="5703252" cy="733629"/>
              </a:xfrm>
              <a:prstGeom prst="rect">
                <a:avLst/>
              </a:prstGeom>
              <a:blipFill>
                <a:blip r:embed="rId4"/>
                <a:stretch>
                  <a:fillRect l="-1711" r="-181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593F378-493D-4C3D-AAAE-24E8336B05EA}"/>
              </a:ext>
            </a:extLst>
          </p:cNvPr>
          <p:cNvSpPr txBox="1"/>
          <p:nvPr/>
        </p:nvSpPr>
        <p:spPr>
          <a:xfrm>
            <a:off x="449989" y="4304973"/>
            <a:ext cx="323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FF3EA5-EF34-0193-9376-2CF34D8841B5}"/>
              </a:ext>
            </a:extLst>
          </p:cNvPr>
          <p:cNvSpPr txBox="1"/>
          <p:nvPr/>
        </p:nvSpPr>
        <p:spPr>
          <a:xfrm>
            <a:off x="449989" y="478046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相似多边形的对应角相等，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8CB03A-0D15-724E-4B26-64DF9849E756}"/>
              </a:ext>
            </a:extLst>
          </p:cNvPr>
          <p:cNvSpPr txBox="1"/>
          <p:nvPr/>
        </p:nvSpPr>
        <p:spPr>
          <a:xfrm>
            <a:off x="449989" y="5255949"/>
            <a:ext cx="62536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6C4B0A-01D4-D5B1-C6E0-3BF2CC1DFBB5}"/>
              </a:ext>
            </a:extLst>
          </p:cNvPr>
          <p:cNvSpPr txBox="1"/>
          <p:nvPr/>
        </p:nvSpPr>
        <p:spPr>
          <a:xfrm>
            <a:off x="449989" y="5731437"/>
            <a:ext cx="58282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9" name="yt_shape_10829"/>
              <p:cNvSpPr txBox="1"/>
              <p:nvPr/>
            </p:nvSpPr>
            <p:spPr>
              <a:xfrm>
                <a:off x="551384" y="3108880"/>
                <a:ext cx="10884390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时，它们可构成成比例线段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29" name="yt_shape_10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108880"/>
                <a:ext cx="10884390" cy="640240"/>
              </a:xfrm>
              <a:prstGeom prst="rect">
                <a:avLst/>
              </a:prstGeom>
              <a:blipFill>
                <a:blip r:embed="rId2"/>
                <a:stretch>
                  <a:fillRect l="-1680" r="-7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FA225C-AA0F-0056-D8A0-FBEF89128219}"/>
                  </a:ext>
                </a:extLst>
              </p:cNvPr>
              <p:cNvSpPr txBox="1"/>
              <p:nvPr/>
            </p:nvSpPr>
            <p:spPr>
              <a:xfrm>
                <a:off x="5993579" y="2919448"/>
                <a:ext cx="13754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FA225C-AA0F-0056-D8A0-FBEF89128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579" y="2919448"/>
                <a:ext cx="1375474" cy="727660"/>
              </a:xfrm>
              <a:prstGeom prst="rect">
                <a:avLst/>
              </a:prstGeom>
              <a:blipFill>
                <a:blip r:embed="rId3"/>
                <a:stretch>
                  <a:fillRect r="-70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037">
            <a:extLst>
              <a:ext uri="{FF2B5EF4-FFF2-40B4-BE49-F238E27FC236}">
                <a16:creationId xmlns:a16="http://schemas.microsoft.com/office/drawing/2014/main" id="{4544299B-4CB0-E229-5C9A-ECE9A2348E51}"/>
              </a:ext>
            </a:extLst>
          </p:cNvPr>
          <p:cNvSpPr txBox="1"/>
          <p:nvPr/>
        </p:nvSpPr>
        <p:spPr>
          <a:xfrm>
            <a:off x="551384" y="2553346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没有分情况讨论导致漏解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75C0C19F-FA69-C793-B1AF-609393F3C2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614556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2" name="yt_shape_10832"/>
          <p:cNvSpPr txBox="1"/>
          <p:nvPr/>
        </p:nvSpPr>
        <p:spPr>
          <a:xfrm>
            <a:off x="540000" y="90000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31" name="yt_image_1083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4" name="yt_shape_10834"/>
          <p:cNvSpPr txBox="1"/>
          <p:nvPr/>
        </p:nvSpPr>
        <p:spPr>
          <a:xfrm>
            <a:off x="540119" y="159186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将图形甲通过放大得到图形乙，那么在图形甲与图形乙的对应量中，没有被放大的是（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35" name="yt_table_108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791248"/>
              </p:ext>
            </p:extLst>
          </p:nvPr>
        </p:nvGraphicFramePr>
        <p:xfrm>
          <a:off x="540000" y="2558164"/>
          <a:ext cx="5691506" cy="950976"/>
        </p:xfrm>
        <a:graphic>
          <a:graphicData uri="http://schemas.openxmlformats.org/drawingml/2006/table">
            <a:tbl>
              <a:tblPr/>
              <a:tblGrid>
                <a:gridCol w="331184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23796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边的长度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图形的周长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图形的面积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角的度数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sp>
        <p:nvSpPr>
          <p:cNvPr id="10837" name="yt_shape_10837"/>
          <p:cNvSpPr txBox="1"/>
          <p:nvPr/>
        </p:nvSpPr>
        <p:spPr>
          <a:xfrm>
            <a:off x="540119" y="3559718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手工制作课，小红利用一些花布的边角料，剪裁后装饰手工画，下面四个图案是她剪裁出的空心等腰直角三角形、等边三角形、正方形、矩形花边，其中，每个图案花边的宽度都相等，那么每个图案中花边的内外边缘所围成的几何图形不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838" name="yt_image_1083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638640"/>
            <a:ext cx="4039808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5782C3-A8A7-0311-29DF-B28EB3A8BCE7}"/>
              </a:ext>
            </a:extLst>
          </p:cNvPr>
          <p:cNvSpPr txBox="1"/>
          <p:nvPr/>
        </p:nvSpPr>
        <p:spPr>
          <a:xfrm>
            <a:off x="1516908" y="202055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013683-A270-7423-FD8C-E6C1E6F4E914}"/>
              </a:ext>
            </a:extLst>
          </p:cNvPr>
          <p:cNvSpPr txBox="1"/>
          <p:nvPr/>
        </p:nvSpPr>
        <p:spPr>
          <a:xfrm>
            <a:off x="1212108" y="493937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0" name="yt_shape_10840"/>
              <p:cNvSpPr txBox="1"/>
              <p:nvPr/>
            </p:nvSpPr>
            <p:spPr>
              <a:xfrm>
                <a:off x="540119" y="2174815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如图，将矩形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对开后，再把矩形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对开，依此类推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若各种开本的矩形都相似，则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0" name="yt_shape_10840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74815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569" r="-170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42" name="yt_image_1084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6788" y="3579001"/>
            <a:ext cx="1838422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FF3A43-E6A0-CF80-E5F8-F642F1453B5F}"/>
                  </a:ext>
                </a:extLst>
              </p:cNvPr>
              <p:cNvSpPr txBox="1"/>
              <p:nvPr/>
            </p:nvSpPr>
            <p:spPr>
              <a:xfrm>
                <a:off x="4114693" y="2603497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mathAnswerShape': 1}">
                <a:extLst>
                  <a:ext uri="{FF2B5EF4-FFF2-40B4-BE49-F238E27FC236}">
                    <a16:creationId xmlns:a16="http://schemas.microsoft.com/office/drawing/2014/main" id="{DAFF3A43-E6A0-CF80-E5F8-F642F1453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693" y="2603497"/>
                <a:ext cx="454788" cy="807543"/>
              </a:xfrm>
              <a:prstGeom prst="rect">
                <a:avLst/>
              </a:prstGeom>
              <a:blipFill>
                <a:blip r:embed="rId4"/>
                <a:stretch>
                  <a:fillRect l="-21333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39CB538-F119-19F5-66FF-6F046B660801}"/>
              </a:ext>
            </a:extLst>
          </p:cNvPr>
          <p:cNvCxnSpPr/>
          <p:nvPr/>
        </p:nvCxnSpPr>
        <p:spPr>
          <a:xfrm>
            <a:off x="3899904" y="3383284"/>
            <a:ext cx="8843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119" y="12682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如图所示，矩形的两边长分别为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），把它按如图所示的方式分割成三个全等的小矩形，每一个矩形与原矩形相似，求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45" name="yt_image_108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5122" y="2380051"/>
            <a:ext cx="1481754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47" name="yt_shape_10847"/>
              <p:cNvSpPr txBox="1"/>
              <p:nvPr/>
            </p:nvSpPr>
            <p:spPr>
              <a:xfrm>
                <a:off x="540000" y="3362178"/>
                <a:ext cx="4599016" cy="2587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解：因为原矩形的长为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，宽为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所以小矩形的长为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因为小矩形与原矩形相似，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7" name="yt_shape_1084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2178"/>
                <a:ext cx="4599016" cy="2587568"/>
              </a:xfrm>
              <a:prstGeom prst="rect">
                <a:avLst/>
              </a:prstGeom>
              <a:blipFill>
                <a:blip r:embed="rId3"/>
                <a:stretch>
                  <a:fillRect l="-4111" t="-2123" r="-3050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372A94-1A54-D077-1E3B-553E6543285E}"/>
              </a:ext>
            </a:extLst>
          </p:cNvPr>
          <p:cNvSpPr txBox="1"/>
          <p:nvPr/>
        </p:nvSpPr>
        <p:spPr>
          <a:xfrm>
            <a:off x="449989" y="3315372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解：因为原矩形的长为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36493D-0C59-AB2B-36B5-5FD73CD61602}"/>
              </a:ext>
            </a:extLst>
          </p:cNvPr>
          <p:cNvSpPr txBox="1"/>
          <p:nvPr/>
        </p:nvSpPr>
        <p:spPr>
          <a:xfrm>
            <a:off x="449989" y="3790860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所以小矩形的长为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E33AA4-85EE-FA31-E2AE-0C9BFF3CBEDF}"/>
              </a:ext>
            </a:extLst>
          </p:cNvPr>
          <p:cNvSpPr txBox="1"/>
          <p:nvPr/>
        </p:nvSpPr>
        <p:spPr>
          <a:xfrm>
            <a:off x="449989" y="4266349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因为小矩形与原矩形相似，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6AC61D-2206-E8A7-5D49-FE9E5A8B0D49}"/>
                  </a:ext>
                </a:extLst>
              </p:cNvPr>
              <p:cNvSpPr txBox="1"/>
              <p:nvPr/>
            </p:nvSpPr>
            <p:spPr>
              <a:xfrm>
                <a:off x="449989" y="4741836"/>
                <a:ext cx="144615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886AC61D-2206-E8A7-5D49-FE9E5A8B0D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1836"/>
                <a:ext cx="1446150" cy="768617"/>
              </a:xfrm>
              <a:prstGeom prst="rect">
                <a:avLst/>
              </a:prstGeom>
              <a:blipFill>
                <a:blip r:embed="rId4"/>
                <a:stretch>
                  <a:fillRect l="-6751" r="-71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F2A8A05-33F9-671E-D173-72FB69FFCFBF}"/>
                  </a:ext>
                </a:extLst>
              </p:cNvPr>
              <p:cNvSpPr txBox="1"/>
              <p:nvPr/>
            </p:nvSpPr>
            <p:spPr>
              <a:xfrm>
                <a:off x="449989" y="5416841"/>
                <a:ext cx="18264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4F2A8A05-33F9-671E-D173-72FB69FFC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16841"/>
                <a:ext cx="1826451" cy="554686"/>
              </a:xfrm>
              <a:prstGeom prst="rect">
                <a:avLst/>
              </a:prstGeom>
              <a:blipFill>
                <a:blip r:embed="rId5"/>
                <a:stretch>
                  <a:fillRect l="-5351" r="-535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1882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2023-10-21T04:17:59Z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