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8" r:id="rId4"/>
    <p:sldId id="369" r:id="rId5"/>
    <p:sldId id="370" r:id="rId6"/>
    <p:sldId id="371" r:id="rId7"/>
    <p:sldId id="372" r:id="rId8"/>
    <p:sldId id="374" r:id="rId9"/>
    <p:sldId id="375" r:id="rId10"/>
    <p:sldId id="376" r:id="rId11"/>
    <p:sldId id="378" r:id="rId12"/>
    <p:sldId id="380" r:id="rId13"/>
    <p:sldId id="381" r:id="rId14"/>
    <p:sldId id="382" r:id="rId15"/>
    <p:sldId id="384" r:id="rId16"/>
    <p:sldId id="385" r:id="rId17"/>
    <p:sldId id="387" r:id="rId18"/>
    <p:sldId id="256" r:id="rId19"/>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45" d="100"/>
          <a:sy n="45" d="100"/>
        </p:scale>
        <p:origin x="76" y="60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bin"/><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bin"/></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9.bin"/><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bin"/></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2.bin"/><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4.bin"/><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bin"/><Relationship Id="rId2" Type="http://schemas.openxmlformats.org/officeDocument/2006/relationships/image" Target="../media/image12.bin"/><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bin"/><Relationship Id="rId2" Type="http://schemas.openxmlformats.org/officeDocument/2006/relationships/image" Target="../media/image19.bin"/><Relationship Id="rId1" Type="http://schemas.openxmlformats.org/officeDocument/2006/relationships/slideLayout" Target="../slideLayouts/slideLayout1.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3382" name="yt_shape_13382"/>
          <p:cNvSpPr txBox="1"/>
          <p:nvPr/>
        </p:nvSpPr>
        <p:spPr>
          <a:xfrm>
            <a:off x="540000" y="2566233"/>
            <a:ext cx="4128374"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cs typeface="宋体" pitchFamily="32"/>
              </a:rPr>
              <a:t> </a:t>
            </a:r>
            <a:r>
              <a:rPr lang="en-US" altLang="zh-CN" sz="3250" b="0" i="0" u="none" spc="31455">
                <a:solidFill>
                  <a:srgbClr val="1EE3CF"/>
                </a:solidFill>
                <a:effectLst/>
                <a:latin typeface="白正" pitchFamily="32"/>
                <a:ea typeface="宋体" pitchFamily="32"/>
                <a:cs typeface="宋体" pitchFamily="32"/>
              </a:rPr>
              <a:t> </a:t>
            </a:r>
          </a:p>
        </p:txBody>
      </p:sp>
      <p:pic>
        <p:nvPicPr>
          <p:cNvPr id="13381" name="yt_image_13381">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2566233"/>
            <a:ext cx="4095468" cy="646938"/>
          </a:xfrm>
          <a:prstGeom prst="rect">
            <a:avLst/>
          </a:prstGeom>
          <a:noFill/>
          <a:extLst>
            <a:ext uri="{909E8E84-426E-40DD-AFC4-6F175D3DCCD1}">
              <a14:hiddenFill xmlns:a14="http://schemas.microsoft.com/office/drawing/2010/main">
                <a:solidFill>
                  <a:srgbClr val="FFFFFF"/>
                </a:solidFill>
              </a14:hiddenFill>
            </a:ext>
          </a:extLst>
        </p:spPr>
      </p:pic>
      <p:sp>
        <p:nvSpPr>
          <p:cNvPr id="13384" name="yt_shape_13384"/>
          <p:cNvSpPr txBox="1"/>
          <p:nvPr/>
        </p:nvSpPr>
        <p:spPr>
          <a:xfrm>
            <a:off x="540119" y="326381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由三视图想象几何体的形状，首先应分别根据主视图、俯视图和左视图想象几何体的</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前面</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上面</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和左侧面的形状，然后综合起来考虑整体形状</a:t>
            </a:r>
            <a:r>
              <a:rPr lang="en-US" altLang="zh-CN" sz="2400" b="0" i="0" u="none">
                <a:solidFill>
                  <a:srgbClr val="000000"/>
                </a:solidFill>
                <a:effectLst/>
                <a:latin typeface="Times New Roman" pitchFamily="24"/>
                <a:ea typeface="Times New Roman" pitchFamily="24"/>
                <a:cs typeface="宋体" pitchFamily="24"/>
              </a:rPr>
              <a:t>.</a:t>
            </a:r>
          </a:p>
        </p:txBody>
      </p:sp>
      <p:sp>
        <p:nvSpPr>
          <p:cNvPr id="13385" name="yt_shape_13385"/>
          <p:cNvSpPr txBox="1"/>
          <p:nvPr/>
        </p:nvSpPr>
        <p:spPr>
          <a:xfrm>
            <a:off x="540000" y="4223251"/>
            <a:ext cx="1015662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从</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实</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线和</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虚</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线想象几何体看得见的部分和看不见的部分的轮廓线</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3C2FFD6A-45B9-90EC-3F94-534F246D9958}"/>
              </a:ext>
            </a:extLst>
          </p:cNvPr>
          <p:cNvSpPr txBox="1"/>
          <p:nvPr/>
        </p:nvSpPr>
        <p:spPr>
          <a:xfrm>
            <a:off x="1364508" y="3692498"/>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前面</a:t>
            </a:r>
            <a:endParaRPr lang="zh-CN" altLang="en-US">
              <a:solidFill>
                <a:srgbClr val="FF0000"/>
              </a:solidFill>
            </a:endParaRPr>
          </a:p>
        </p:txBody>
      </p:sp>
      <p:sp>
        <p:nvSpPr>
          <p:cNvPr id="3" name="文本框 2">
            <a:extLst>
              <a:ext uri="{FF2B5EF4-FFF2-40B4-BE49-F238E27FC236}">
                <a16:creationId xmlns:a16="http://schemas.microsoft.com/office/drawing/2014/main" id="{C9AD2AA5-5A5A-AD5C-80F3-78BA0D47D3AE}"/>
              </a:ext>
            </a:extLst>
          </p:cNvPr>
          <p:cNvSpPr txBox="1"/>
          <p:nvPr/>
        </p:nvSpPr>
        <p:spPr>
          <a:xfrm>
            <a:off x="2888508" y="3692498"/>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上面</a:t>
            </a:r>
            <a:endParaRPr lang="zh-CN" altLang="en-US">
              <a:solidFill>
                <a:srgbClr val="FF0000"/>
              </a:solidFill>
            </a:endParaRPr>
          </a:p>
        </p:txBody>
      </p:sp>
      <p:sp>
        <p:nvSpPr>
          <p:cNvPr id="4" name="文本框 3">
            <a:extLst>
              <a:ext uri="{FF2B5EF4-FFF2-40B4-BE49-F238E27FC236}">
                <a16:creationId xmlns:a16="http://schemas.microsoft.com/office/drawing/2014/main" id="{87C16221-093B-275C-7CC5-2ED3D20A8713}"/>
              </a:ext>
            </a:extLst>
          </p:cNvPr>
          <p:cNvSpPr txBox="1"/>
          <p:nvPr/>
        </p:nvSpPr>
        <p:spPr>
          <a:xfrm>
            <a:off x="1288189" y="4176445"/>
            <a:ext cx="484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实</a:t>
            </a:r>
            <a:endParaRPr lang="zh-CN" altLang="en-US">
              <a:solidFill>
                <a:srgbClr val="FF0000"/>
              </a:solidFill>
            </a:endParaRPr>
          </a:p>
        </p:txBody>
      </p:sp>
      <p:sp>
        <p:nvSpPr>
          <p:cNvPr id="5" name="文本框 4">
            <a:extLst>
              <a:ext uri="{FF2B5EF4-FFF2-40B4-BE49-F238E27FC236}">
                <a16:creationId xmlns:a16="http://schemas.microsoft.com/office/drawing/2014/main" id="{FCBB52B7-B674-38C7-DA06-6EDCCCE14240}"/>
              </a:ext>
            </a:extLst>
          </p:cNvPr>
          <p:cNvSpPr txBox="1"/>
          <p:nvPr/>
        </p:nvSpPr>
        <p:spPr>
          <a:xfrm>
            <a:off x="2812189" y="4176445"/>
            <a:ext cx="484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虚</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30" name="yt_shape_13430"/>
          <p:cNvSpPr txBox="1"/>
          <p:nvPr/>
        </p:nvSpPr>
        <p:spPr>
          <a:xfrm>
            <a:off x="540000" y="1702710"/>
            <a:ext cx="3966727" cy="588494"/>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白正" pitchFamily="32"/>
                <a:ea typeface="宋体" pitchFamily="32"/>
                <a:cs typeface="宋体" pitchFamily="32"/>
              </a:rPr>
              <a:t> </a:t>
            </a:r>
            <a:r>
              <a:rPr lang="en-US" altLang="zh-CN" sz="3200" b="0" i="0" u="none" spc="30207">
                <a:solidFill>
                  <a:srgbClr val="1EE3CF"/>
                </a:solidFill>
                <a:effectLst/>
                <a:latin typeface="白正" pitchFamily="32"/>
                <a:ea typeface="宋体" pitchFamily="32"/>
                <a:cs typeface="宋体" pitchFamily="32"/>
              </a:rPr>
              <a:t> </a:t>
            </a:r>
          </a:p>
        </p:txBody>
      </p:sp>
      <p:pic>
        <p:nvPicPr>
          <p:cNvPr id="13429" name="yt_image_13429">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40000" y="1702710"/>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3432" name="yt_shape_13432"/>
          <p:cNvSpPr txBox="1"/>
          <p:nvPr/>
        </p:nvSpPr>
        <p:spPr>
          <a:xfrm>
            <a:off x="540119" y="2394579"/>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白正" pitchFamily="24"/>
                <a:ea typeface="宋体" pitchFamily="24"/>
                <a:cs typeface="宋体" pitchFamily="24"/>
              </a:rPr>
              <a:t>如图是一些完全相同的小正方体搭成的几何体的三视图</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这个几何体只能是（</a:t>
            </a:r>
            <a:r>
              <a:rPr lang="zh-CN" altLang="zh-CN" sz="1200" b="0" i="0" u="none">
                <a:solidFill>
                  <a:srgbClr val="000000"/>
                </a:solidFill>
                <a:effectLst/>
                <a:latin typeface="白正"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1200" b="0" i="0" u="none">
                <a:solidFill>
                  <a:srgbClr val="000000"/>
                </a:solidFill>
                <a:effectLst/>
                <a:latin typeface="白正" pitchFamily="12"/>
                <a:ea typeface="宋体" pitchFamily="12"/>
                <a:cs typeface="宋体" pitchFamily="12"/>
              </a:rPr>
              <a:t>　</a:t>
            </a:r>
            <a:r>
              <a:rPr lang="zh-CN" altLang="zh-CN" sz="2400" b="0" i="0" u="none">
                <a:solidFill>
                  <a:srgbClr val="000000"/>
                </a:solidFill>
                <a:effectLst/>
                <a:latin typeface="白正" pitchFamily="24"/>
                <a:ea typeface="宋体" pitchFamily="24"/>
                <a:cs typeface="宋体" pitchFamily="24"/>
              </a:rPr>
              <a:t>）</a:t>
            </a:r>
          </a:p>
        </p:txBody>
      </p:sp>
      <p:pic>
        <p:nvPicPr>
          <p:cNvPr id="13433" name="yt_image_13433">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4743022" y="3513238"/>
            <a:ext cx="2705954" cy="822960"/>
          </a:xfrm>
          <a:prstGeom prst="rect">
            <a:avLst/>
          </a:prstGeom>
          <a:noFill/>
          <a:extLst>
            <a:ext uri="{909E8E84-426E-40DD-AFC4-6F175D3DCCD1}">
              <a14:hiddenFill xmlns:a14="http://schemas.microsoft.com/office/drawing/2010/main">
                <a:solidFill>
                  <a:srgbClr val="FFFFFF"/>
                </a:solidFill>
              </a14:hiddenFill>
            </a:ext>
          </a:extLst>
        </p:spPr>
      </p:pic>
      <p:pic>
        <p:nvPicPr>
          <p:cNvPr id="13435" name="yt_image_1343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4" cstate="print"/>
          <a:srcRect/>
          <a:stretch>
            <a:fillRect/>
          </a:stretch>
        </p:blipFill>
        <p:spPr bwMode="auto">
          <a:xfrm>
            <a:off x="540000" y="4539168"/>
            <a:ext cx="4853422" cy="97612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D791B11A-A3CA-0906-E6E5-F93021931867}"/>
              </a:ext>
            </a:extLst>
          </p:cNvPr>
          <p:cNvSpPr txBox="1"/>
          <p:nvPr/>
        </p:nvSpPr>
        <p:spPr>
          <a:xfrm>
            <a:off x="907308" y="2823261"/>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37" name="yt_shape_13437"/>
          <p:cNvSpPr txBox="1"/>
          <p:nvPr/>
        </p:nvSpPr>
        <p:spPr>
          <a:xfrm>
            <a:off x="540119" y="243873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白正" pitchFamily="24"/>
                <a:ea typeface="宋体" pitchFamily="24"/>
                <a:cs typeface="宋体" pitchFamily="24"/>
              </a:rPr>
              <a:t>一张桌子上摆放着若干碟子，从三个方向看，三种视图如图所示，则这张桌子上共有</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12</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个碟子</a:t>
            </a:r>
            <a:r>
              <a:rPr lang="en-US" altLang="zh-CN" sz="2400" b="0" i="0" u="none">
                <a:solidFill>
                  <a:srgbClr val="000000"/>
                </a:solidFill>
                <a:effectLst/>
                <a:latin typeface="Times New Roman" pitchFamily="24"/>
                <a:ea typeface="Times New Roman" pitchFamily="24"/>
                <a:cs typeface="宋体" pitchFamily="24"/>
              </a:rPr>
              <a:t>.</a:t>
            </a:r>
          </a:p>
        </p:txBody>
      </p:sp>
      <p:pic>
        <p:nvPicPr>
          <p:cNvPr id="13438" name="yt_image_13438">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4154833" y="3550537"/>
            <a:ext cx="3882333" cy="122872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3CAE1B4A-5395-9664-79D9-E94D0FC0B18B}"/>
              </a:ext>
            </a:extLst>
          </p:cNvPr>
          <p:cNvSpPr txBox="1"/>
          <p:nvPr/>
        </p:nvSpPr>
        <p:spPr>
          <a:xfrm>
            <a:off x="1364508" y="2867420"/>
            <a:ext cx="484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12</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40" name="yt_shape_13440"/>
          <p:cNvSpPr txBox="1"/>
          <p:nvPr/>
        </p:nvSpPr>
        <p:spPr>
          <a:xfrm>
            <a:off x="540000" y="1899591"/>
            <a:ext cx="1091465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白正"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103</a:t>
            </a:r>
            <a:r>
              <a:rPr lang="zh-CN" altLang="zh-CN" sz="2400" b="0" i="0" u="none">
                <a:solidFill>
                  <a:srgbClr val="000000"/>
                </a:solidFill>
                <a:effectLst/>
                <a:latin typeface="白正" pitchFamily="24"/>
                <a:ea typeface="楷体" pitchFamily="24"/>
                <a:cs typeface="宋体" pitchFamily="24"/>
              </a:rPr>
              <a:t>页第</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楷体" pitchFamily="24"/>
                <a:cs typeface="宋体" pitchFamily="24"/>
              </a:rPr>
              <a:t>题变式）</a:t>
            </a:r>
            <a:r>
              <a:rPr lang="zh-CN" altLang="zh-CN" sz="2400" b="0" i="0" u="none">
                <a:solidFill>
                  <a:srgbClr val="000000"/>
                </a:solidFill>
                <a:effectLst/>
                <a:latin typeface="白正" pitchFamily="24"/>
                <a:ea typeface="宋体" pitchFamily="24"/>
                <a:cs typeface="宋体" pitchFamily="24"/>
              </a:rPr>
              <a:t>如图是某物体的三种视图，请描述这个物体的形状</a:t>
            </a:r>
            <a:r>
              <a:rPr lang="en-US" altLang="zh-CN" sz="2400" b="0" i="0" u="none">
                <a:solidFill>
                  <a:srgbClr val="000000"/>
                </a:solidFill>
                <a:effectLst/>
                <a:latin typeface="Times New Roman" pitchFamily="24"/>
                <a:ea typeface="Times New Roman" pitchFamily="24"/>
                <a:cs typeface="宋体" pitchFamily="24"/>
              </a:rPr>
              <a:t>.</a:t>
            </a:r>
          </a:p>
        </p:txBody>
      </p:sp>
      <p:pic>
        <p:nvPicPr>
          <p:cNvPr id="13441" name="yt_image_13441">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4456753" y="2531258"/>
            <a:ext cx="3278493" cy="1080135"/>
          </a:xfrm>
          <a:prstGeom prst="rect">
            <a:avLst/>
          </a:prstGeom>
          <a:noFill/>
          <a:extLst>
            <a:ext uri="{909E8E84-426E-40DD-AFC4-6F175D3DCCD1}">
              <a14:hiddenFill xmlns:a14="http://schemas.microsoft.com/office/drawing/2010/main">
                <a:solidFill>
                  <a:srgbClr val="FFFFFF"/>
                </a:solidFill>
              </a14:hiddenFill>
            </a:ext>
          </a:extLst>
        </p:spPr>
      </p:pic>
      <p:sp>
        <p:nvSpPr>
          <p:cNvPr id="13443" name="yt_shape_13443"/>
          <p:cNvSpPr txBox="1"/>
          <p:nvPr/>
        </p:nvSpPr>
        <p:spPr>
          <a:xfrm>
            <a:off x="540000" y="3661942"/>
            <a:ext cx="407803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解：圆柱和长方体的组合图形</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13444" name="yt_shape_13444"/>
          <p:cNvSpPr txBox="1"/>
          <p:nvPr/>
        </p:nvSpPr>
        <p:spPr>
          <a:xfrm>
            <a:off x="540000" y="4141245"/>
            <a:ext cx="2343590" cy="1188659"/>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cs typeface="宋体" pitchFamily="24"/>
              </a:rPr>
              <a:t>如图：</a:t>
            </a:r>
            <a:r>
              <a:rPr lang="zh-CN" altLang="zh-CN" sz="6600" b="0" i="0" u="none" dirty="0">
                <a:noFill/>
                <a:effectLst/>
                <a:latin typeface="Times New Roman" pitchFamily="66"/>
                <a:ea typeface="Times New Roman" pitchFamily="66"/>
                <a:cs typeface="宋体" pitchFamily="66"/>
                <a:sym typeface="Finished"/>
              </a:rPr>
              <a:t>⁠</a:t>
            </a:r>
            <a:r>
              <a:rPr lang="en-US" altLang="zh-CN" sz="2400" b="0" i="0" u="none" dirty="0">
                <a:solidFill>
                  <a:srgbClr val="FF0000">
                    <a:alpha val="0"/>
                  </a:srgbClr>
                </a:solidFill>
                <a:effectLst/>
                <a:latin typeface="Times New Roman" pitchFamily="24"/>
                <a:ea typeface="宋体" pitchFamily="24"/>
                <a:cs typeface="宋体" pitchFamily="24"/>
                <a:sym typeface=""/>
              </a:rPr>
              <a:t>                  </a:t>
            </a:r>
            <a:r>
              <a:rPr lang="en-US" altLang="zh-CN" sz="1100" b="0" i="0" u="none" dirty="0">
                <a:solidFill>
                  <a:srgbClr val="FF0000">
                    <a:alpha val="0"/>
                  </a:srgbClr>
                </a:solidFill>
                <a:effectLst/>
                <a:latin typeface="Times New Roman" pitchFamily="11"/>
                <a:ea typeface="宋体" pitchFamily="11"/>
                <a:cs typeface="宋体" pitchFamily="11"/>
                <a:sym typeface=""/>
              </a:rPr>
              <a:t> </a:t>
            </a:r>
            <a:r>
              <a:rPr lang="zh-CN" altLang="zh-CN" sz="2400" b="0" i="0" u="none" dirty="0">
                <a:noFill/>
                <a:effectLst/>
                <a:latin typeface="Times New Roman" pitchFamily="24"/>
                <a:ea typeface="Times New Roman" pitchFamily="24"/>
                <a:cs typeface="宋体" pitchFamily="24"/>
              </a:rPr>
              <a:t>⁠</a:t>
            </a:r>
            <a:r>
              <a:rPr lang="zh-CN" altLang="zh-CN" sz="100" b="0" i="0" u="none" dirty="0">
                <a:noFill/>
                <a:effectLst/>
                <a:latin typeface="白正"/>
                <a:ea typeface="宋体"/>
                <a:cs typeface="宋体"/>
              </a:rPr>
              <a:t>⁠</a:t>
            </a:r>
          </a:p>
        </p:txBody>
      </p:sp>
      <p:pic>
        <p:nvPicPr>
          <p:cNvPr id="3" name="yt_shape_1697709540296">
            <a:extLst>
              <a:ext uri="{FF2B5EF4-FFF2-40B4-BE49-F238E27FC236}">
                <a16:creationId xmlns:a16="http://schemas.microsoft.com/office/drawing/2014/main" id="{C22C7931-1B4C-CBA7-FB1F-38C9DCCED7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4333" y="4509120"/>
            <a:ext cx="1403331" cy="1177163"/>
          </a:xfrm>
          <a:prstGeom prst="rect">
            <a:avLst/>
          </a:prstGeom>
        </p:spPr>
      </p:pic>
      <p:sp>
        <p:nvSpPr>
          <p:cNvPr id="2" name="文本框 1">
            <a:extLst>
              <a:ext uri="{FF2B5EF4-FFF2-40B4-BE49-F238E27FC236}">
                <a16:creationId xmlns:a16="http://schemas.microsoft.com/office/drawing/2014/main" id="{84B370FC-DE28-3E54-0195-C25A87B4AFF0}"/>
              </a:ext>
            </a:extLst>
          </p:cNvPr>
          <p:cNvSpPr txBox="1"/>
          <p:nvPr/>
        </p:nvSpPr>
        <p:spPr>
          <a:xfrm>
            <a:off x="449989" y="3615136"/>
            <a:ext cx="4218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解：圆柱和长方体的组合图形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A419EFA7-95BC-AA98-86B0-E665870AFF24}"/>
              </a:ext>
            </a:extLst>
          </p:cNvPr>
          <p:cNvSpPr txBox="1"/>
          <p:nvPr/>
        </p:nvSpPr>
        <p:spPr>
          <a:xfrm>
            <a:off x="1055440" y="3429000"/>
            <a:ext cx="2501011" cy="1270775"/>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如图：</a:t>
            </a:r>
            <a:r>
              <a:rPr kumimoji="0" lang="zh-CN" altLang="zh-CN" sz="6600" b="0" i="0" strike="noStrike" kern="1200" cap="none" spc="0" normalizeH="0" baseline="0" noProof="0" dirty="0">
                <a:ln>
                  <a:noFill/>
                </a:ln>
                <a:noFill/>
                <a:effectLst/>
                <a:uLnTx/>
                <a:uFillTx/>
                <a:latin typeface="Times New Roman" pitchFamily="66"/>
                <a:ea typeface="Times New Roman" pitchFamily="66"/>
                <a:cs typeface="宋体" pitchFamily="66"/>
                <a:sym typeface="Finished"/>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sym typeface=""/>
              </a:rPr>
              <a:t>                  </a:t>
            </a:r>
            <a:r>
              <a:rPr kumimoji="0" lang="en-US" altLang="zh-CN" sz="1100" b="0" i="0" strike="noStrike" kern="1200" cap="none" spc="0" normalizeH="0" baseline="0" noProof="0" dirty="0">
                <a:ln>
                  <a:noFill/>
                </a:ln>
                <a:solidFill>
                  <a:srgbClr val="FF0000"/>
                </a:solidFill>
                <a:effectLst/>
                <a:uLnTx/>
                <a:uFillTx/>
                <a:latin typeface="Times New Roman" pitchFamily="11"/>
                <a:ea typeface="宋体" pitchFamily="11"/>
                <a:cs typeface="宋体" pitchFamily="11"/>
                <a:sym typeface=""/>
              </a:rPr>
              <a:t> </a:t>
            </a:r>
            <a:r>
              <a:rPr kumimoji="0" lang="zh-CN" altLang="zh-CN" sz="2400" b="0" i="0" strike="noStrike" kern="1200" cap="none" spc="0" normalizeH="0" baseline="0" noProof="0" dirty="0">
                <a:ln>
                  <a:noFill/>
                </a:ln>
                <a:noFill/>
                <a:effectLst/>
                <a:uLnTx/>
                <a:uFillTx/>
                <a:latin typeface="Times New Roman" pitchFamily="24"/>
                <a:ea typeface="Times New Roman" pitchFamily="24"/>
                <a:cs typeface="宋体" pitchFamily="24"/>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46" name="yt_shape_13446"/>
          <p:cNvSpPr txBox="1"/>
          <p:nvPr/>
        </p:nvSpPr>
        <p:spPr>
          <a:xfrm>
            <a:off x="539881" y="715193"/>
            <a:ext cx="4125681"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cs typeface="宋体" pitchFamily="32"/>
              </a:rPr>
              <a:t> </a:t>
            </a:r>
            <a:r>
              <a:rPr lang="en-US" altLang="zh-CN" sz="3250" b="0" i="0" u="none" spc="31434">
                <a:solidFill>
                  <a:srgbClr val="1EE3CF"/>
                </a:solidFill>
                <a:effectLst/>
                <a:latin typeface="白正" pitchFamily="32"/>
                <a:ea typeface="宋体" pitchFamily="32"/>
                <a:cs typeface="宋体" pitchFamily="32"/>
              </a:rPr>
              <a:t> </a:t>
            </a:r>
          </a:p>
        </p:txBody>
      </p:sp>
      <p:pic>
        <p:nvPicPr>
          <p:cNvPr id="13445" name="yt_image_1344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39881" y="715193"/>
            <a:ext cx="4092760" cy="646938"/>
          </a:xfrm>
          <a:prstGeom prst="rect">
            <a:avLst/>
          </a:prstGeom>
          <a:noFill/>
          <a:extLst>
            <a:ext uri="{909E8E84-426E-40DD-AFC4-6F175D3DCCD1}">
              <a14:hiddenFill xmlns:a14="http://schemas.microsoft.com/office/drawing/2010/main">
                <a:solidFill>
                  <a:srgbClr val="FFFFFF"/>
                </a:solidFill>
              </a14:hiddenFill>
            </a:ext>
          </a:extLst>
        </p:spPr>
      </p:pic>
      <p:sp>
        <p:nvSpPr>
          <p:cNvPr id="13448" name="yt_shape_13448"/>
          <p:cNvSpPr txBox="1"/>
          <p:nvPr/>
        </p:nvSpPr>
        <p:spPr>
          <a:xfrm>
            <a:off x="540000" y="1412776"/>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白正" pitchFamily="24"/>
                <a:ea typeface="楷体" pitchFamily="24"/>
                <a:cs typeface="宋体" pitchFamily="24"/>
              </a:rPr>
              <a:t>（原创题）</a:t>
            </a:r>
            <a:r>
              <a:rPr lang="zh-CN" altLang="zh-CN" sz="2400" b="0" i="0" u="none">
                <a:solidFill>
                  <a:srgbClr val="000000"/>
                </a:solidFill>
                <a:effectLst/>
                <a:latin typeface="白正" pitchFamily="24"/>
                <a:ea typeface="宋体" pitchFamily="24"/>
                <a:cs typeface="宋体" pitchFamily="24"/>
              </a:rPr>
              <a:t>用小正方体搭一个几何体，使它的主视图和俯视图如图所示</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俯视图中小正方形中的字母表示在该位置上小正方体的数量，请回答下列问题：</a:t>
            </a:r>
          </a:p>
        </p:txBody>
      </p:sp>
      <p:pic>
        <p:nvPicPr>
          <p:cNvPr id="13449" name="yt_image_13449">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4511623" y="2501094"/>
            <a:ext cx="1996435" cy="1096137"/>
          </a:xfrm>
          <a:prstGeom prst="rect">
            <a:avLst/>
          </a:prstGeom>
          <a:noFill/>
          <a:extLst>
            <a:ext uri="{909E8E84-426E-40DD-AFC4-6F175D3DCCD1}">
              <a14:hiddenFill xmlns:a14="http://schemas.microsoft.com/office/drawing/2010/main">
                <a:solidFill>
                  <a:srgbClr val="FFFFFF"/>
                </a:solidFill>
              </a14:hiddenFill>
            </a:ext>
          </a:extLst>
        </p:spPr>
      </p:pic>
      <p:sp>
        <p:nvSpPr>
          <p:cNvPr id="13451" name="yt_shape_13451"/>
          <p:cNvSpPr txBox="1"/>
          <p:nvPr/>
        </p:nvSpPr>
        <p:spPr>
          <a:xfrm>
            <a:off x="539881" y="3678118"/>
            <a:ext cx="3367910"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各表示几？</a:t>
            </a:r>
          </a:p>
        </p:txBody>
      </p:sp>
      <p:sp>
        <p:nvSpPr>
          <p:cNvPr id="13452" name="yt_shape_13452"/>
          <p:cNvSpPr txBox="1"/>
          <p:nvPr/>
        </p:nvSpPr>
        <p:spPr>
          <a:xfrm>
            <a:off x="539881" y="4164282"/>
            <a:ext cx="7232749"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）这个几何体最少由几个小正方体搭成？最多呢？</a:t>
            </a:r>
          </a:p>
        </p:txBody>
      </p:sp>
      <p:sp>
        <p:nvSpPr>
          <p:cNvPr id="13453" name="yt_shape_13453"/>
          <p:cNvSpPr txBox="1"/>
          <p:nvPr/>
        </p:nvSpPr>
        <p:spPr>
          <a:xfrm>
            <a:off x="539881" y="4650446"/>
            <a:ext cx="706924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）当</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时，画出这个几何体的左视图</a:t>
            </a:r>
            <a:r>
              <a:rPr lang="en-US" altLang="zh-CN" sz="2400" b="0" i="0" u="none">
                <a:solidFill>
                  <a:srgbClr val="000000"/>
                </a:solidFill>
                <a:effectLst/>
                <a:latin typeface="Times New Roman" pitchFamily="24"/>
                <a:ea typeface="Times New Roman" pitchFamily="24"/>
                <a:cs typeface="宋体" pitchFamily="24"/>
              </a:rPr>
              <a:t>.</a:t>
            </a:r>
          </a:p>
        </p:txBody>
      </p:sp>
      <p:sp>
        <p:nvSpPr>
          <p:cNvPr id="13454" name="yt_shape_13454"/>
          <p:cNvSpPr txBox="1"/>
          <p:nvPr/>
        </p:nvSpPr>
        <p:spPr>
          <a:xfrm>
            <a:off x="539881" y="5129749"/>
            <a:ext cx="390651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FF0000">
                    <a:alpha val="0"/>
                  </a:srgbClr>
                </a:solidFill>
                <a:effectLst/>
                <a:latin typeface="白正" pitchFamily="24"/>
                <a:ea typeface="黑体" pitchFamily="24"/>
                <a:cs typeface="宋体" pitchFamily="24"/>
              </a:rPr>
              <a:t>为</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FF0000">
                    <a:alpha val="0"/>
                  </a:srgbClr>
                </a:solidFill>
                <a:effectLst/>
                <a:latin typeface="白正" pitchFamily="24"/>
                <a:ea typeface="黑体" pitchFamily="24"/>
                <a:cs typeface="宋体" pitchFamily="24"/>
              </a:rPr>
              <a:t>为</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FF0000">
                    <a:alpha val="0"/>
                  </a:srgbClr>
                </a:solidFill>
                <a:effectLst/>
                <a:latin typeface="白正" pitchFamily="24"/>
                <a:ea typeface="黑体" pitchFamily="24"/>
                <a:cs typeface="宋体" pitchFamily="24"/>
              </a:rPr>
              <a:t>为</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100" b="0" i="0" u="none">
                <a:noFill/>
                <a:effectLst/>
                <a:latin typeface="白正"/>
                <a:ea typeface="宋体"/>
                <a:cs typeface="宋体"/>
              </a:rPr>
              <a:t>⁠</a:t>
            </a:r>
          </a:p>
        </p:txBody>
      </p:sp>
      <p:sp>
        <p:nvSpPr>
          <p:cNvPr id="13455" name="yt_shape_13455"/>
          <p:cNvSpPr txBox="1"/>
          <p:nvPr/>
        </p:nvSpPr>
        <p:spPr>
          <a:xfrm>
            <a:off x="539881" y="5609052"/>
            <a:ext cx="929882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）这个几何体最少由</a:t>
            </a:r>
            <a:r>
              <a:rPr lang="en-US" altLang="zh-CN" sz="2400" b="0" i="0" u="none">
                <a:solidFill>
                  <a:srgbClr val="FF0000">
                    <a:alpha val="0"/>
                  </a:srgbClr>
                </a:solidFill>
                <a:effectLst/>
                <a:latin typeface="Times New Roman" pitchFamily="24"/>
                <a:ea typeface="Times New Roman" pitchFamily="24"/>
                <a:cs typeface="宋体" pitchFamily="24"/>
              </a:rPr>
              <a:t>9</a:t>
            </a:r>
            <a:r>
              <a:rPr lang="zh-CN" altLang="zh-CN" sz="2400" b="0" i="0" u="none">
                <a:solidFill>
                  <a:srgbClr val="FF0000">
                    <a:alpha val="0"/>
                  </a:srgbClr>
                </a:solidFill>
                <a:effectLst/>
                <a:latin typeface="白正" pitchFamily="24"/>
                <a:ea typeface="黑体" pitchFamily="24"/>
                <a:cs typeface="宋体" pitchFamily="24"/>
              </a:rPr>
              <a:t>个小正方体搭成，最多由</a:t>
            </a:r>
            <a:r>
              <a:rPr lang="en-US" altLang="zh-CN" sz="2400" b="0" i="0" u="none">
                <a:solidFill>
                  <a:srgbClr val="FF0000">
                    <a:alpha val="0"/>
                  </a:srgbClr>
                </a:solidFill>
                <a:effectLst/>
                <a:latin typeface="Times New Roman" pitchFamily="24"/>
                <a:ea typeface="Times New Roman" pitchFamily="24"/>
                <a:cs typeface="宋体" pitchFamily="24"/>
              </a:rPr>
              <a:t>11</a:t>
            </a:r>
            <a:r>
              <a:rPr lang="zh-CN" altLang="zh-CN" sz="2400" b="0" i="0" u="none">
                <a:solidFill>
                  <a:srgbClr val="FF0000">
                    <a:alpha val="0"/>
                  </a:srgbClr>
                </a:solidFill>
                <a:effectLst/>
                <a:latin typeface="白正" pitchFamily="24"/>
                <a:ea typeface="黑体" pitchFamily="24"/>
                <a:cs typeface="宋体" pitchFamily="24"/>
              </a:rPr>
              <a:t>个小正方体搭成</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4B772D88-B77D-377B-114C-1B4C101D80C2}"/>
              </a:ext>
            </a:extLst>
          </p:cNvPr>
          <p:cNvSpPr txBox="1"/>
          <p:nvPr/>
        </p:nvSpPr>
        <p:spPr>
          <a:xfrm>
            <a:off x="449870" y="5082943"/>
            <a:ext cx="4048823"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endParaRPr lang="zh-CN" altLang="en-US">
              <a:solidFill>
                <a:srgbClr val="FF0000"/>
              </a:solidFill>
            </a:endParaRPr>
          </a:p>
        </p:txBody>
      </p:sp>
      <p:sp>
        <p:nvSpPr>
          <p:cNvPr id="3" name="文本框 2">
            <a:extLst>
              <a:ext uri="{FF2B5EF4-FFF2-40B4-BE49-F238E27FC236}">
                <a16:creationId xmlns:a16="http://schemas.microsoft.com/office/drawing/2014/main" id="{D879FA60-DD80-5D36-7D5C-AA559668162D}"/>
              </a:ext>
            </a:extLst>
          </p:cNvPr>
          <p:cNvSpPr txBox="1"/>
          <p:nvPr/>
        </p:nvSpPr>
        <p:spPr>
          <a:xfrm>
            <a:off x="449870" y="5562246"/>
            <a:ext cx="9388983"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）这个几何体最少由</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个小正方体搭成，最多由</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个小正方体搭成</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yt_shape_13456">
            <a:extLst>
              <a:ext uri="{FF2B5EF4-FFF2-40B4-BE49-F238E27FC236}">
                <a16:creationId xmlns:a16="http://schemas.microsoft.com/office/drawing/2014/main" id="{FA5D6840-D1CF-1A58-7BE1-F615D5AEEE26}"/>
              </a:ext>
            </a:extLst>
          </p:cNvPr>
          <p:cNvSpPr txBox="1"/>
          <p:nvPr/>
        </p:nvSpPr>
        <p:spPr>
          <a:xfrm>
            <a:off x="539881" y="6070726"/>
            <a:ext cx="737701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白正" pitchFamily="24"/>
                <a:ea typeface="黑体" pitchFamily="24"/>
                <a:cs typeface="宋体" pitchFamily="24"/>
              </a:rPr>
              <a:t>）当</a:t>
            </a:r>
            <a:r>
              <a:rPr lang="en-US" altLang="zh-CN" sz="2400" b="0" i="1"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f</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时，该几何体的左视图如图所示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pic>
        <p:nvPicPr>
          <p:cNvPr id="6" name="yt_image_13457">
            <a:extLst>
              <a:ext uri="{FF2B5EF4-FFF2-40B4-BE49-F238E27FC236}">
                <a16:creationId xmlns:a16="http://schemas.microsoft.com/office/drawing/2014/main" id="{E95F18B6-7327-5D83-FDD3-85B1E17A3CA9}"/>
              </a:ex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4" cstate="print"/>
          <a:srcRect/>
          <a:stretch>
            <a:fillRect/>
          </a:stretch>
        </p:blipFill>
        <p:spPr bwMode="auto">
          <a:xfrm>
            <a:off x="6940586" y="2505900"/>
            <a:ext cx="818011" cy="1096137"/>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96F4F089-C2EC-476B-5A76-E29E4521915F}"/>
              </a:ext>
            </a:extLst>
          </p:cNvPr>
          <p:cNvSpPr txBox="1"/>
          <p:nvPr/>
        </p:nvSpPr>
        <p:spPr>
          <a:xfrm>
            <a:off x="449870" y="6023920"/>
            <a:ext cx="7485762"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）当</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d</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e</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f</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时，该几何体的左视图如图所示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7"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61" name="yt_shape_13461"/>
          <p:cNvSpPr txBox="1"/>
          <p:nvPr/>
        </p:nvSpPr>
        <p:spPr>
          <a:xfrm>
            <a:off x="3431704" y="476672"/>
            <a:ext cx="5386859" cy="349455"/>
          </a:xfrm>
          <a:prstGeom prst="rect">
            <a:avLst/>
          </a:prstGeom>
        </p:spPr>
        <p:txBody>
          <a:bodyPr vert="horz" wrap="none" lIns="0" tIns="0" rIns="0" bIns="0" rtlCol="0">
            <a:spAutoFit/>
          </a:bodyPr>
          <a:lstStyle/>
          <a:p>
            <a:pPr algn="l" eaLnBrk="1" latinLnBrk="0" hangingPunct="0">
              <a:lnSpc>
                <a:spcPct val="129999"/>
              </a:lnSpc>
            </a:pPr>
            <a:r>
              <a:rPr lang="en-US" altLang="zh-CN" sz="1900" b="0" i="0" u="none" spc="41581">
                <a:solidFill>
                  <a:srgbClr val="1EE3CF"/>
                </a:solidFill>
                <a:effectLst/>
                <a:latin typeface="白正" pitchFamily="19"/>
                <a:ea typeface="宋体" pitchFamily="19"/>
                <a:cs typeface="宋体" pitchFamily="19"/>
              </a:rPr>
              <a:t> </a:t>
            </a:r>
          </a:p>
        </p:txBody>
      </p:sp>
      <p:pic>
        <p:nvPicPr>
          <p:cNvPr id="13460" name="yt_image_13460">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3431704" y="526071"/>
            <a:ext cx="5339892" cy="378333"/>
          </a:xfrm>
          <a:prstGeom prst="rect">
            <a:avLst/>
          </a:prstGeom>
          <a:noFill/>
          <a:extLst>
            <a:ext uri="{909E8E84-426E-40DD-AFC4-6F175D3DCCD1}">
              <a14:hiddenFill xmlns:a14="http://schemas.microsoft.com/office/drawing/2010/main">
                <a:solidFill>
                  <a:srgbClr val="FFFFFF"/>
                </a:solidFill>
              </a14:hiddenFill>
            </a:ext>
          </a:extLst>
        </p:spPr>
      </p:pic>
      <p:sp>
        <p:nvSpPr>
          <p:cNvPr id="13463" name="yt_shape_13463"/>
          <p:cNvSpPr txBox="1"/>
          <p:nvPr/>
        </p:nvSpPr>
        <p:spPr>
          <a:xfrm>
            <a:off x="2926088" y="955097"/>
            <a:ext cx="6463308" cy="435376"/>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由两个视图确定小立方体个数的最大（或小）值</a:t>
            </a:r>
          </a:p>
        </p:txBody>
      </p:sp>
      <p:sp>
        <p:nvSpPr>
          <p:cNvPr id="13464" name="yt_shape_13464"/>
          <p:cNvSpPr txBox="1"/>
          <p:nvPr/>
        </p:nvSpPr>
        <p:spPr>
          <a:xfrm>
            <a:off x="601861" y="144126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黑体" pitchFamily="24"/>
                <a:cs typeface="宋体" pitchFamily="24"/>
              </a:rPr>
              <a:t>方法指导</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楷体" pitchFamily="24"/>
                <a:cs typeface="宋体" pitchFamily="24"/>
              </a:rPr>
              <a:t>结合左视图和主视图，可以在俯视图中标注出每一个位置上的小正方体的层数（即个数），从而得到组成该几何体的小正方体的数量；反之，由俯视图中标注的层数，能想象出几何体的形状，从而得到左视图和主视图</a:t>
            </a:r>
            <a:r>
              <a:rPr lang="en-US" altLang="zh-CN" sz="2400" b="0" i="0" u="none">
                <a:solidFill>
                  <a:srgbClr val="000000"/>
                </a:solidFill>
                <a:effectLst/>
                <a:latin typeface="Times New Roman" pitchFamily="24"/>
                <a:ea typeface="Times New Roman" pitchFamily="24"/>
                <a:cs typeface="宋体" pitchFamily="24"/>
              </a:rPr>
              <a:t>.</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65" name="yt_shape_13465"/>
          <p:cNvSpPr txBox="1"/>
          <p:nvPr/>
        </p:nvSpPr>
        <p:spPr>
          <a:xfrm>
            <a:off x="540000" y="2425572"/>
            <a:ext cx="143629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黑体" pitchFamily="24"/>
                <a:cs typeface="宋体" pitchFamily="24"/>
              </a:rPr>
              <a:t>对应训练</a:t>
            </a:r>
            <a:r>
              <a:rPr lang="en-US" altLang="zh-CN" sz="2400" b="0" i="0" u="none">
                <a:solidFill>
                  <a:srgbClr val="000000"/>
                </a:solidFill>
                <a:effectLst/>
                <a:latin typeface="Times New Roman" pitchFamily="24"/>
                <a:ea typeface="Times New Roman" pitchFamily="24"/>
                <a:cs typeface="宋体" pitchFamily="24"/>
              </a:rPr>
              <a:t>]</a:t>
            </a:r>
          </a:p>
        </p:txBody>
      </p:sp>
      <p:sp>
        <p:nvSpPr>
          <p:cNvPr id="13466" name="yt_shape_13466"/>
          <p:cNvSpPr txBox="1"/>
          <p:nvPr/>
        </p:nvSpPr>
        <p:spPr>
          <a:xfrm>
            <a:off x="540119" y="2904875"/>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由一些大小相同的小正方体搭成的几何体的主视图和左视图如图，则搭成该几何体的小正方体最少有（</a:t>
            </a:r>
            <a:r>
              <a:rPr lang="zh-CN" altLang="zh-CN" sz="1200" b="0" i="0" u="none">
                <a:solidFill>
                  <a:srgbClr val="000000"/>
                </a:solidFill>
                <a:effectLst/>
                <a:latin typeface="白正"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1200" b="0" i="0" u="none">
                <a:solidFill>
                  <a:srgbClr val="000000"/>
                </a:solidFill>
                <a:effectLst/>
                <a:latin typeface="白正" pitchFamily="12"/>
                <a:ea typeface="宋体" pitchFamily="12"/>
                <a:cs typeface="宋体" pitchFamily="12"/>
              </a:rPr>
              <a:t>　</a:t>
            </a:r>
            <a:r>
              <a:rPr lang="zh-CN" altLang="zh-CN" sz="2400" b="0" i="0" u="none">
                <a:solidFill>
                  <a:srgbClr val="000000"/>
                </a:solidFill>
                <a:effectLst/>
                <a:latin typeface="白正" pitchFamily="24"/>
                <a:ea typeface="宋体" pitchFamily="24"/>
                <a:cs typeface="宋体" pitchFamily="24"/>
              </a:rPr>
              <a:t>）</a:t>
            </a:r>
          </a:p>
        </p:txBody>
      </p:sp>
      <p:graphicFrame>
        <p:nvGraphicFramePr>
          <p:cNvPr id="13468" name="yt_table_13468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603801213"/>
              </p:ext>
            </p:extLst>
          </p:nvPr>
        </p:nvGraphicFramePr>
        <p:xfrm>
          <a:off x="540000" y="3871170"/>
          <a:ext cx="8082916" cy="475488"/>
        </p:xfrm>
        <a:graphic>
          <a:graphicData uri="http://schemas.openxmlformats.org/drawingml/2006/table">
            <a:tbl>
              <a:tblPr/>
              <a:tblGrid>
                <a:gridCol w="2262505">
                  <a:extLst>
                    <a:ext uri="{9D8B030D-6E8A-4147-A177-3AD203B41FA5}">
                      <a16:colId xmlns:a16="http://schemas.microsoft.com/office/drawing/2014/main" val="10430"/>
                    </a:ext>
                  </a:extLst>
                </a:gridCol>
                <a:gridCol w="2245043">
                  <a:extLst>
                    <a:ext uri="{9D8B030D-6E8A-4147-A177-3AD203B41FA5}">
                      <a16:colId xmlns:a16="http://schemas.microsoft.com/office/drawing/2014/main" val="10431"/>
                    </a:ext>
                  </a:extLst>
                </a:gridCol>
                <a:gridCol w="2245043">
                  <a:extLst>
                    <a:ext uri="{9D8B030D-6E8A-4147-A177-3AD203B41FA5}">
                      <a16:colId xmlns:a16="http://schemas.microsoft.com/office/drawing/2014/main" val="10432"/>
                    </a:ext>
                  </a:extLst>
                </a:gridCol>
                <a:gridCol w="1330325">
                  <a:extLst>
                    <a:ext uri="{9D8B030D-6E8A-4147-A177-3AD203B41FA5}">
                      <a16:colId xmlns:a16="http://schemas.microsoft.com/office/drawing/2014/main" val="1043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A.3</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B.4</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C.5</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D.6</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6"/>
                  </a:ext>
                </a:extLst>
              </a:tr>
            </a:tbl>
          </a:graphicData>
        </a:graphic>
      </p:graphicFrame>
      <p:pic>
        <p:nvPicPr>
          <p:cNvPr id="13467" name="yt_image_13467_skip" title="H_72.54">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9454165" y="3871170"/>
            <a:ext cx="2195802" cy="92125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E13799C5-C283-CD22-C01F-A6046009C2FD}"/>
              </a:ext>
            </a:extLst>
          </p:cNvPr>
          <p:cNvSpPr txBox="1"/>
          <p:nvPr/>
        </p:nvSpPr>
        <p:spPr>
          <a:xfrm>
            <a:off x="3650508" y="3333557"/>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70" name="yt_shape_13470"/>
          <p:cNvSpPr txBox="1"/>
          <p:nvPr/>
        </p:nvSpPr>
        <p:spPr>
          <a:xfrm>
            <a:off x="540119" y="140835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由一些大小相同的小正方体搭成的几何体的左视图和俯视图如图所示，则搭成该几何体的小正方体最多有</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9</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个</a:t>
            </a:r>
            <a:r>
              <a:rPr lang="en-US" altLang="zh-CN" sz="2400" b="0" i="0" u="none">
                <a:solidFill>
                  <a:srgbClr val="000000"/>
                </a:solidFill>
                <a:effectLst/>
                <a:latin typeface="Times New Roman" pitchFamily="24"/>
                <a:ea typeface="Times New Roman" pitchFamily="24"/>
                <a:cs typeface="宋体" pitchFamily="24"/>
              </a:rPr>
              <a:t>.</a:t>
            </a:r>
          </a:p>
        </p:txBody>
      </p:sp>
      <p:pic>
        <p:nvPicPr>
          <p:cNvPr id="13471" name="yt_image_13471">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4936783" y="2492930"/>
            <a:ext cx="2275723" cy="997839"/>
          </a:xfrm>
          <a:prstGeom prst="rect">
            <a:avLst/>
          </a:prstGeom>
          <a:noFill/>
          <a:extLst>
            <a:ext uri="{909E8E84-426E-40DD-AFC4-6F175D3DCCD1}">
              <a14:hiddenFill xmlns:a14="http://schemas.microsoft.com/office/drawing/2010/main">
                <a:solidFill>
                  <a:srgbClr val="FFFFFF"/>
                </a:solidFill>
              </a14:hiddenFill>
            </a:ext>
          </a:extLst>
        </p:spPr>
      </p:pic>
      <p:sp>
        <p:nvSpPr>
          <p:cNvPr id="13473" name="yt_shape_13473"/>
          <p:cNvSpPr txBox="1"/>
          <p:nvPr/>
        </p:nvSpPr>
        <p:spPr>
          <a:xfrm>
            <a:off x="540119" y="3568561"/>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如图，是由一些大小相同的小正方体组成的简单几何体的主视图和俯视图，若组成这个几何体的小正方体的个数最多为</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白正" pitchFamily="24"/>
                <a:ea typeface="宋体" pitchFamily="24"/>
                <a:cs typeface="宋体" pitchFamily="24"/>
              </a:rPr>
              <a:t>，最少为</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白正"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白正" pitchFamily="24"/>
                <a:ea typeface="宋体" pitchFamily="24"/>
                <a:cs typeface="宋体" pitchFamily="24"/>
              </a:rPr>
              <a:t>的值为</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pic>
        <p:nvPicPr>
          <p:cNvPr id="13474" name="yt_image_1347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4936783" y="4653136"/>
            <a:ext cx="2318434" cy="112928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59C07724-29C0-0B79-7D4B-5CE692FC5717}"/>
              </a:ext>
            </a:extLst>
          </p:cNvPr>
          <p:cNvSpPr txBox="1"/>
          <p:nvPr/>
        </p:nvSpPr>
        <p:spPr>
          <a:xfrm>
            <a:off x="4107708" y="1837037"/>
            <a:ext cx="332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9</a:t>
            </a:r>
            <a:endParaRPr lang="zh-CN" altLang="en-US">
              <a:solidFill>
                <a:srgbClr val="FF0000"/>
              </a:solidFill>
            </a:endParaRPr>
          </a:p>
        </p:txBody>
      </p:sp>
      <p:sp>
        <p:nvSpPr>
          <p:cNvPr id="3" name="文本框 2">
            <a:extLst>
              <a:ext uri="{FF2B5EF4-FFF2-40B4-BE49-F238E27FC236}">
                <a16:creationId xmlns:a16="http://schemas.microsoft.com/office/drawing/2014/main" id="{11C4871C-AA95-23D6-A943-CEEC8D1DE6DA}"/>
              </a:ext>
            </a:extLst>
          </p:cNvPr>
          <p:cNvSpPr txBox="1"/>
          <p:nvPr/>
        </p:nvSpPr>
        <p:spPr>
          <a:xfrm>
            <a:off x="9730632" y="3997243"/>
            <a:ext cx="332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90" name="yt_shape_13390"/>
          <p:cNvSpPr txBox="1"/>
          <p:nvPr/>
        </p:nvSpPr>
        <p:spPr>
          <a:xfrm>
            <a:off x="551384" y="1935199"/>
            <a:ext cx="9379171"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楷体" pitchFamily="24"/>
                <a:cs typeface="宋体" pitchFamily="24"/>
              </a:rPr>
              <a:t>（河南省中考）</a:t>
            </a:r>
            <a:r>
              <a:rPr lang="zh-CN" altLang="zh-CN" sz="2400" b="0" i="0" u="none">
                <a:solidFill>
                  <a:srgbClr val="000000"/>
                </a:solidFill>
                <a:effectLst/>
                <a:latin typeface="白正" pitchFamily="24"/>
                <a:ea typeface="宋体" pitchFamily="24"/>
                <a:cs typeface="宋体" pitchFamily="24"/>
              </a:rPr>
              <a:t>某几何体的三视图如图所示，这个几何体是（</a:t>
            </a:r>
            <a:r>
              <a:rPr lang="zh-CN" altLang="zh-CN" sz="1200" b="0" i="0" u="none">
                <a:solidFill>
                  <a:srgbClr val="000000"/>
                </a:solidFill>
                <a:effectLst/>
                <a:latin typeface="白正"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1200" b="0" i="0" u="none">
                <a:solidFill>
                  <a:srgbClr val="000000"/>
                </a:solidFill>
                <a:effectLst/>
                <a:latin typeface="白正" pitchFamily="12"/>
                <a:ea typeface="宋体" pitchFamily="12"/>
                <a:cs typeface="宋体" pitchFamily="12"/>
              </a:rPr>
              <a:t>　</a:t>
            </a:r>
            <a:r>
              <a:rPr lang="zh-CN" altLang="zh-CN" sz="2400" b="0" i="0" u="none">
                <a:solidFill>
                  <a:srgbClr val="000000"/>
                </a:solidFill>
                <a:effectLst/>
                <a:latin typeface="白正" pitchFamily="24"/>
                <a:ea typeface="宋体" pitchFamily="24"/>
                <a:cs typeface="宋体" pitchFamily="24"/>
              </a:rPr>
              <a:t>）</a:t>
            </a:r>
          </a:p>
        </p:txBody>
      </p:sp>
      <p:pic>
        <p:nvPicPr>
          <p:cNvPr id="13391" name="yt_image_13391">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8124457" y="2800914"/>
            <a:ext cx="1895032" cy="1783080"/>
          </a:xfrm>
          <a:prstGeom prst="rect">
            <a:avLst/>
          </a:prstGeom>
          <a:noFill/>
          <a:extLst>
            <a:ext uri="{909E8E84-426E-40DD-AFC4-6F175D3DCCD1}">
              <a14:hiddenFill xmlns:a14="http://schemas.microsoft.com/office/drawing/2010/main">
                <a:solidFill>
                  <a:srgbClr val="FFFFFF"/>
                </a:solidFill>
              </a14:hiddenFill>
            </a:ext>
          </a:extLst>
        </p:spPr>
      </p:pic>
      <p:pic>
        <p:nvPicPr>
          <p:cNvPr id="13393" name="yt_image_13393">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1229342" y="2370575"/>
            <a:ext cx="2646495" cy="264375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1CD975AA-51D5-AFE4-EF85-89E54584FD7D}"/>
              </a:ext>
            </a:extLst>
          </p:cNvPr>
          <p:cNvSpPr txBox="1"/>
          <p:nvPr/>
        </p:nvSpPr>
        <p:spPr>
          <a:xfrm>
            <a:off x="9071973" y="1888393"/>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3" name="yt_shape_13387">
            <a:extLst>
              <a:ext uri="{FF2B5EF4-FFF2-40B4-BE49-F238E27FC236}">
                <a16:creationId xmlns:a16="http://schemas.microsoft.com/office/drawing/2014/main" id="{B2E177CE-ECC0-51FE-B298-CE76600125F3}"/>
              </a:ext>
            </a:extLst>
          </p:cNvPr>
          <p:cNvSpPr txBox="1"/>
          <p:nvPr/>
        </p:nvSpPr>
        <p:spPr>
          <a:xfrm>
            <a:off x="551384" y="764704"/>
            <a:ext cx="41467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cs typeface="宋体" pitchFamily="32"/>
              </a:rPr>
              <a:t> </a:t>
            </a:r>
            <a:r>
              <a:rPr lang="en-US" altLang="zh-CN" sz="3250" b="0" i="0" u="none" spc="31598">
                <a:solidFill>
                  <a:srgbClr val="1EE3CF"/>
                </a:solidFill>
                <a:effectLst/>
                <a:latin typeface="白正" pitchFamily="32"/>
                <a:ea typeface="宋体" pitchFamily="32"/>
                <a:cs typeface="宋体" pitchFamily="32"/>
              </a:rPr>
              <a:t> </a:t>
            </a:r>
          </a:p>
        </p:txBody>
      </p:sp>
      <p:pic>
        <p:nvPicPr>
          <p:cNvPr id="4" name="yt_image_13386">
            <a:extLst>
              <a:ext uri="{FF2B5EF4-FFF2-40B4-BE49-F238E27FC236}">
                <a16:creationId xmlns:a16="http://schemas.microsoft.com/office/drawing/2014/main" id="{E3C3755A-B4D4-80F5-616F-67935B7FF9DF}"/>
              </a:ex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4" cstate="print"/>
          <a:srcRect/>
          <a:stretch>
            <a:fillRect/>
          </a:stretch>
        </p:blipFill>
        <p:spPr bwMode="auto">
          <a:xfrm>
            <a:off x="551384" y="764704"/>
            <a:ext cx="4113606" cy="652653"/>
          </a:xfrm>
          <a:prstGeom prst="rect">
            <a:avLst/>
          </a:prstGeom>
          <a:noFill/>
          <a:extLst>
            <a:ext uri="{909E8E84-426E-40DD-AFC4-6F175D3DCCD1}">
              <a14:hiddenFill xmlns:a14="http://schemas.microsoft.com/office/drawing/2010/main">
                <a:solidFill>
                  <a:srgbClr val="FFFFFF"/>
                </a:solidFill>
              </a14:hiddenFill>
            </a:ext>
          </a:extLst>
        </p:spPr>
      </p:pic>
      <p:sp>
        <p:nvSpPr>
          <p:cNvPr id="5" name="yt_shape_13389">
            <a:extLst>
              <a:ext uri="{FF2B5EF4-FFF2-40B4-BE49-F238E27FC236}">
                <a16:creationId xmlns:a16="http://schemas.microsoft.com/office/drawing/2014/main" id="{5046BDC7-18AF-87AC-6591-B3104B001333}"/>
              </a:ext>
            </a:extLst>
          </p:cNvPr>
          <p:cNvSpPr txBox="1"/>
          <p:nvPr/>
        </p:nvSpPr>
        <p:spPr>
          <a:xfrm>
            <a:off x="551384" y="1468001"/>
            <a:ext cx="5062283"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dirty="0">
                <a:noFill/>
                <a:effectLst/>
                <a:latin typeface="Times New Roman" pitchFamily="25"/>
                <a:ea typeface="Times New Roman" pitchFamily="25"/>
                <a:cs typeface="宋体" pitchFamily="25"/>
                <a:sym typeface="Finished"/>
              </a:rPr>
              <a:t>⁠</a:t>
            </a:r>
            <a:r>
              <a:rPr lang="en-US" altLang="zh-CN" sz="2400" b="0" i="0" u="none" dirty="0">
                <a:solidFill>
                  <a:srgbClr val="1EE3CF"/>
                </a:solidFill>
                <a:effectLst/>
                <a:latin typeface="Times New Roman" pitchFamily="24"/>
                <a:ea typeface="宋体" pitchFamily="24"/>
                <a:cs typeface="宋体" pitchFamily="24"/>
                <a:sym typeface=""/>
              </a:rPr>
              <a:t>                 </a:t>
            </a:r>
            <a:r>
              <a:rPr lang="en-US" altLang="zh-CN" sz="1900" b="0" i="0" u="none" dirty="0">
                <a:solidFill>
                  <a:srgbClr val="1EE3CF"/>
                </a:solidFill>
                <a:effectLst/>
                <a:latin typeface="Times New Roman" pitchFamily="19"/>
                <a:ea typeface="宋体" pitchFamily="19"/>
                <a:cs typeface="宋体" pitchFamily="19"/>
                <a:sym typeface=""/>
              </a:rPr>
              <a:t> </a:t>
            </a:r>
            <a:r>
              <a:rPr lang="zh-CN" altLang="zh-CN" sz="2400" b="0" i="0" u="none" dirty="0">
                <a:no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　</a:t>
            </a:r>
            <a:r>
              <a:rPr lang="zh-CN" altLang="zh-CN" sz="2400" b="0" i="0" u="none" dirty="0">
                <a:solidFill>
                  <a:srgbClr val="000000"/>
                </a:solidFill>
                <a:effectLst/>
                <a:latin typeface="白正" pitchFamily="24"/>
                <a:ea typeface="黑体" pitchFamily="24"/>
                <a:cs typeface="宋体" pitchFamily="24"/>
              </a:rPr>
              <a:t>由三视图确定简单几何体</a:t>
            </a:r>
          </a:p>
        </p:txBody>
      </p:sp>
      <p:pic>
        <p:nvPicPr>
          <p:cNvPr id="6" name="yt_shape_1697709540081">
            <a:extLst>
              <a:ext uri="{FF2B5EF4-FFF2-40B4-BE49-F238E27FC236}">
                <a16:creationId xmlns:a16="http://schemas.microsoft.com/office/drawing/2014/main" id="{B06151DB-7D54-823A-69E5-6E835BBB0D8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1384" y="1509678"/>
            <a:ext cx="1355917" cy="36578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395" name="yt_shape_13395"/>
          <p:cNvSpPr txBox="1"/>
          <p:nvPr/>
        </p:nvSpPr>
        <p:spPr>
          <a:xfrm>
            <a:off x="540000" y="1583506"/>
            <a:ext cx="9361537"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楷体" pitchFamily="24"/>
                <a:cs typeface="宋体" pitchFamily="24"/>
              </a:rPr>
              <a:t>（安徽省中考）</a:t>
            </a:r>
            <a:r>
              <a:rPr lang="zh-CN" altLang="zh-CN" sz="2400" b="0" i="0" u="none">
                <a:solidFill>
                  <a:srgbClr val="000000"/>
                </a:solidFill>
                <a:effectLst/>
                <a:latin typeface="白正" pitchFamily="24"/>
                <a:ea typeface="宋体" pitchFamily="24"/>
                <a:cs typeface="宋体" pitchFamily="24"/>
              </a:rPr>
              <a:t>某几何体的三视图如图所示，则该几何体为（</a:t>
            </a:r>
            <a:r>
              <a:rPr lang="zh-CN" altLang="zh-CN" sz="1200" b="0" i="0" u="none">
                <a:solidFill>
                  <a:srgbClr val="000000"/>
                </a:solidFill>
                <a:effectLst/>
                <a:latin typeface="白正"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1200" b="0" i="0" u="none">
                <a:solidFill>
                  <a:srgbClr val="000000"/>
                </a:solidFill>
                <a:effectLst/>
                <a:latin typeface="白正" pitchFamily="12"/>
                <a:ea typeface="宋体" pitchFamily="12"/>
                <a:cs typeface="宋体" pitchFamily="12"/>
              </a:rPr>
              <a:t>　</a:t>
            </a:r>
            <a:r>
              <a:rPr lang="zh-CN" altLang="zh-CN" sz="2400" b="0" i="0" u="none">
                <a:solidFill>
                  <a:srgbClr val="000000"/>
                </a:solidFill>
                <a:effectLst/>
                <a:latin typeface="白正" pitchFamily="24"/>
                <a:ea typeface="宋体" pitchFamily="24"/>
                <a:cs typeface="宋体" pitchFamily="24"/>
              </a:rPr>
              <a:t>）</a:t>
            </a:r>
          </a:p>
        </p:txBody>
      </p:sp>
      <p:pic>
        <p:nvPicPr>
          <p:cNvPr id="13396" name="yt_image_13396">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240395" y="2222034"/>
            <a:ext cx="1711209" cy="1069848"/>
          </a:xfrm>
          <a:prstGeom prst="rect">
            <a:avLst/>
          </a:prstGeom>
          <a:noFill/>
          <a:extLst>
            <a:ext uri="{909E8E84-426E-40DD-AFC4-6F175D3DCCD1}">
              <a14:hiddenFill xmlns:a14="http://schemas.microsoft.com/office/drawing/2010/main">
                <a:solidFill>
                  <a:srgbClr val="FFFFFF"/>
                </a:solidFill>
              </a14:hiddenFill>
            </a:ext>
          </a:extLst>
        </p:spPr>
      </p:pic>
      <p:pic>
        <p:nvPicPr>
          <p:cNvPr id="13398" name="yt_image_13398">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540000" y="3494798"/>
            <a:ext cx="2678034" cy="213969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EE3BD841-6CB3-56A5-CC5C-7466B011F155}"/>
              </a:ext>
            </a:extLst>
          </p:cNvPr>
          <p:cNvSpPr txBox="1"/>
          <p:nvPr/>
        </p:nvSpPr>
        <p:spPr>
          <a:xfrm>
            <a:off x="9060589" y="1536700"/>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00" name="yt_shape_13400"/>
          <p:cNvSpPr txBox="1"/>
          <p:nvPr/>
        </p:nvSpPr>
        <p:spPr>
          <a:xfrm>
            <a:off x="540000" y="2710407"/>
            <a:ext cx="7207101"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某几何体的三视图如图所示，则该几何体是（</a:t>
            </a:r>
            <a:r>
              <a:rPr lang="zh-CN" altLang="zh-CN" sz="1200" b="0" i="0" u="none">
                <a:solidFill>
                  <a:srgbClr val="000000"/>
                </a:solidFill>
                <a:effectLst/>
                <a:latin typeface="白正"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白正" pitchFamily="12"/>
                <a:ea typeface="宋体" pitchFamily="12"/>
                <a:cs typeface="宋体" pitchFamily="12"/>
              </a:rPr>
              <a:t>　</a:t>
            </a:r>
            <a:r>
              <a:rPr lang="zh-CN" altLang="zh-CN" sz="2400" b="0" i="0" u="none">
                <a:solidFill>
                  <a:srgbClr val="000000"/>
                </a:solidFill>
                <a:effectLst/>
                <a:latin typeface="白正" pitchFamily="24"/>
                <a:ea typeface="宋体" pitchFamily="24"/>
                <a:cs typeface="宋体" pitchFamily="24"/>
              </a:rPr>
              <a:t>）</a:t>
            </a:r>
          </a:p>
        </p:txBody>
      </p:sp>
      <p:graphicFrame>
        <p:nvGraphicFramePr>
          <p:cNvPr id="13402" name="yt_table_13402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01475237"/>
              </p:ext>
            </p:extLst>
          </p:nvPr>
        </p:nvGraphicFramePr>
        <p:xfrm>
          <a:off x="540000" y="3196571"/>
          <a:ext cx="1787525" cy="1901952"/>
        </p:xfrm>
        <a:graphic>
          <a:graphicData uri="http://schemas.openxmlformats.org/drawingml/2006/table">
            <a:tbl>
              <a:tblPr/>
              <a:tblGrid>
                <a:gridCol w="1787525">
                  <a:extLst>
                    <a:ext uri="{9D8B030D-6E8A-4147-A177-3AD203B41FA5}">
                      <a16:colId xmlns:a16="http://schemas.microsoft.com/office/drawing/2014/main" val="1042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圆锥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三棱锥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三棱柱</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四棱柱</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5"/>
                  </a:ext>
                </a:extLst>
              </a:tr>
            </a:tbl>
          </a:graphicData>
        </a:graphic>
      </p:graphicFrame>
      <p:pic>
        <p:nvPicPr>
          <p:cNvPr id="13401" name="yt_image_13401_skip" title="H_103.23">
            <a:extLst>
              <a:ext uri="">
                <a16:creationId xmlns="" xmlns:a16="http://schemas.microsoft.com/office/drawing/2014/main" xmlns:p14="http://schemas.microsoft.com/office/powerpoint/2010/main" xmlns:a14="http://schemas.microsoft.com/office/drawing/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10137100" y="3196571"/>
            <a:ext cx="1512716" cy="131102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C18E85D4-066E-CB16-E1C6-D67000FBFB22}"/>
              </a:ext>
            </a:extLst>
          </p:cNvPr>
          <p:cNvSpPr txBox="1"/>
          <p:nvPr/>
        </p:nvSpPr>
        <p:spPr>
          <a:xfrm>
            <a:off x="6926989" y="2663601"/>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04" name="yt_shape_13404"/>
          <p:cNvSpPr txBox="1"/>
          <p:nvPr/>
        </p:nvSpPr>
        <p:spPr>
          <a:xfrm>
            <a:off x="540000" y="2689662"/>
            <a:ext cx="646330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如图，下列三视图所表示的物体是</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六棱柱</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pic>
        <p:nvPicPr>
          <p:cNvPr id="13405" name="yt_image_1340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4721049" y="3321329"/>
            <a:ext cx="2749901" cy="120700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76D20207-8EA2-EAEE-042B-1E75548C290E}"/>
              </a:ext>
            </a:extLst>
          </p:cNvPr>
          <p:cNvSpPr txBox="1"/>
          <p:nvPr/>
        </p:nvSpPr>
        <p:spPr>
          <a:xfrm>
            <a:off x="5555389" y="2642856"/>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六棱柱</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07" name="yt_shape_13407"/>
          <p:cNvSpPr txBox="1"/>
          <p:nvPr/>
        </p:nvSpPr>
        <p:spPr>
          <a:xfrm>
            <a:off x="540000" y="1126180"/>
            <a:ext cx="537006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由三视图确定组合体的形状</a:t>
            </a:r>
          </a:p>
        </p:txBody>
      </p:sp>
      <p:sp>
        <p:nvSpPr>
          <p:cNvPr id="13408" name="yt_shape_13408"/>
          <p:cNvSpPr txBox="1"/>
          <p:nvPr/>
        </p:nvSpPr>
        <p:spPr>
          <a:xfrm>
            <a:off x="540000" y="1630490"/>
            <a:ext cx="8745984"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已知某物体的三视图如图所示，那么与它对应的物体是（</a:t>
            </a:r>
            <a:r>
              <a:rPr lang="zh-CN" altLang="zh-CN" sz="1200" b="0" i="0" u="none">
                <a:solidFill>
                  <a:srgbClr val="000000"/>
                </a:solidFill>
                <a:effectLst/>
                <a:latin typeface="白正"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白正" pitchFamily="12"/>
                <a:ea typeface="宋体" pitchFamily="12"/>
                <a:cs typeface="宋体" pitchFamily="12"/>
              </a:rPr>
              <a:t>　</a:t>
            </a:r>
            <a:r>
              <a:rPr lang="zh-CN" altLang="zh-CN" sz="2400" b="0" i="0" u="none">
                <a:solidFill>
                  <a:srgbClr val="000000"/>
                </a:solidFill>
                <a:effectLst/>
                <a:latin typeface="白正" pitchFamily="24"/>
                <a:ea typeface="宋体" pitchFamily="24"/>
                <a:cs typeface="宋体" pitchFamily="24"/>
              </a:rPr>
              <a:t>）</a:t>
            </a:r>
          </a:p>
        </p:txBody>
      </p:sp>
      <p:pic>
        <p:nvPicPr>
          <p:cNvPr id="13409" name="yt_image_13409">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163527" y="2269018"/>
            <a:ext cx="1864945" cy="1046988"/>
          </a:xfrm>
          <a:prstGeom prst="rect">
            <a:avLst/>
          </a:prstGeom>
          <a:noFill/>
          <a:extLst>
            <a:ext uri="{909E8E84-426E-40DD-AFC4-6F175D3DCCD1}">
              <a14:hiddenFill xmlns:a14="http://schemas.microsoft.com/office/drawing/2010/main">
                <a:solidFill>
                  <a:srgbClr val="FFFFFF"/>
                </a:solidFill>
              </a14:hiddenFill>
            </a:ext>
          </a:extLst>
        </p:spPr>
      </p:pic>
      <p:pic>
        <p:nvPicPr>
          <p:cNvPr id="13411" name="yt_image_13411">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540000" y="3518927"/>
            <a:ext cx="2665854" cy="2572893"/>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97709540157">
            <a:extLst>
              <a:ext uri="{FF2B5EF4-FFF2-40B4-BE49-F238E27FC236}">
                <a16:creationId xmlns:a16="http://schemas.microsoft.com/office/drawing/2014/main" id="{843AE232-E503-A4A6-80D1-D1FCB7D40D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167857"/>
            <a:ext cx="1355917" cy="365782"/>
          </a:xfrm>
          <a:prstGeom prst="rect">
            <a:avLst/>
          </a:prstGeom>
        </p:spPr>
      </p:pic>
      <p:sp>
        <p:nvSpPr>
          <p:cNvPr id="2" name="文本框 1">
            <a:extLst>
              <a:ext uri="{FF2B5EF4-FFF2-40B4-BE49-F238E27FC236}">
                <a16:creationId xmlns:a16="http://schemas.microsoft.com/office/drawing/2014/main" id="{0A16B5EE-5E4C-C89B-2691-F9B0F9304D39}"/>
              </a:ext>
            </a:extLst>
          </p:cNvPr>
          <p:cNvSpPr txBox="1"/>
          <p:nvPr/>
        </p:nvSpPr>
        <p:spPr>
          <a:xfrm>
            <a:off x="8450989" y="1583684"/>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13" name="yt_shape_13413"/>
          <p:cNvSpPr txBox="1"/>
          <p:nvPr/>
        </p:nvSpPr>
        <p:spPr>
          <a:xfrm>
            <a:off x="540119" y="2229786"/>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如图，是由几个大小相同的小立方块所搭几何体的俯视图，其中小正方形中的数字表示在该位置的小立方块的个数，则这个几何体的主视图是（</a:t>
            </a:r>
            <a:r>
              <a:rPr lang="zh-CN" altLang="zh-CN" sz="1200" b="0" i="0" u="none">
                <a:solidFill>
                  <a:srgbClr val="000000"/>
                </a:solidFill>
                <a:effectLst/>
                <a:latin typeface="白正"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白正" pitchFamily="12"/>
                <a:ea typeface="宋体" pitchFamily="12"/>
                <a:cs typeface="宋体" pitchFamily="12"/>
              </a:rPr>
              <a:t>　</a:t>
            </a:r>
            <a:r>
              <a:rPr lang="zh-CN" altLang="zh-CN" sz="2400" b="0" i="0" u="none">
                <a:solidFill>
                  <a:srgbClr val="000000"/>
                </a:solidFill>
                <a:effectLst/>
                <a:latin typeface="白正" pitchFamily="24"/>
                <a:ea typeface="宋体" pitchFamily="24"/>
                <a:cs typeface="宋体" pitchFamily="24"/>
              </a:rPr>
              <a:t>）</a:t>
            </a:r>
          </a:p>
        </p:txBody>
      </p:sp>
      <p:pic>
        <p:nvPicPr>
          <p:cNvPr id="13414" name="yt_image_13414">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789104" y="3348445"/>
            <a:ext cx="613791" cy="613791"/>
          </a:xfrm>
          <a:prstGeom prst="rect">
            <a:avLst/>
          </a:prstGeom>
          <a:noFill/>
          <a:extLst>
            <a:ext uri="{909E8E84-426E-40DD-AFC4-6F175D3DCCD1}">
              <a14:hiddenFill xmlns:a14="http://schemas.microsoft.com/office/drawing/2010/main">
                <a:solidFill>
                  <a:srgbClr val="FFFFFF"/>
                </a:solidFill>
              </a14:hiddenFill>
            </a:ext>
          </a:extLst>
        </p:spPr>
      </p:pic>
      <p:pic>
        <p:nvPicPr>
          <p:cNvPr id="13416" name="yt_image_13416">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540000" y="4165252"/>
            <a:ext cx="3500976" cy="82296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E46E1B41-464C-1AC3-7D8C-9FF325C18411}"/>
              </a:ext>
            </a:extLst>
          </p:cNvPr>
          <p:cNvSpPr txBox="1"/>
          <p:nvPr/>
        </p:nvSpPr>
        <p:spPr>
          <a:xfrm>
            <a:off x="9136907" y="2658468"/>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18" name="yt_shape_13418"/>
          <p:cNvSpPr txBox="1"/>
          <p:nvPr/>
        </p:nvSpPr>
        <p:spPr>
          <a:xfrm>
            <a:off x="540119" y="1944636"/>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白正" pitchFamily="24"/>
                <a:ea typeface="宋体" pitchFamily="24"/>
                <a:cs typeface="宋体" pitchFamily="24"/>
              </a:rPr>
              <a:t>如图是由四个相同的小立方体组成的立体图形的主视图和左视图，那么原立体图形可能是</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①②④</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（把下图中正确的立体图形的序号填在横线上）</a:t>
            </a:r>
          </a:p>
        </p:txBody>
      </p:sp>
      <p:pic>
        <p:nvPicPr>
          <p:cNvPr id="13419" name="yt_image_13419">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201087" y="3063295"/>
            <a:ext cx="1789824" cy="866394"/>
          </a:xfrm>
          <a:prstGeom prst="rect">
            <a:avLst/>
          </a:prstGeom>
          <a:noFill/>
          <a:extLst>
            <a:ext uri="{909E8E84-426E-40DD-AFC4-6F175D3DCCD1}">
              <a14:hiddenFill xmlns:a14="http://schemas.microsoft.com/office/drawing/2010/main">
                <a:solidFill>
                  <a:srgbClr val="FFFFFF"/>
                </a:solidFill>
              </a14:hiddenFill>
            </a:ext>
          </a:extLst>
        </p:spPr>
      </p:pic>
      <p:pic>
        <p:nvPicPr>
          <p:cNvPr id="13421" name="yt_image_13421">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3754535" y="4132650"/>
            <a:ext cx="4682928" cy="114071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2BB977F3-8179-990A-330B-33ED0B2DCE90}"/>
              </a:ext>
            </a:extLst>
          </p:cNvPr>
          <p:cNvSpPr txBox="1"/>
          <p:nvPr/>
        </p:nvSpPr>
        <p:spPr>
          <a:xfrm>
            <a:off x="1974108" y="2373318"/>
            <a:ext cx="1094487"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①②④</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424" name="yt_shape_13424"/>
          <p:cNvSpPr txBox="1"/>
          <p:nvPr/>
        </p:nvSpPr>
        <p:spPr>
          <a:xfrm>
            <a:off x="540000" y="2500318"/>
            <a:ext cx="5975995"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宋体" pitchFamily="24"/>
                <a:cs typeface="宋体" pitchFamily="24"/>
              </a:rPr>
              <a:t>如图所示的三视图对应的几何体是（</a:t>
            </a:r>
            <a:r>
              <a:rPr lang="zh-CN" altLang="zh-CN" sz="1200" b="0" i="0" u="none">
                <a:solidFill>
                  <a:srgbClr val="000000"/>
                </a:solidFill>
                <a:effectLst/>
                <a:latin typeface="白正"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1200" b="0" i="0" u="none">
                <a:solidFill>
                  <a:srgbClr val="000000"/>
                </a:solidFill>
                <a:effectLst/>
                <a:latin typeface="白正" pitchFamily="12"/>
                <a:ea typeface="宋体" pitchFamily="12"/>
                <a:cs typeface="宋体" pitchFamily="12"/>
              </a:rPr>
              <a:t>　</a:t>
            </a:r>
            <a:r>
              <a:rPr lang="zh-CN" altLang="zh-CN" sz="2400" b="0" i="0" u="none">
                <a:solidFill>
                  <a:srgbClr val="000000"/>
                </a:solidFill>
                <a:effectLst/>
                <a:latin typeface="白正" pitchFamily="24"/>
                <a:ea typeface="宋体" pitchFamily="24"/>
                <a:cs typeface="宋体" pitchFamily="24"/>
              </a:rPr>
              <a:t>）</a:t>
            </a:r>
          </a:p>
        </p:txBody>
      </p:sp>
      <p:pic>
        <p:nvPicPr>
          <p:cNvPr id="13425" name="yt_image_13425">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5274578" y="3138846"/>
            <a:ext cx="1642843" cy="1096137"/>
          </a:xfrm>
          <a:prstGeom prst="rect">
            <a:avLst/>
          </a:prstGeom>
          <a:noFill/>
          <a:extLst>
            <a:ext uri="{909E8E84-426E-40DD-AFC4-6F175D3DCCD1}">
              <a14:hiddenFill xmlns:a14="http://schemas.microsoft.com/office/drawing/2010/main">
                <a:solidFill>
                  <a:srgbClr val="FFFFFF"/>
                </a:solidFill>
              </a14:hiddenFill>
            </a:ext>
          </a:extLst>
        </p:spPr>
      </p:pic>
      <p:pic>
        <p:nvPicPr>
          <p:cNvPr id="13427" name="yt_image_13427">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540000" y="4437893"/>
            <a:ext cx="4875514" cy="78409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B3AAEF0D-2EE1-0078-BD68-249AD2BA70D8}"/>
              </a:ext>
            </a:extLst>
          </p:cNvPr>
          <p:cNvSpPr txBox="1"/>
          <p:nvPr/>
        </p:nvSpPr>
        <p:spPr>
          <a:xfrm>
            <a:off x="5707789" y="2453512"/>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3" name="yt_shape_10037">
            <a:extLst>
              <a:ext uri="{FF2B5EF4-FFF2-40B4-BE49-F238E27FC236}">
                <a16:creationId xmlns:a16="http://schemas.microsoft.com/office/drawing/2014/main" id="{702E6E0A-8623-9F4B-9FD6-08BBF3BA10CF}"/>
              </a:ext>
            </a:extLst>
          </p:cNvPr>
          <p:cNvSpPr txBox="1"/>
          <p:nvPr/>
        </p:nvSpPr>
        <p:spPr>
          <a:xfrm>
            <a:off x="540000" y="1966518"/>
            <a:ext cx="4754507"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dirty="0">
                <a:noFill/>
                <a:effectLst/>
                <a:latin typeface="Times New Roman" pitchFamily="25"/>
                <a:ea typeface="Times New Roman" pitchFamily="25"/>
                <a:cs typeface="宋体" pitchFamily="25"/>
                <a:sym typeface="Finished"/>
              </a:rPr>
              <a:t>⁠</a:t>
            </a:r>
            <a:r>
              <a:rPr lang="en-US" altLang="zh-CN" sz="2400" b="0" i="0" u="none" dirty="0">
                <a:solidFill>
                  <a:srgbClr val="FF0000">
                    <a:alpha val="0"/>
                  </a:srgbClr>
                </a:solidFill>
                <a:effectLst/>
                <a:latin typeface="Times New Roman" pitchFamily="24"/>
                <a:ea typeface="宋体" pitchFamily="24"/>
                <a:cs typeface="宋体" pitchFamily="24"/>
                <a:sym typeface=""/>
              </a:rPr>
              <a:t>                 </a:t>
            </a:r>
            <a:r>
              <a:rPr lang="en-US" altLang="zh-CN" sz="1900" b="0" i="0" u="none" dirty="0">
                <a:solidFill>
                  <a:srgbClr val="FF0000">
                    <a:alpha val="0"/>
                  </a:srgbClr>
                </a:solidFill>
                <a:effectLst/>
                <a:latin typeface="Times New Roman" pitchFamily="19"/>
                <a:ea typeface="宋体" pitchFamily="19"/>
                <a:cs typeface="宋体" pitchFamily="19"/>
                <a:sym typeface=""/>
              </a:rPr>
              <a:t> </a:t>
            </a:r>
            <a:r>
              <a:rPr lang="zh-CN" altLang="zh-CN" sz="2400" b="0" i="0" u="none" dirty="0">
                <a:noFill/>
                <a:effectLst/>
                <a:latin typeface="Times New Roman" pitchFamily="24"/>
                <a:ea typeface="Times New Roman" pitchFamily="24"/>
                <a:cs typeface="宋体" pitchFamily="24"/>
              </a:rPr>
              <a:t>⁠</a:t>
            </a:r>
            <a:r>
              <a:rPr lang="zh-CN" altLang="zh-CN" sz="2400" b="0" i="0" u="none" dirty="0">
                <a:solidFill>
                  <a:srgbClr val="FF0000">
                    <a:alpha val="0"/>
                  </a:srgbClr>
                </a:solidFill>
                <a:effectLst/>
                <a:latin typeface="白正" pitchFamily="24"/>
                <a:ea typeface="黑体" pitchFamily="24"/>
                <a:cs typeface="宋体" pitchFamily="24"/>
              </a:rPr>
              <a:t>　</a:t>
            </a:r>
            <a:r>
              <a:rPr lang="zh-CN" altLang="en-US" sz="2400" b="0" i="0" u="none" dirty="0">
                <a:solidFill>
                  <a:srgbClr val="000000"/>
                </a:solidFill>
                <a:effectLst/>
                <a:latin typeface="白正" pitchFamily="24"/>
                <a:ea typeface="黑体" pitchFamily="24"/>
                <a:cs typeface="宋体" pitchFamily="24"/>
              </a:rPr>
              <a:t>考虑问题不全面而出错</a:t>
            </a:r>
            <a:endParaRPr lang="zh-CN" altLang="zh-CN" sz="2400" b="0" i="0" u="none" dirty="0">
              <a:solidFill>
                <a:srgbClr val="000000"/>
              </a:solidFill>
              <a:effectLst/>
              <a:latin typeface="白正" pitchFamily="24"/>
              <a:ea typeface="黑体" pitchFamily="24"/>
              <a:cs typeface="宋体" pitchFamily="24"/>
            </a:endParaRPr>
          </a:p>
        </p:txBody>
      </p:sp>
      <p:pic>
        <p:nvPicPr>
          <p:cNvPr id="4" name="yt_shape_1697709168870">
            <a:extLst>
              <a:ext uri="{FF2B5EF4-FFF2-40B4-BE49-F238E27FC236}">
                <a16:creationId xmlns:a16="http://schemas.microsoft.com/office/drawing/2014/main" id="{7821B6BE-5B04-1A40-3AC8-3C8B598974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2027728"/>
            <a:ext cx="1355917" cy="36578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1015</Words>
  <Application>Microsoft Office PowerPoint</Application>
  <PresentationFormat>宽屏</PresentationFormat>
  <Paragraphs>72</Paragraphs>
  <Slides>17</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17</vt:i4>
      </vt:variant>
    </vt:vector>
  </HeadingPairs>
  <TitlesOfParts>
    <vt:vector size="29" baseType="lpstr">
      <vt:lpstr>白正</vt:lpstr>
      <vt:lpstr>等线</vt:lpstr>
      <vt:lpstr>等线 Light</vt:lpstr>
      <vt:lpstr>黑体</vt:lpstr>
      <vt:lpstr>华文行楷</vt:lpstr>
      <vt:lpstr>宋体</vt:lpstr>
      <vt:lpstr>微软雅黑</vt:lpstr>
      <vt:lpstr>Arial</vt:lpstr>
      <vt:lpstr>Calibri Light</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zh ao</cp:lastModifiedBy>
  <cp:revision>43</cp:revision>
  <dcterms:created xsi:type="dcterms:W3CDTF">2023-05-05T05:33:04Z</dcterms:created>
  <dcterms:modified xsi:type="dcterms:W3CDTF">2023-10-21T04:43:45Z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