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92" r:id="rId6"/>
    <p:sldId id="371" r:id="rId7"/>
    <p:sldId id="375" r:id="rId8"/>
    <p:sldId id="377" r:id="rId9"/>
    <p:sldId id="378" r:id="rId10"/>
    <p:sldId id="380" r:id="rId11"/>
    <p:sldId id="383" r:id="rId12"/>
    <p:sldId id="393" r:id="rId13"/>
    <p:sldId id="385" r:id="rId14"/>
    <p:sldId id="387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bin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2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0.png"/><Relationship Id="rId4" Type="http://schemas.openxmlformats.org/officeDocument/2006/relationships/image" Target="../media/image2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yt_shape_12363"/>
          <p:cNvSpPr txBox="1"/>
          <p:nvPr/>
        </p:nvSpPr>
        <p:spPr>
          <a:xfrm>
            <a:off x="540000" y="2516639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362" name="yt_image_1236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1663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65" name="yt_shape_12365"/>
              <p:cNvSpPr txBox="1"/>
              <p:nvPr/>
            </p:nvSpPr>
            <p:spPr>
              <a:xfrm>
                <a:off x="540119" y="3214222"/>
                <a:ext cx="11532545" cy="14871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 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365" name="yt_shape_123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14222"/>
                <a:ext cx="11532545" cy="1487138"/>
              </a:xfrm>
              <a:prstGeom prst="rect">
                <a:avLst/>
              </a:prstGeom>
              <a:blipFill>
                <a:blip r:embed="rId3"/>
                <a:stretch>
                  <a:fillRect l="-1639" r="-53" b="-6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A5AB18-6C2F-E699-ACCE-61CD737277EF}"/>
                  </a:ext>
                </a:extLst>
              </p:cNvPr>
              <p:cNvSpPr txBox="1"/>
              <p:nvPr/>
            </p:nvSpPr>
            <p:spPr>
              <a:xfrm>
                <a:off x="1842346" y="3167416"/>
                <a:ext cx="30867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, 'mathAnswerShape': 1}">
                <a:extLst>
                  <a:ext uri="{FF2B5EF4-FFF2-40B4-BE49-F238E27FC236}">
                    <a16:creationId xmlns:a16="http://schemas.microsoft.com/office/drawing/2014/main" id="{ABA5AB18-6C2F-E699-ACCE-61CD737277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2346" y="3167416"/>
                <a:ext cx="308674" cy="8524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B5390CA-DF16-363C-3216-42E7A0D1939C}"/>
              </a:ext>
            </a:extLst>
          </p:cNvPr>
          <p:cNvCxnSpPr/>
          <p:nvPr/>
        </p:nvCxnSpPr>
        <p:spPr>
          <a:xfrm>
            <a:off x="1627557" y="3992097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1D0D39-FC48-266C-1088-BD3599F8299B}"/>
                  </a:ext>
                </a:extLst>
              </p:cNvPr>
              <p:cNvSpPr txBox="1"/>
              <p:nvPr/>
            </p:nvSpPr>
            <p:spPr>
              <a:xfrm>
                <a:off x="4023571" y="3167416"/>
                <a:ext cx="454786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, 'mathAnswerShape': 1}">
                <a:extLst>
                  <a:ext uri="{FF2B5EF4-FFF2-40B4-BE49-F238E27FC236}">
                    <a16:creationId xmlns:a16="http://schemas.microsoft.com/office/drawing/2014/main" id="{701D0D39-FC48-266C-1088-BD3599F829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571" y="3167416"/>
                <a:ext cx="454786" cy="85243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3C26A7A-2D6E-3FB1-4AED-648C945A6004}"/>
              </a:ext>
            </a:extLst>
          </p:cNvPr>
          <p:cNvCxnSpPr/>
          <p:nvPr/>
        </p:nvCxnSpPr>
        <p:spPr>
          <a:xfrm>
            <a:off x="3808782" y="3992097"/>
            <a:ext cx="8843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FAAAD86-69A7-BE10-03DB-86B10EBDC8AB}"/>
                  </a:ext>
                </a:extLst>
              </p:cNvPr>
              <p:cNvSpPr txBox="1"/>
              <p:nvPr/>
            </p:nvSpPr>
            <p:spPr>
              <a:xfrm>
                <a:off x="6315984" y="3167416"/>
                <a:ext cx="454788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, 'mathAnswerShape': 1}">
                <a:extLst>
                  <a:ext uri="{FF2B5EF4-FFF2-40B4-BE49-F238E27FC236}">
                    <a16:creationId xmlns:a16="http://schemas.microsoft.com/office/drawing/2014/main" id="{0FAAAD86-69A7-BE10-03DB-86B10EBDC8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5984" y="3167416"/>
                <a:ext cx="454788" cy="85243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32A5B3C-D27E-678D-14B4-A3FF7B6ABB91}"/>
              </a:ext>
            </a:extLst>
          </p:cNvPr>
          <p:cNvCxnSpPr/>
          <p:nvPr/>
        </p:nvCxnSpPr>
        <p:spPr>
          <a:xfrm>
            <a:off x="6101195" y="3992097"/>
            <a:ext cx="884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DB23E65-93EB-3684-7019-FA1824511F6A}"/>
                  </a:ext>
                </a:extLst>
              </p:cNvPr>
              <p:cNvSpPr txBox="1"/>
              <p:nvPr/>
            </p:nvSpPr>
            <p:spPr>
              <a:xfrm>
                <a:off x="8592523" y="3167416"/>
                <a:ext cx="454786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1, 'mathAnswerShape': 1}">
                <a:extLst>
                  <a:ext uri="{FF2B5EF4-FFF2-40B4-BE49-F238E27FC236}">
                    <a16:creationId xmlns:a16="http://schemas.microsoft.com/office/drawing/2014/main" id="{0DB23E65-93EB-3684-7019-FA1824511F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2523" y="3167416"/>
                <a:ext cx="454786" cy="852437"/>
              </a:xfrm>
              <a:prstGeom prst="rect">
                <a:avLst/>
              </a:prstGeom>
              <a:blipFill>
                <a:blip r:embed="rId7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917307C-D3C4-9D01-D137-C578B8E61D79}"/>
              </a:ext>
            </a:extLst>
          </p:cNvPr>
          <p:cNvCxnSpPr/>
          <p:nvPr/>
        </p:nvCxnSpPr>
        <p:spPr>
          <a:xfrm>
            <a:off x="8377734" y="3992097"/>
            <a:ext cx="8843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91CAD2-A176-15AD-481E-7057048FBA30}"/>
                  </a:ext>
                </a:extLst>
              </p:cNvPr>
              <p:cNvSpPr txBox="1"/>
              <p:nvPr/>
            </p:nvSpPr>
            <p:spPr>
              <a:xfrm>
                <a:off x="10942106" y="3212310"/>
                <a:ext cx="45478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91CAD2-A176-15AD-481E-7057048FB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2106" y="3212310"/>
                <a:ext cx="454788" cy="807543"/>
              </a:xfrm>
              <a:prstGeom prst="rect">
                <a:avLst/>
              </a:prstGeom>
              <a:blipFill>
                <a:blip r:embed="rId8"/>
                <a:stretch>
                  <a:fillRect l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3992BD3-1C55-D3E9-BEC1-C824CD60EDFC}"/>
              </a:ext>
            </a:extLst>
          </p:cNvPr>
          <p:cNvCxnSpPr/>
          <p:nvPr/>
        </p:nvCxnSpPr>
        <p:spPr>
          <a:xfrm>
            <a:off x="10727317" y="3992097"/>
            <a:ext cx="884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DDC8DB3-7AD6-019F-678A-4214F009D569}"/>
              </a:ext>
            </a:extLst>
          </p:cNvPr>
          <p:cNvSpPr txBox="1"/>
          <p:nvPr/>
        </p:nvSpPr>
        <p:spPr>
          <a:xfrm>
            <a:off x="1857010" y="3896151"/>
            <a:ext cx="332485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8E0D37D-B264-D30C-C9FD-28B03C84AF3E}"/>
                  </a:ext>
                </a:extLst>
              </p:cNvPr>
              <p:cNvSpPr txBox="1"/>
              <p:nvPr/>
            </p:nvSpPr>
            <p:spPr>
              <a:xfrm>
                <a:off x="4025158" y="3926234"/>
                <a:ext cx="45478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8E0D37D-B264-D30C-C9FD-28B03C84A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5158" y="3926234"/>
                <a:ext cx="454788" cy="80754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B0F5A6E-E08E-2C5F-8AB7-DB45627BBF14}"/>
              </a:ext>
            </a:extLst>
          </p:cNvPr>
          <p:cNvCxnSpPr/>
          <p:nvPr/>
        </p:nvCxnSpPr>
        <p:spPr>
          <a:xfrm>
            <a:off x="3810369" y="4706021"/>
            <a:ext cx="884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0DFB9FF-3009-1D4F-40D8-5D559F004104}"/>
                  </a:ext>
                </a:extLst>
              </p:cNvPr>
              <p:cNvSpPr txBox="1"/>
              <p:nvPr/>
            </p:nvSpPr>
            <p:spPr>
              <a:xfrm>
                <a:off x="6352497" y="3926234"/>
                <a:ext cx="308674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0DFB9FF-3009-1D4F-40D8-5D559F0041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2497" y="3926234"/>
                <a:ext cx="308674" cy="80754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A3104F7-C505-FE9F-2F5F-B35C2EEFFBB7}"/>
              </a:ext>
            </a:extLst>
          </p:cNvPr>
          <p:cNvCxnSpPr/>
          <p:nvPr/>
        </p:nvCxnSpPr>
        <p:spPr>
          <a:xfrm>
            <a:off x="6137708" y="4706021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7FC6FFF-7534-9B16-795D-80BC9B42B488}"/>
                  </a:ext>
                </a:extLst>
              </p:cNvPr>
              <p:cNvSpPr txBox="1"/>
              <p:nvPr/>
            </p:nvSpPr>
            <p:spPr>
              <a:xfrm>
                <a:off x="8584629" y="3926234"/>
                <a:ext cx="548512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7FC6FFF-7534-9B16-795D-80BC9B42B4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629" y="3926234"/>
                <a:ext cx="548512" cy="80754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AD3B024-B8D2-D224-4280-C43488940A06}"/>
              </a:ext>
            </a:extLst>
          </p:cNvPr>
          <p:cNvCxnSpPr/>
          <p:nvPr/>
        </p:nvCxnSpPr>
        <p:spPr>
          <a:xfrm>
            <a:off x="8369840" y="4706021"/>
            <a:ext cx="978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  <p:bldP spid="12" grpId="0" build="allAtOnce"/>
      <p:bldP spid="13" grpId="0" build="allAtOnce"/>
      <p:bldP spid="15" grpId="0" build="allAtOnce"/>
      <p:bldP spid="1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19" name="yt_shape_12419"/>
              <p:cNvSpPr txBox="1"/>
              <p:nvPr/>
            </p:nvSpPr>
            <p:spPr>
              <a:xfrm>
                <a:off x="540119" y="93094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2419" name="yt_shape_12419" descr="{&quot;rangeId&quot;:1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30942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21" name="yt_image_12421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8138" y="2240615"/>
            <a:ext cx="1735723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24B1FD-D50B-071B-29DE-8380AFDFBBC3}"/>
              </a:ext>
            </a:extLst>
          </p:cNvPr>
          <p:cNvSpPr txBox="1"/>
          <p:nvPr/>
        </p:nvSpPr>
        <p:spPr>
          <a:xfrm>
            <a:off x="2499571" y="1555585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27" name="yt_shape_12427"/>
              <p:cNvSpPr txBox="1"/>
              <p:nvPr/>
            </p:nvSpPr>
            <p:spPr>
              <a:xfrm>
                <a:off x="540000" y="1956840"/>
                <a:ext cx="5501634" cy="38881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427" name="yt_shape_124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6840"/>
                <a:ext cx="5501634" cy="3888116"/>
              </a:xfrm>
              <a:prstGeom prst="rect">
                <a:avLst/>
              </a:prstGeom>
              <a:blipFill>
                <a:blip r:embed="rId2"/>
                <a:stretch>
                  <a:fillRect l="-3437" t="-1254" r="-2439" b="-4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D61CFF-8D9F-40A9-CAAE-5862CDAFFF58}"/>
              </a:ext>
            </a:extLst>
          </p:cNvPr>
          <p:cNvSpPr txBox="1"/>
          <p:nvPr/>
        </p:nvSpPr>
        <p:spPr>
          <a:xfrm>
            <a:off x="449989" y="1910034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B57099-A2C7-A501-6704-D855B582D0EA}"/>
                  </a:ext>
                </a:extLst>
              </p:cNvPr>
              <p:cNvSpPr txBox="1"/>
              <p:nvPr/>
            </p:nvSpPr>
            <p:spPr>
              <a:xfrm>
                <a:off x="449989" y="2385522"/>
                <a:ext cx="345998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B57099-A2C7-A501-6704-D855B582D0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85522"/>
                <a:ext cx="3459988" cy="615392"/>
              </a:xfrm>
              <a:prstGeom prst="rect">
                <a:avLst/>
              </a:prstGeom>
              <a:blipFill>
                <a:blip r:embed="rId3"/>
                <a:stretch>
                  <a:fillRect l="-2822" r="-299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A321E7-91A0-31A1-770F-A62023CAB018}"/>
                  </a:ext>
                </a:extLst>
              </p:cNvPr>
              <p:cNvSpPr txBox="1"/>
              <p:nvPr/>
            </p:nvSpPr>
            <p:spPr>
              <a:xfrm>
                <a:off x="449989" y="2907302"/>
                <a:ext cx="3289109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A321E7-91A0-31A1-770F-A62023CAB0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7302"/>
                <a:ext cx="3289109" cy="851230"/>
              </a:xfrm>
              <a:prstGeom prst="rect">
                <a:avLst/>
              </a:prstGeom>
              <a:blipFill>
                <a:blip r:embed="rId4"/>
                <a:stretch>
                  <a:fillRect l="-2968" r="-315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3204F15-B50E-5F04-CD0C-08BE44F5EE3E}"/>
              </a:ext>
            </a:extLst>
          </p:cNvPr>
          <p:cNvSpPr txBox="1"/>
          <p:nvPr/>
        </p:nvSpPr>
        <p:spPr>
          <a:xfrm>
            <a:off x="449989" y="3664920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9573BA9-3FA2-DD11-4474-88EB6A83D567}"/>
                  </a:ext>
                </a:extLst>
              </p:cNvPr>
              <p:cNvSpPr txBox="1"/>
              <p:nvPr/>
            </p:nvSpPr>
            <p:spPr>
              <a:xfrm>
                <a:off x="449989" y="4140408"/>
                <a:ext cx="56285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9573BA9-3FA2-DD11-4474-88EB6A83D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0408"/>
                <a:ext cx="5628513" cy="613931"/>
              </a:xfrm>
              <a:prstGeom prst="rect">
                <a:avLst/>
              </a:prstGeom>
              <a:blipFill>
                <a:blip r:embed="rId5"/>
                <a:stretch>
                  <a:fillRect l="-1733" r="-173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528AEB5-B2CF-45A7-CA8C-5D2EA307A3A2}"/>
                  </a:ext>
                </a:extLst>
              </p:cNvPr>
              <p:cNvSpPr txBox="1"/>
              <p:nvPr/>
            </p:nvSpPr>
            <p:spPr>
              <a:xfrm>
                <a:off x="449989" y="4660727"/>
                <a:ext cx="5621210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528AEB5-B2CF-45A7-CA8C-5D2EA307A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60727"/>
                <a:ext cx="5621210" cy="769062"/>
              </a:xfrm>
              <a:prstGeom prst="rect">
                <a:avLst/>
              </a:prstGeom>
              <a:blipFill>
                <a:blip r:embed="rId6"/>
                <a:stretch>
                  <a:fillRect l="-1735" r="-15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EB40BF9-FC6E-70D7-B6F1-EB4C8C0A412C}"/>
              </a:ext>
            </a:extLst>
          </p:cNvPr>
          <p:cNvSpPr txBox="1"/>
          <p:nvPr/>
        </p:nvSpPr>
        <p:spPr>
          <a:xfrm>
            <a:off x="449989" y="5336177"/>
            <a:ext cx="47457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2423">
                <a:extLst>
                  <a:ext uri="{FF2B5EF4-FFF2-40B4-BE49-F238E27FC236}">
                    <a16:creationId xmlns:a16="http://schemas.microsoft.com/office/drawing/2014/main" id="{218AD1FD-812C-6FB2-8FCB-D4A6A923A498}"/>
                  </a:ext>
                </a:extLst>
              </p:cNvPr>
              <p:cNvSpPr txBox="1"/>
              <p:nvPr/>
            </p:nvSpPr>
            <p:spPr>
              <a:xfrm>
                <a:off x="540000" y="980728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9" name="yt_shape_12423">
                <a:extLst>
                  <a:ext uri="{FF2B5EF4-FFF2-40B4-BE49-F238E27FC236}">
                    <a16:creationId xmlns:a16="http://schemas.microsoft.com/office/drawing/2014/main" id="{218AD1FD-812C-6FB2-8FCB-D4A6A923A4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0728"/>
                <a:ext cx="11111999" cy="946798"/>
              </a:xfrm>
              <a:prstGeom prst="rect">
                <a:avLst/>
              </a:prstGeom>
              <a:blipFill>
                <a:blip r:embed="rId7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2425">
            <a:extLst>
              <a:ext uri="{FF2B5EF4-FFF2-40B4-BE49-F238E27FC236}">
                <a16:creationId xmlns:a16="http://schemas.microsoft.com/office/drawing/2014/main" id="{C0868228-B490-284C-E533-7F0EC8980096}"/>
              </a:ex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44272" y="1793448"/>
            <a:ext cx="2354684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0" name="yt_shape_12430"/>
          <p:cNvSpPr txBox="1"/>
          <p:nvPr/>
        </p:nvSpPr>
        <p:spPr>
          <a:xfrm>
            <a:off x="407249" y="715193"/>
            <a:ext cx="4125681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29" name="yt_image_12429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9" y="71519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32" name="yt_shape_12432"/>
              <p:cNvSpPr txBox="1"/>
              <p:nvPr/>
            </p:nvSpPr>
            <p:spPr>
              <a:xfrm>
                <a:off x="407368" y="1412776"/>
                <a:ext cx="11111999" cy="13280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创新意识）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利用右面的图形，我们可以求出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，可求出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在此图的基础上，我们还可以添加适当的辅助线，求出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tan15°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的值，请你动手试一试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32" name="yt_shape_124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412776"/>
                <a:ext cx="11111999" cy="1328056"/>
              </a:xfrm>
              <a:prstGeom prst="rect">
                <a:avLst/>
              </a:prstGeom>
              <a:blipFill>
                <a:blip r:embed="rId3"/>
                <a:stretch>
                  <a:fillRect l="-1700" t="-8716" r="-1646" b="-13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34" name="yt_image_12434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5265" y="2965923"/>
            <a:ext cx="1904698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D661DD5-D96D-F0FB-41CC-4EF9002ABBA1}"/>
              </a:ext>
            </a:extLst>
          </p:cNvPr>
          <p:cNvSpPr txBox="1"/>
          <p:nvPr/>
        </p:nvSpPr>
        <p:spPr>
          <a:xfrm>
            <a:off x="314090" y="266007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解：如图所示，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7F88C8-FD76-A55F-DF45-D084B60757DE}"/>
              </a:ext>
            </a:extLst>
          </p:cNvPr>
          <p:cNvSpPr txBox="1"/>
          <p:nvPr/>
        </p:nvSpPr>
        <p:spPr>
          <a:xfrm>
            <a:off x="314090" y="2997918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7DA577-BE46-324B-4697-9AD316B4C2CB}"/>
              </a:ext>
            </a:extLst>
          </p:cNvPr>
          <p:cNvSpPr txBox="1"/>
          <p:nvPr/>
        </p:nvSpPr>
        <p:spPr>
          <a:xfrm>
            <a:off x="326844" y="3311043"/>
            <a:ext cx="172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F4B3B6-3F35-62E6-761F-CF5A76843F68}"/>
              </a:ext>
            </a:extLst>
          </p:cNvPr>
          <p:cNvSpPr txBox="1"/>
          <p:nvPr/>
        </p:nvSpPr>
        <p:spPr>
          <a:xfrm>
            <a:off x="1712263" y="3321459"/>
            <a:ext cx="355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44D95F-4141-696A-10E0-4398A9D424AA}"/>
                  </a:ext>
                </a:extLst>
              </p:cNvPr>
              <p:cNvSpPr txBox="1"/>
              <p:nvPr/>
            </p:nvSpPr>
            <p:spPr>
              <a:xfrm>
                <a:off x="326844" y="3597568"/>
                <a:ext cx="57840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那么由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角的三角函数，可知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44D95F-4141-696A-10E0-4398A9D424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844" y="3597568"/>
                <a:ext cx="5784088" cy="613931"/>
              </a:xfrm>
              <a:prstGeom prst="rect">
                <a:avLst/>
              </a:prstGeom>
              <a:blipFill>
                <a:blip r:embed="rId5"/>
                <a:stretch>
                  <a:fillRect l="-1688" r="-158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0998829-3B23-DC15-426E-72DDCC996403}"/>
              </a:ext>
            </a:extLst>
          </p:cNvPr>
          <p:cNvSpPr txBox="1"/>
          <p:nvPr/>
        </p:nvSpPr>
        <p:spPr>
          <a:xfrm>
            <a:off x="326844" y="4117887"/>
            <a:ext cx="498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03A89F-473A-F966-BC85-5AC8DEADC5C2}"/>
              </a:ext>
            </a:extLst>
          </p:cNvPr>
          <p:cNvSpPr txBox="1"/>
          <p:nvPr/>
        </p:nvSpPr>
        <p:spPr>
          <a:xfrm>
            <a:off x="5071849" y="4115650"/>
            <a:ext cx="459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1C8992-8C37-D05E-3B6B-E0D8522418AD}"/>
              </a:ext>
            </a:extLst>
          </p:cNvPr>
          <p:cNvSpPr txBox="1"/>
          <p:nvPr/>
        </p:nvSpPr>
        <p:spPr>
          <a:xfrm>
            <a:off x="315234" y="4512956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DB9C64-5DF8-F04F-5CB2-65CABDBD70CB}"/>
              </a:ext>
            </a:extLst>
          </p:cNvPr>
          <p:cNvSpPr txBox="1"/>
          <p:nvPr/>
        </p:nvSpPr>
        <p:spPr>
          <a:xfrm>
            <a:off x="315234" y="4988444"/>
            <a:ext cx="2816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4FAD17E-03B9-1747-E667-8BC600E71021}"/>
              </a:ext>
            </a:extLst>
          </p:cNvPr>
          <p:cNvSpPr txBox="1"/>
          <p:nvPr/>
        </p:nvSpPr>
        <p:spPr>
          <a:xfrm>
            <a:off x="314090" y="5377279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3C381B-7995-8660-C6A3-8EAEB6B0455D}"/>
              </a:ext>
            </a:extLst>
          </p:cNvPr>
          <p:cNvSpPr txBox="1"/>
          <p:nvPr/>
        </p:nvSpPr>
        <p:spPr>
          <a:xfrm>
            <a:off x="2329031" y="5397156"/>
            <a:ext cx="287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AF5D294-5BDE-9D5C-1C08-85A12DE4ABDA}"/>
                  </a:ext>
                </a:extLst>
              </p:cNvPr>
              <p:cNvSpPr txBox="1"/>
              <p:nvPr/>
            </p:nvSpPr>
            <p:spPr>
              <a:xfrm>
                <a:off x="320075" y="5755627"/>
                <a:ext cx="511892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AF5D294-5BDE-9D5C-1C08-85A12DE4AB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75" y="5755627"/>
                <a:ext cx="5118926" cy="554686"/>
              </a:xfrm>
              <a:prstGeom prst="rect">
                <a:avLst/>
              </a:prstGeom>
              <a:blipFill>
                <a:blip r:embed="rId6"/>
                <a:stretch>
                  <a:fillRect l="-1907" t="-1099" r="-202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yt_shape_12439">
            <a:extLst>
              <a:ext uri="{FF2B5EF4-FFF2-40B4-BE49-F238E27FC236}">
                <a16:creationId xmlns:a16="http://schemas.microsoft.com/office/drawing/2014/main" id="{97DE4DD6-14F3-7EBA-0575-584F0AE53435}"/>
              </a:ext>
            </a:extLst>
          </p:cNvPr>
          <p:cNvSpPr txBox="1"/>
          <p:nvPr/>
        </p:nvSpPr>
        <p:spPr>
          <a:xfrm>
            <a:off x="7158933" y="5496012"/>
            <a:ext cx="2409249" cy="8183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50" b="0" i="0" u="none" spc="-4450">
                <a:solidFill>
                  <a:srgbClr val="1EE3CF"/>
                </a:solidFill>
                <a:effectLst/>
                <a:latin typeface="白正" pitchFamily="44"/>
                <a:ea typeface="宋体" pitchFamily="44"/>
                <a:cs typeface="宋体" pitchFamily="44"/>
              </a:rPr>
              <a:t> </a:t>
            </a:r>
            <a:r>
              <a:rPr lang="en-US" altLang="zh-CN" sz="4450" b="0" i="0" u="none" spc="17787">
                <a:solidFill>
                  <a:srgbClr val="1EE3CF"/>
                </a:solidFill>
                <a:effectLst/>
                <a:latin typeface="白正" pitchFamily="44"/>
                <a:ea typeface="宋体" pitchFamily="44"/>
                <a:cs typeface="宋体" pitchFamily="4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7" name="yt_image_12438">
            <a:extLst>
              <a:ext uri="{FF2B5EF4-FFF2-40B4-BE49-F238E27FC236}">
                <a16:creationId xmlns:a16="http://schemas.microsoft.com/office/drawing/2014/main" id="{58CA333F-4F94-F56C-0C9A-D889ECDEABD3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12189" y="4658077"/>
            <a:ext cx="3586153" cy="132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A8DBF05-CBCB-AE35-17E9-E88884EAFDA4}"/>
                  </a:ext>
                </a:extLst>
              </p:cNvPr>
              <p:cNvSpPr txBox="1"/>
              <p:nvPr/>
            </p:nvSpPr>
            <p:spPr>
              <a:xfrm>
                <a:off x="314090" y="6069004"/>
                <a:ext cx="6291453" cy="774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tan15°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A8DBF05-CBCB-AE35-17E9-E88884EAF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090" y="6069004"/>
                <a:ext cx="6291453" cy="774713"/>
              </a:xfrm>
              <a:prstGeom prst="rect">
                <a:avLst/>
              </a:prstGeom>
              <a:blipFill>
                <a:blip r:embed="rId8"/>
                <a:stretch>
                  <a:fillRect l="-1550" r="-1453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2" name="yt_shape_12442"/>
          <p:cNvSpPr txBox="1"/>
          <p:nvPr/>
        </p:nvSpPr>
        <p:spPr>
          <a:xfrm>
            <a:off x="3431704" y="548680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2441" name="yt_image_12441">
            <a:extLst>
              <a:ext uri="">
                <a16:creationId xmlns="" xmlns:m="http://schemas.openxmlformats.org/officeDocument/2006/math" xmlns:p14="http://schemas.microsoft.com/office/powerpoint/2010/main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59807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4" name="yt_shape_12444"/>
          <p:cNvSpPr txBox="1"/>
          <p:nvPr/>
        </p:nvSpPr>
        <p:spPr>
          <a:xfrm>
            <a:off x="3541641" y="1027105"/>
            <a:ext cx="523220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同角或互余两角的三角函数关系的应用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45" name="yt_shape_12445"/>
              <p:cNvSpPr txBox="1"/>
              <p:nvPr/>
            </p:nvSpPr>
            <p:spPr>
              <a:xfrm>
                <a:off x="601861" y="1513269"/>
                <a:ext cx="11111999" cy="16108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方法指导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）同角的三角函数关系：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1.tanα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）互余两角的三角函数关系：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tanα·tan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2445" name="yt_shape_124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861" y="1513269"/>
                <a:ext cx="11111999" cy="1610890"/>
              </a:xfrm>
              <a:prstGeom prst="rect">
                <a:avLst/>
              </a:prstGeom>
              <a:blipFill>
                <a:blip r:embed="rId3"/>
                <a:stretch>
                  <a:fillRect l="-1700" r="-987" b="-10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53" name="yt_shape_12453"/>
              <p:cNvSpPr txBox="1"/>
              <p:nvPr/>
            </p:nvSpPr>
            <p:spPr>
              <a:xfrm>
                <a:off x="551384" y="4062822"/>
                <a:ext cx="5144422" cy="6765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53" name="yt_shape_124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062822"/>
                <a:ext cx="5144422" cy="676532"/>
              </a:xfrm>
              <a:prstGeom prst="rect">
                <a:avLst/>
              </a:prstGeom>
              <a:blipFill>
                <a:blip r:embed="rId2"/>
                <a:stretch>
                  <a:fillRect l="-3555" r="-2725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103D87-6628-E611-F308-C72F0E1FD80D}"/>
                  </a:ext>
                </a:extLst>
              </p:cNvPr>
              <p:cNvSpPr txBox="1"/>
              <p:nvPr/>
            </p:nvSpPr>
            <p:spPr>
              <a:xfrm>
                <a:off x="4917867" y="4016016"/>
                <a:ext cx="437261" cy="7636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103D87-6628-E611-F308-C72F0E1FD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7867" y="4016016"/>
                <a:ext cx="437261" cy="763601"/>
              </a:xfrm>
              <a:prstGeom prst="rect">
                <a:avLst/>
              </a:prstGeom>
              <a:blipFill>
                <a:blip r:embed="rId3"/>
                <a:stretch>
                  <a:fillRect l="-1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5A25BC-D344-D1F0-F565-C390F7A14648}"/>
              </a:ext>
            </a:extLst>
          </p:cNvPr>
          <p:cNvCxnSpPr/>
          <p:nvPr/>
        </p:nvCxnSpPr>
        <p:spPr>
          <a:xfrm>
            <a:off x="4703078" y="4751861"/>
            <a:ext cx="8668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yt_shape_12447">
            <a:extLst>
              <a:ext uri="{FF2B5EF4-FFF2-40B4-BE49-F238E27FC236}">
                <a16:creationId xmlns:a16="http://schemas.microsoft.com/office/drawing/2014/main" id="{BA157E79-7046-FB1C-838D-006596E04B0D}"/>
              </a:ext>
            </a:extLst>
          </p:cNvPr>
          <p:cNvSpPr txBox="1"/>
          <p:nvPr/>
        </p:nvSpPr>
        <p:spPr>
          <a:xfrm>
            <a:off x="551384" y="1437529"/>
            <a:ext cx="1436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对应训练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2448">
                <a:extLst>
                  <a:ext uri="{FF2B5EF4-FFF2-40B4-BE49-F238E27FC236}">
                    <a16:creationId xmlns:a16="http://schemas.microsoft.com/office/drawing/2014/main" id="{F5DA07D0-3C5D-5B6E-1485-D46CE37AFC6B}"/>
                  </a:ext>
                </a:extLst>
              </p:cNvPr>
              <p:cNvSpPr txBox="1"/>
              <p:nvPr/>
            </p:nvSpPr>
            <p:spPr>
              <a:xfrm>
                <a:off x="551384" y="1916832"/>
                <a:ext cx="6372001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为锐角，且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5" name="yt_shape_12448">
                <a:extLst>
                  <a:ext uri="{FF2B5EF4-FFF2-40B4-BE49-F238E27FC236}">
                    <a16:creationId xmlns:a16="http://schemas.microsoft.com/office/drawing/2014/main" id="{F5DA07D0-3C5D-5B6E-1485-D46CE37AF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916832"/>
                <a:ext cx="6372001" cy="719749"/>
              </a:xfrm>
              <a:prstGeom prst="rect">
                <a:avLst/>
              </a:prstGeom>
              <a:blipFill>
                <a:blip r:embed="rId4"/>
                <a:stretch>
                  <a:fillRect l="-2868" r="-1912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yt_table_12450" title="H_56.21504">
                <a:extLst>
                  <a:ext uri="{FF2B5EF4-FFF2-40B4-BE49-F238E27FC236}">
                    <a16:creationId xmlns:a16="http://schemas.microsoft.com/office/drawing/2014/main" id="{9FA733E2-E99E-514A-5501-7AD64A0EE3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1537390"/>
                  </p:ext>
                </p:extLst>
              </p:nvPr>
            </p:nvGraphicFramePr>
            <p:xfrm>
              <a:off x="551384" y="2687369"/>
              <a:ext cx="7116255" cy="713931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yt_table_12450" title="H_56.21504">
                <a:extLst>
                  <a:ext uri="{FF2B5EF4-FFF2-40B4-BE49-F238E27FC236}">
                    <a16:creationId xmlns:a16="http://schemas.microsoft.com/office/drawing/2014/main" id="{9FA733E2-E99E-514A-5501-7AD64A0EE3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1537390"/>
                  </p:ext>
                </p:extLst>
              </p:nvPr>
            </p:nvGraphicFramePr>
            <p:xfrm>
              <a:off x="551384" y="2687369"/>
              <a:ext cx="7116255" cy="713931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95280" r="-14926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94706" r="-4882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60361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2451">
                <a:extLst>
                  <a:ext uri="{FF2B5EF4-FFF2-40B4-BE49-F238E27FC236}">
                    <a16:creationId xmlns:a16="http://schemas.microsoft.com/office/drawing/2014/main" id="{0809F25E-9D0A-CA2F-F711-EE05E2C5341E}"/>
                  </a:ext>
                </a:extLst>
              </p:cNvPr>
              <p:cNvSpPr txBox="1"/>
              <p:nvPr/>
            </p:nvSpPr>
            <p:spPr>
              <a:xfrm>
                <a:off x="551384" y="3451930"/>
                <a:ext cx="753251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yt_shape_12451">
                <a:extLst>
                  <a:ext uri="{FF2B5EF4-FFF2-40B4-BE49-F238E27FC236}">
                    <a16:creationId xmlns:a16="http://schemas.microsoft.com/office/drawing/2014/main" id="{0809F25E-9D0A-CA2F-F711-EE05E2C53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451930"/>
                <a:ext cx="7532511" cy="638893"/>
              </a:xfrm>
              <a:prstGeom prst="rect">
                <a:avLst/>
              </a:prstGeom>
              <a:blipFill>
                <a:blip r:embed="rId6"/>
                <a:stretch>
                  <a:fillRect l="-2427" r="-153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5D904B3-0769-08F6-F531-F24865E49090}"/>
              </a:ext>
            </a:extLst>
          </p:cNvPr>
          <p:cNvSpPr txBox="1"/>
          <p:nvPr/>
        </p:nvSpPr>
        <p:spPr>
          <a:xfrm>
            <a:off x="6093887" y="1870026"/>
            <a:ext cx="400748" cy="8064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0A4846-2458-D77D-C331-E81A265E6FF3}"/>
              </a:ext>
            </a:extLst>
          </p:cNvPr>
          <p:cNvSpPr txBox="1"/>
          <p:nvPr/>
        </p:nvSpPr>
        <p:spPr>
          <a:xfrm>
            <a:off x="7387635" y="3405124"/>
            <a:ext cx="3324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8" name="yt_shape_12368"/>
          <p:cNvSpPr txBox="1"/>
          <p:nvPr/>
        </p:nvSpPr>
        <p:spPr>
          <a:xfrm>
            <a:off x="540000" y="1057154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367" name="yt_image_12367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715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0" name="yt_shape_12370"/>
          <p:cNvSpPr txBox="1"/>
          <p:nvPr/>
        </p:nvSpPr>
        <p:spPr>
          <a:xfrm>
            <a:off x="540000" y="1760451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特殊角的三角函数值</a:t>
            </a:r>
          </a:p>
        </p:txBody>
      </p:sp>
      <p:sp>
        <p:nvSpPr>
          <p:cNvPr id="12371" name="yt_shape_12371"/>
          <p:cNvSpPr txBox="1"/>
          <p:nvPr/>
        </p:nvSpPr>
        <p:spPr>
          <a:xfrm>
            <a:off x="540000" y="2264761"/>
            <a:ext cx="556883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（天津市中考）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72" name="yt_table_12372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2473479"/>
                  </p:ext>
                </p:extLst>
              </p:nvPr>
            </p:nvGraphicFramePr>
            <p:xfrm>
              <a:off x="540000" y="2750925"/>
              <a:ext cx="7140068" cy="71507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300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2372" name="yt_table_12372" descr="{&quot;rangeId&quot;:3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2473479"/>
                  </p:ext>
                </p:extLst>
              </p:nvPr>
            </p:nvGraphicFramePr>
            <p:xfrm>
              <a:off x="540000" y="2593771"/>
              <a:ext cx="7140068" cy="71507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300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169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2" r="-14382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373" name="yt_shape_12373"/>
          <p:cNvSpPr txBox="1"/>
          <p:nvPr/>
        </p:nvSpPr>
        <p:spPr>
          <a:xfrm>
            <a:off x="540000" y="3516629"/>
            <a:ext cx="536044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下列式子的值，是有理数的是（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74" name="yt_table_12374" title="H_93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3813423"/>
                  </p:ext>
                </p:extLst>
              </p:nvPr>
            </p:nvGraphicFramePr>
            <p:xfrm>
              <a:off x="540000" y="4002793"/>
              <a:ext cx="6976238" cy="1192848"/>
            </p:xfrm>
            <a:graphic>
              <a:graphicData uri="http://schemas.openxmlformats.org/drawingml/2006/table">
                <a:tbl>
                  <a:tblPr/>
                  <a:tblGrid>
                    <a:gridCol w="4158425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281781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tan45°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B.sin30°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cos60°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45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D.cos30°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tan30°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2374" name="yt_table_12374" descr="{&quot;rangeId&quot;:4,&quot;type&quot;:&quot;Option&quot;}" title="H_93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3813423"/>
                  </p:ext>
                </p:extLst>
              </p:nvPr>
            </p:nvGraphicFramePr>
            <p:xfrm>
              <a:off x="540000" y="3845639"/>
              <a:ext cx="6976238" cy="1192848"/>
            </p:xfrm>
            <a:graphic>
              <a:graphicData uri="http://schemas.openxmlformats.org/drawingml/2006/table">
                <a:tbl>
                  <a:tblPr/>
                  <a:tblGrid>
                    <a:gridCol w="4158425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281781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579" r="-67643" b="-17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B.sin30°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cos60°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  <a:tr h="7317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6942" r="-67643" b="-115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D.cos30°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tan30°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375" name="yt_shape_12375"/>
          <p:cNvSpPr txBox="1"/>
          <p:nvPr/>
        </p:nvSpPr>
        <p:spPr>
          <a:xfrm>
            <a:off x="540000" y="5246166"/>
            <a:ext cx="5068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的结果是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431190">
            <a:extLst>
              <a:ext uri="{FF2B5EF4-FFF2-40B4-BE49-F238E27FC236}">
                <a16:creationId xmlns:a16="http://schemas.microsoft.com/office/drawing/2014/main" id="{63FB394A-42A1-8D5A-72C2-C509F81410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212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20F8E6-93F7-47D3-BBC0-7E79C4D9AE16}"/>
              </a:ext>
            </a:extLst>
          </p:cNvPr>
          <p:cNvSpPr txBox="1"/>
          <p:nvPr/>
        </p:nvSpPr>
        <p:spPr>
          <a:xfrm>
            <a:off x="5287102" y="221795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D43845-BB8D-E4B0-3546-23ADE2CEBE62}"/>
              </a:ext>
            </a:extLst>
          </p:cNvPr>
          <p:cNvSpPr txBox="1"/>
          <p:nvPr/>
        </p:nvSpPr>
        <p:spPr>
          <a:xfrm>
            <a:off x="5098189" y="3469823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18D062-4720-DB5F-6E31-B31140B7EDA3}"/>
              </a:ext>
            </a:extLst>
          </p:cNvPr>
          <p:cNvSpPr txBox="1"/>
          <p:nvPr/>
        </p:nvSpPr>
        <p:spPr>
          <a:xfrm>
            <a:off x="4936264" y="519936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77" name="yt_shape_12377"/>
              <p:cNvSpPr txBox="1"/>
              <p:nvPr/>
            </p:nvSpPr>
            <p:spPr>
              <a:xfrm>
                <a:off x="540000" y="2242856"/>
                <a:ext cx="5023811" cy="2732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tan30°·sin60°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377" name="yt_shape_12377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2856"/>
                <a:ext cx="5023811" cy="2732286"/>
              </a:xfrm>
              <a:prstGeom prst="rect">
                <a:avLst/>
              </a:prstGeom>
              <a:blipFill>
                <a:blip r:embed="rId2"/>
                <a:stretch>
                  <a:fillRect l="-3762" t="-2009" r="-2063" b="-2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442A36C-C8FC-A529-51E0-4A07DF0B3DD8}"/>
                  </a:ext>
                </a:extLst>
              </p:cNvPr>
              <p:cNvSpPr txBox="1"/>
              <p:nvPr/>
            </p:nvSpPr>
            <p:spPr>
              <a:xfrm>
                <a:off x="449989" y="2671538"/>
                <a:ext cx="3571176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9442A36C-C8FC-A529-51E0-4A07DF0B3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1538"/>
                <a:ext cx="3571176" cy="852437"/>
              </a:xfrm>
              <a:prstGeom prst="rect">
                <a:avLst/>
              </a:prstGeom>
              <a:blipFill>
                <a:blip r:embed="rId3"/>
                <a:stretch>
                  <a:fillRect l="-273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A97336-D28D-1F6B-8FD1-FE16F7FB6E33}"/>
                  </a:ext>
                </a:extLst>
              </p:cNvPr>
              <p:cNvSpPr txBox="1"/>
              <p:nvPr/>
            </p:nvSpPr>
            <p:spPr>
              <a:xfrm>
                <a:off x="449989" y="3430363"/>
                <a:ext cx="3773803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A97336-D28D-1F6B-8FD1-FE16F7FB6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363"/>
                <a:ext cx="3773803" cy="851231"/>
              </a:xfrm>
              <a:prstGeom prst="rect">
                <a:avLst/>
              </a:prstGeom>
              <a:blipFill>
                <a:blip r:embed="rId4"/>
                <a:stretch>
                  <a:fillRect b="-1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9DB771-7217-6815-A94B-841CE7310EAE}"/>
                  </a:ext>
                </a:extLst>
              </p:cNvPr>
              <p:cNvSpPr txBox="1"/>
              <p:nvPr/>
            </p:nvSpPr>
            <p:spPr>
              <a:xfrm>
                <a:off x="449988" y="4187982"/>
                <a:ext cx="3917819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9DB771-7217-6815-A94B-841CE7310E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4187982"/>
                <a:ext cx="3917819" cy="807542"/>
              </a:xfrm>
              <a:prstGeom prst="rect">
                <a:avLst/>
              </a:prstGeom>
              <a:blipFill>
                <a:blip r:embed="rId5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2376">
            <a:extLst>
              <a:ext uri="{FF2B5EF4-FFF2-40B4-BE49-F238E27FC236}">
                <a16:creationId xmlns:a16="http://schemas.microsoft.com/office/drawing/2014/main" id="{3EA13760-0E60-F6A6-A13D-EAB774FD0A7E}"/>
              </a:ext>
            </a:extLst>
          </p:cNvPr>
          <p:cNvSpPr txBox="1"/>
          <p:nvPr/>
        </p:nvSpPr>
        <p:spPr>
          <a:xfrm>
            <a:off x="540000" y="1703003"/>
            <a:ext cx="11541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80" name="yt_shape_12380"/>
              <p:cNvSpPr txBox="1"/>
              <p:nvPr/>
            </p:nvSpPr>
            <p:spPr>
              <a:xfrm>
                <a:off x="540000" y="1984708"/>
                <a:ext cx="3258905" cy="32485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380" name="yt_shape_12380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4708"/>
                <a:ext cx="3258905" cy="3248582"/>
              </a:xfrm>
              <a:prstGeom prst="rect">
                <a:avLst/>
              </a:prstGeom>
              <a:blipFill>
                <a:blip r:embed="rId2"/>
                <a:stretch>
                  <a:fillRect l="-5805" r="-4682" b="-4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36BF77A-EDE4-A4AB-0323-596212AE36C8}"/>
                  </a:ext>
                </a:extLst>
              </p:cNvPr>
              <p:cNvSpPr txBox="1"/>
              <p:nvPr/>
            </p:nvSpPr>
            <p:spPr>
              <a:xfrm>
                <a:off x="449989" y="2738574"/>
                <a:ext cx="2803715" cy="12902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1}">
                <a:extLst>
                  <a:ext uri="{FF2B5EF4-FFF2-40B4-BE49-F238E27FC236}">
                    <a16:creationId xmlns:a16="http://schemas.microsoft.com/office/drawing/2014/main" id="{936BF77A-EDE4-A4AB-0323-596212AE36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38574"/>
                <a:ext cx="2803715" cy="1290206"/>
              </a:xfrm>
              <a:prstGeom prst="rect">
                <a:avLst/>
              </a:prstGeom>
              <a:blipFill>
                <a:blip r:embed="rId3"/>
                <a:stretch>
                  <a:fillRect l="-3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959E0F-49E5-8E3C-AD29-D540DB5A6C89}"/>
                  </a:ext>
                </a:extLst>
              </p:cNvPr>
              <p:cNvSpPr txBox="1"/>
              <p:nvPr/>
            </p:nvSpPr>
            <p:spPr>
              <a:xfrm>
                <a:off x="1578836" y="3879879"/>
                <a:ext cx="1924876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959E0F-49E5-8E3C-AD29-D540DB5A6C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836" y="3879879"/>
                <a:ext cx="1924876" cy="852437"/>
              </a:xfrm>
              <a:prstGeom prst="rect">
                <a:avLst/>
              </a:prstGeom>
              <a:blipFill>
                <a:blip r:embed="rId4"/>
                <a:stretch>
                  <a:fillRect l="-158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0EBE5C-8688-49CD-3C75-ADE3EB4E4922}"/>
                  </a:ext>
                </a:extLst>
              </p:cNvPr>
              <p:cNvSpPr txBox="1"/>
              <p:nvPr/>
            </p:nvSpPr>
            <p:spPr>
              <a:xfrm>
                <a:off x="1578836" y="4638704"/>
                <a:ext cx="138671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0EBE5C-8688-49CD-3C75-ADE3EB4E49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836" y="4638704"/>
                <a:ext cx="1386714" cy="554685"/>
              </a:xfrm>
              <a:prstGeom prst="rect">
                <a:avLst/>
              </a:prstGeom>
              <a:blipFill>
                <a:blip r:embed="rId5"/>
                <a:stretch>
                  <a:fillRect l="-2203" r="-1189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4" name="yt_shape_12384"/>
          <p:cNvSpPr txBox="1"/>
          <p:nvPr/>
        </p:nvSpPr>
        <p:spPr>
          <a:xfrm>
            <a:off x="540000" y="1890219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用特殊角的三角函数值求锐角度数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85" name="yt_shape_12385"/>
              <p:cNvSpPr txBox="1"/>
              <p:nvPr/>
            </p:nvSpPr>
            <p:spPr>
              <a:xfrm>
                <a:off x="540000" y="2394529"/>
                <a:ext cx="9660401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385" name="yt_shape_1238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4529"/>
                <a:ext cx="9660401" cy="673774"/>
              </a:xfrm>
              <a:prstGeom prst="rect">
                <a:avLst/>
              </a:prstGeom>
              <a:blipFill>
                <a:blip r:embed="rId2"/>
                <a:stretch>
                  <a:fillRect l="-1957" r="-947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87" name="yt_table_123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811499"/>
              </p:ext>
            </p:extLst>
          </p:nvPr>
        </p:nvGraphicFramePr>
        <p:xfrm>
          <a:off x="540000" y="3119091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389" name="yt_shape_12389"/>
              <p:cNvSpPr txBox="1"/>
              <p:nvPr/>
            </p:nvSpPr>
            <p:spPr>
              <a:xfrm>
                <a:off x="540000" y="3645262"/>
                <a:ext cx="573233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389" name="yt_shape_1238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5262"/>
                <a:ext cx="5732338" cy="638893"/>
              </a:xfrm>
              <a:prstGeom prst="rect">
                <a:avLst/>
              </a:prstGeom>
              <a:blipFill>
                <a:blip r:embed="rId3"/>
                <a:stretch>
                  <a:fillRect l="-3298" r="-223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91" name="yt_table_123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757329"/>
              </p:ext>
            </p:extLst>
          </p:nvPr>
        </p:nvGraphicFramePr>
        <p:xfrm>
          <a:off x="540000" y="433494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393" name="yt_shape_12393"/>
              <p:cNvSpPr txBox="1"/>
              <p:nvPr/>
            </p:nvSpPr>
            <p:spPr>
              <a:xfrm>
                <a:off x="540000" y="4861114"/>
                <a:ext cx="627748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393" name="yt_shape_1239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61114"/>
                <a:ext cx="6277488" cy="466666"/>
              </a:xfrm>
              <a:prstGeom prst="rect">
                <a:avLst/>
              </a:prstGeom>
              <a:blipFill>
                <a:blip r:embed="rId4"/>
                <a:stretch>
                  <a:fillRect l="-3013" t="-3896" r="-204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431263">
            <a:extLst>
              <a:ext uri="{FF2B5EF4-FFF2-40B4-BE49-F238E27FC236}">
                <a16:creationId xmlns:a16="http://schemas.microsoft.com/office/drawing/2014/main" id="{64B6CCC1-9E90-4C24-629D-B269CC9C7A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189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42BF5D-F04A-418A-1DB5-644D85869C4C}"/>
              </a:ext>
            </a:extLst>
          </p:cNvPr>
          <p:cNvSpPr txBox="1"/>
          <p:nvPr/>
        </p:nvSpPr>
        <p:spPr>
          <a:xfrm>
            <a:off x="9339100" y="2347723"/>
            <a:ext cx="400748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9FCA5C-CE9E-0A71-9FFC-5F1B6EBFB364}"/>
              </a:ext>
            </a:extLst>
          </p:cNvPr>
          <p:cNvSpPr txBox="1"/>
          <p:nvPr/>
        </p:nvSpPr>
        <p:spPr>
          <a:xfrm>
            <a:off x="5466489" y="3598456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26FC5C-0214-C601-F8BB-CB944DB978C2}"/>
              </a:ext>
            </a:extLst>
          </p:cNvPr>
          <p:cNvSpPr txBox="1"/>
          <p:nvPr/>
        </p:nvSpPr>
        <p:spPr>
          <a:xfrm>
            <a:off x="5858729" y="4814308"/>
            <a:ext cx="607124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5" name="yt_shape_12395"/>
          <p:cNvSpPr txBox="1"/>
          <p:nvPr/>
        </p:nvSpPr>
        <p:spPr>
          <a:xfrm>
            <a:off x="540000" y="2162786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用计算器求一个锐角的三角函数值</a:t>
            </a:r>
          </a:p>
        </p:txBody>
      </p:sp>
      <p:sp>
        <p:nvSpPr>
          <p:cNvPr id="12396" name="yt_shape_12396"/>
          <p:cNvSpPr txBox="1"/>
          <p:nvPr/>
        </p:nvSpPr>
        <p:spPr>
          <a:xfrm>
            <a:off x="540000" y="2667096"/>
            <a:ext cx="869629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用计算器求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sin24°37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的值，以下按键顺序正确的是（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97" name="yt_table_123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668523"/>
              </p:ext>
            </p:extLst>
          </p:nvPr>
        </p:nvGraphicFramePr>
        <p:xfrm>
          <a:off x="540000" y="3153260"/>
          <a:ext cx="5441950" cy="1901952"/>
        </p:xfrm>
        <a:graphic>
          <a:graphicData uri="http://schemas.openxmlformats.org/drawingml/2006/table">
            <a:tbl>
              <a:tblPr/>
              <a:tblGrid>
                <a:gridCol w="5441950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A.sin 2 4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 7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 8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白正" pitchFamily="24"/>
                        <a:ea typeface="宋体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 2 4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 7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 8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白正" pitchFamily="24"/>
                        <a:ea typeface="宋体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C.2ndF sin 2 4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 7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 8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白正" pitchFamily="24"/>
                        <a:ea typeface="宋体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 sin 2 4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 7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 8 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2ndF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白正" pitchFamily="24"/>
                        <a:ea typeface="宋体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3BDAA84F-1175-04B3-F7DA-905DBB583347}"/>
              </a:ext>
            </a:extLst>
          </p:cNvPr>
          <p:cNvSpPr/>
          <p:nvPr/>
        </p:nvSpPr>
        <p:spPr>
          <a:xfrm>
            <a:off x="836863" y="3216760"/>
            <a:ext cx="3556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D75BDF7F-C38A-1306-114A-250EA2C1ABF0}"/>
              </a:ext>
            </a:extLst>
          </p:cNvPr>
          <p:cNvSpPr/>
          <p:nvPr/>
        </p:nvSpPr>
        <p:spPr>
          <a:xfrm>
            <a:off x="1268663" y="3216760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FE2F0B1B-7E1B-9B71-7ECB-F1780AD8DB24}"/>
              </a:ext>
            </a:extLst>
          </p:cNvPr>
          <p:cNvSpPr/>
          <p:nvPr/>
        </p:nvSpPr>
        <p:spPr>
          <a:xfrm>
            <a:off x="1497263" y="3216760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9911354B-EF95-56CE-435E-BF3411BC4BB8}"/>
              </a:ext>
            </a:extLst>
          </p:cNvPr>
          <p:cNvSpPr/>
          <p:nvPr/>
        </p:nvSpPr>
        <p:spPr>
          <a:xfrm>
            <a:off x="1725863" y="3216760"/>
            <a:ext cx="492188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C4CA4369-7609-32D8-CAAE-772F44C9D112}"/>
              </a:ext>
            </a:extLst>
          </p:cNvPr>
          <p:cNvSpPr/>
          <p:nvPr/>
        </p:nvSpPr>
        <p:spPr>
          <a:xfrm>
            <a:off x="2286250" y="3216760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A45E247F-4513-C3B4-5137-072957DB6A0C}"/>
              </a:ext>
            </a:extLst>
          </p:cNvPr>
          <p:cNvSpPr/>
          <p:nvPr/>
        </p:nvSpPr>
        <p:spPr>
          <a:xfrm>
            <a:off x="2514850" y="3216760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2EE8E899-5F1E-DB8B-3701-C62D866C3B64}"/>
              </a:ext>
            </a:extLst>
          </p:cNvPr>
          <p:cNvSpPr/>
          <p:nvPr/>
        </p:nvSpPr>
        <p:spPr>
          <a:xfrm>
            <a:off x="2743450" y="3216760"/>
            <a:ext cx="492189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2EAECB10-EB6F-78B0-F446-C9271F413DEE}"/>
              </a:ext>
            </a:extLst>
          </p:cNvPr>
          <p:cNvSpPr/>
          <p:nvPr/>
        </p:nvSpPr>
        <p:spPr>
          <a:xfrm>
            <a:off x="3303838" y="3216760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yt_shape_矩形_10">
            <a:extLst>
              <a:ext uri="{FF2B5EF4-FFF2-40B4-BE49-F238E27FC236}">
                <a16:creationId xmlns:a16="http://schemas.microsoft.com/office/drawing/2014/main" id="{9AFF78EF-7FC1-37C0-79E4-05FBF61AB62E}"/>
              </a:ext>
            </a:extLst>
          </p:cNvPr>
          <p:cNvSpPr/>
          <p:nvPr/>
        </p:nvSpPr>
        <p:spPr>
          <a:xfrm>
            <a:off x="3532438" y="3216760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yt_shape_矩形_11">
            <a:extLst>
              <a:ext uri="{FF2B5EF4-FFF2-40B4-BE49-F238E27FC236}">
                <a16:creationId xmlns:a16="http://schemas.microsoft.com/office/drawing/2014/main" id="{8082583C-1D4A-F8A2-F4E9-A970018AD320}"/>
              </a:ext>
            </a:extLst>
          </p:cNvPr>
          <p:cNvSpPr/>
          <p:nvPr/>
        </p:nvSpPr>
        <p:spPr>
          <a:xfrm>
            <a:off x="3761038" y="3216760"/>
            <a:ext cx="492188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yt_shape_矩形_12">
            <a:extLst>
              <a:ext uri="{FF2B5EF4-FFF2-40B4-BE49-F238E27FC236}">
                <a16:creationId xmlns:a16="http://schemas.microsoft.com/office/drawing/2014/main" id="{FE7021A0-E1D6-6E37-45DA-8D42F1916F95}"/>
              </a:ext>
            </a:extLst>
          </p:cNvPr>
          <p:cNvSpPr/>
          <p:nvPr/>
        </p:nvSpPr>
        <p:spPr>
          <a:xfrm>
            <a:off x="4321425" y="3216760"/>
            <a:ext cx="3048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yt_shape_矩形_13">
            <a:extLst>
              <a:ext uri="{FF2B5EF4-FFF2-40B4-BE49-F238E27FC236}">
                <a16:creationId xmlns:a16="http://schemas.microsoft.com/office/drawing/2014/main" id="{E8DAD846-6C6E-9979-A6BB-9698BBE05B3D}"/>
              </a:ext>
            </a:extLst>
          </p:cNvPr>
          <p:cNvSpPr/>
          <p:nvPr/>
        </p:nvSpPr>
        <p:spPr>
          <a:xfrm>
            <a:off x="819400" y="3692248"/>
            <a:ext cx="2286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yt_shape_矩形_14">
            <a:extLst>
              <a:ext uri="{FF2B5EF4-FFF2-40B4-BE49-F238E27FC236}">
                <a16:creationId xmlns:a16="http://schemas.microsoft.com/office/drawing/2014/main" id="{44008CDA-8967-EE84-AD44-04A83B9031F4}"/>
              </a:ext>
            </a:extLst>
          </p:cNvPr>
          <p:cNvSpPr/>
          <p:nvPr/>
        </p:nvSpPr>
        <p:spPr>
          <a:xfrm>
            <a:off x="1124200" y="3692248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yt_shape_矩形_15">
            <a:extLst>
              <a:ext uri="{FF2B5EF4-FFF2-40B4-BE49-F238E27FC236}">
                <a16:creationId xmlns:a16="http://schemas.microsoft.com/office/drawing/2014/main" id="{61E0C802-6B9F-34B5-CBD6-B66916A149EA}"/>
              </a:ext>
            </a:extLst>
          </p:cNvPr>
          <p:cNvSpPr/>
          <p:nvPr/>
        </p:nvSpPr>
        <p:spPr>
          <a:xfrm>
            <a:off x="1352800" y="3692248"/>
            <a:ext cx="492189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yt_shape_矩形_16">
            <a:extLst>
              <a:ext uri="{FF2B5EF4-FFF2-40B4-BE49-F238E27FC236}">
                <a16:creationId xmlns:a16="http://schemas.microsoft.com/office/drawing/2014/main" id="{0B9078C4-E2E1-7C1F-C088-DB67EF2F658A}"/>
              </a:ext>
            </a:extLst>
          </p:cNvPr>
          <p:cNvSpPr/>
          <p:nvPr/>
        </p:nvSpPr>
        <p:spPr>
          <a:xfrm>
            <a:off x="1913188" y="3692248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yt_shape_矩形_17">
            <a:extLst>
              <a:ext uri="{FF2B5EF4-FFF2-40B4-BE49-F238E27FC236}">
                <a16:creationId xmlns:a16="http://schemas.microsoft.com/office/drawing/2014/main" id="{0B6F699B-B9B1-9D21-8E47-416E59EB3F73}"/>
              </a:ext>
            </a:extLst>
          </p:cNvPr>
          <p:cNvSpPr/>
          <p:nvPr/>
        </p:nvSpPr>
        <p:spPr>
          <a:xfrm>
            <a:off x="2141788" y="3692248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yt_shape_矩形_18">
            <a:extLst>
              <a:ext uri="{FF2B5EF4-FFF2-40B4-BE49-F238E27FC236}">
                <a16:creationId xmlns:a16="http://schemas.microsoft.com/office/drawing/2014/main" id="{DD26F7C6-CB09-97C8-6D4E-4FAFC3EBF347}"/>
              </a:ext>
            </a:extLst>
          </p:cNvPr>
          <p:cNvSpPr/>
          <p:nvPr/>
        </p:nvSpPr>
        <p:spPr>
          <a:xfrm>
            <a:off x="2370388" y="3692248"/>
            <a:ext cx="492188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yt_shape_矩形_19">
            <a:extLst>
              <a:ext uri="{FF2B5EF4-FFF2-40B4-BE49-F238E27FC236}">
                <a16:creationId xmlns:a16="http://schemas.microsoft.com/office/drawing/2014/main" id="{C81CEAB7-5A9D-6B85-3716-93AF4660C041}"/>
              </a:ext>
            </a:extLst>
          </p:cNvPr>
          <p:cNvSpPr/>
          <p:nvPr/>
        </p:nvSpPr>
        <p:spPr>
          <a:xfrm>
            <a:off x="2930775" y="3692248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yt_shape_矩形_20">
            <a:extLst>
              <a:ext uri="{FF2B5EF4-FFF2-40B4-BE49-F238E27FC236}">
                <a16:creationId xmlns:a16="http://schemas.microsoft.com/office/drawing/2014/main" id="{962D1D37-21A3-8FB6-44DE-5CF9E486C44E}"/>
              </a:ext>
            </a:extLst>
          </p:cNvPr>
          <p:cNvSpPr/>
          <p:nvPr/>
        </p:nvSpPr>
        <p:spPr>
          <a:xfrm>
            <a:off x="3159375" y="3692248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yt_shape_矩形_21">
            <a:extLst>
              <a:ext uri="{FF2B5EF4-FFF2-40B4-BE49-F238E27FC236}">
                <a16:creationId xmlns:a16="http://schemas.microsoft.com/office/drawing/2014/main" id="{F4BDC769-45BF-A455-3E5D-ADDF5BF124D5}"/>
              </a:ext>
            </a:extLst>
          </p:cNvPr>
          <p:cNvSpPr/>
          <p:nvPr/>
        </p:nvSpPr>
        <p:spPr>
          <a:xfrm>
            <a:off x="3387975" y="3692248"/>
            <a:ext cx="492189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yt_shape_矩形_22">
            <a:extLst>
              <a:ext uri="{FF2B5EF4-FFF2-40B4-BE49-F238E27FC236}">
                <a16:creationId xmlns:a16="http://schemas.microsoft.com/office/drawing/2014/main" id="{EC184A50-9DF4-ECEB-115D-5C96A1FBC397}"/>
              </a:ext>
            </a:extLst>
          </p:cNvPr>
          <p:cNvSpPr/>
          <p:nvPr/>
        </p:nvSpPr>
        <p:spPr>
          <a:xfrm>
            <a:off x="3948363" y="3692248"/>
            <a:ext cx="3556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yt_shape_矩形_23">
            <a:extLst>
              <a:ext uri="{FF2B5EF4-FFF2-40B4-BE49-F238E27FC236}">
                <a16:creationId xmlns:a16="http://schemas.microsoft.com/office/drawing/2014/main" id="{DE7328C8-EEC3-FA4A-8007-FB5EAAD61AAC}"/>
              </a:ext>
            </a:extLst>
          </p:cNvPr>
          <p:cNvSpPr/>
          <p:nvPr/>
        </p:nvSpPr>
        <p:spPr>
          <a:xfrm>
            <a:off x="4380163" y="3692248"/>
            <a:ext cx="3048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yt_shape_矩形_24">
            <a:extLst>
              <a:ext uri="{FF2B5EF4-FFF2-40B4-BE49-F238E27FC236}">
                <a16:creationId xmlns:a16="http://schemas.microsoft.com/office/drawing/2014/main" id="{29D6943D-1D46-5C05-5A98-8CF088F977F3}"/>
              </a:ext>
            </a:extLst>
          </p:cNvPr>
          <p:cNvSpPr/>
          <p:nvPr/>
        </p:nvSpPr>
        <p:spPr>
          <a:xfrm>
            <a:off x="819400" y="4167736"/>
            <a:ext cx="627126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yt_shape_矩形_25">
            <a:extLst>
              <a:ext uri="{FF2B5EF4-FFF2-40B4-BE49-F238E27FC236}">
                <a16:creationId xmlns:a16="http://schemas.microsoft.com/office/drawing/2014/main" id="{0188F7FE-6C5F-1DAE-0680-74AD14805564}"/>
              </a:ext>
            </a:extLst>
          </p:cNvPr>
          <p:cNvSpPr/>
          <p:nvPr/>
        </p:nvSpPr>
        <p:spPr>
          <a:xfrm>
            <a:off x="1522663" y="4167736"/>
            <a:ext cx="3556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yt_shape_矩形_26">
            <a:extLst>
              <a:ext uri="{FF2B5EF4-FFF2-40B4-BE49-F238E27FC236}">
                <a16:creationId xmlns:a16="http://schemas.microsoft.com/office/drawing/2014/main" id="{8C619103-F857-62E2-B670-F73CC455F62A}"/>
              </a:ext>
            </a:extLst>
          </p:cNvPr>
          <p:cNvSpPr/>
          <p:nvPr/>
        </p:nvSpPr>
        <p:spPr>
          <a:xfrm>
            <a:off x="1954463" y="4167736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yt_shape_矩形_27">
            <a:extLst>
              <a:ext uri="{FF2B5EF4-FFF2-40B4-BE49-F238E27FC236}">
                <a16:creationId xmlns:a16="http://schemas.microsoft.com/office/drawing/2014/main" id="{CCE50511-3D01-075A-B941-86AE9FE309F6}"/>
              </a:ext>
            </a:extLst>
          </p:cNvPr>
          <p:cNvSpPr/>
          <p:nvPr/>
        </p:nvSpPr>
        <p:spPr>
          <a:xfrm>
            <a:off x="2183063" y="4167736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yt_shape_矩形_28">
            <a:extLst>
              <a:ext uri="{FF2B5EF4-FFF2-40B4-BE49-F238E27FC236}">
                <a16:creationId xmlns:a16="http://schemas.microsoft.com/office/drawing/2014/main" id="{77E7ABFE-B1A4-2020-A8DF-87AB91B685DF}"/>
              </a:ext>
            </a:extLst>
          </p:cNvPr>
          <p:cNvSpPr/>
          <p:nvPr/>
        </p:nvSpPr>
        <p:spPr>
          <a:xfrm>
            <a:off x="2411663" y="4167736"/>
            <a:ext cx="492188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yt_shape_矩形_29">
            <a:extLst>
              <a:ext uri="{FF2B5EF4-FFF2-40B4-BE49-F238E27FC236}">
                <a16:creationId xmlns:a16="http://schemas.microsoft.com/office/drawing/2014/main" id="{57BB038E-A6EB-F4EF-7BDF-43BF326DB73F}"/>
              </a:ext>
            </a:extLst>
          </p:cNvPr>
          <p:cNvSpPr/>
          <p:nvPr/>
        </p:nvSpPr>
        <p:spPr>
          <a:xfrm>
            <a:off x="2972050" y="4167736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yt_shape_矩形_30">
            <a:extLst>
              <a:ext uri="{FF2B5EF4-FFF2-40B4-BE49-F238E27FC236}">
                <a16:creationId xmlns:a16="http://schemas.microsoft.com/office/drawing/2014/main" id="{4E304437-0C05-5FD2-D136-C61CAC4ED3C7}"/>
              </a:ext>
            </a:extLst>
          </p:cNvPr>
          <p:cNvSpPr/>
          <p:nvPr/>
        </p:nvSpPr>
        <p:spPr>
          <a:xfrm>
            <a:off x="3200650" y="4167736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yt_shape_矩形_31">
            <a:extLst>
              <a:ext uri="{FF2B5EF4-FFF2-40B4-BE49-F238E27FC236}">
                <a16:creationId xmlns:a16="http://schemas.microsoft.com/office/drawing/2014/main" id="{4E58412E-3B76-AA84-6E5C-6B3ACC4B3C61}"/>
              </a:ext>
            </a:extLst>
          </p:cNvPr>
          <p:cNvSpPr/>
          <p:nvPr/>
        </p:nvSpPr>
        <p:spPr>
          <a:xfrm>
            <a:off x="3429250" y="4167736"/>
            <a:ext cx="492189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yt_shape_矩形_32">
            <a:extLst>
              <a:ext uri="{FF2B5EF4-FFF2-40B4-BE49-F238E27FC236}">
                <a16:creationId xmlns:a16="http://schemas.microsoft.com/office/drawing/2014/main" id="{808EA48E-DC32-CBFF-E33D-C249001C04CB}"/>
              </a:ext>
            </a:extLst>
          </p:cNvPr>
          <p:cNvSpPr/>
          <p:nvPr/>
        </p:nvSpPr>
        <p:spPr>
          <a:xfrm>
            <a:off x="3989638" y="4167736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yt_shape_矩形_33">
            <a:extLst>
              <a:ext uri="{FF2B5EF4-FFF2-40B4-BE49-F238E27FC236}">
                <a16:creationId xmlns:a16="http://schemas.microsoft.com/office/drawing/2014/main" id="{E2D7546E-6FAF-9BF2-7298-6274E3D3044E}"/>
              </a:ext>
            </a:extLst>
          </p:cNvPr>
          <p:cNvSpPr/>
          <p:nvPr/>
        </p:nvSpPr>
        <p:spPr>
          <a:xfrm>
            <a:off x="4218238" y="4167736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yt_shape_矩形_34">
            <a:extLst>
              <a:ext uri="{FF2B5EF4-FFF2-40B4-BE49-F238E27FC236}">
                <a16:creationId xmlns:a16="http://schemas.microsoft.com/office/drawing/2014/main" id="{247CDA7A-C541-7E3B-7736-D5D86D96264C}"/>
              </a:ext>
            </a:extLst>
          </p:cNvPr>
          <p:cNvSpPr/>
          <p:nvPr/>
        </p:nvSpPr>
        <p:spPr>
          <a:xfrm>
            <a:off x="4446838" y="4167736"/>
            <a:ext cx="492188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yt_shape_矩形_35">
            <a:extLst>
              <a:ext uri="{FF2B5EF4-FFF2-40B4-BE49-F238E27FC236}">
                <a16:creationId xmlns:a16="http://schemas.microsoft.com/office/drawing/2014/main" id="{096F7991-6CEE-BF4F-B747-6099B8040FD5}"/>
              </a:ext>
            </a:extLst>
          </p:cNvPr>
          <p:cNvSpPr/>
          <p:nvPr/>
        </p:nvSpPr>
        <p:spPr>
          <a:xfrm>
            <a:off x="5007225" y="4167736"/>
            <a:ext cx="3048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yt_shape_矩形_36">
            <a:extLst>
              <a:ext uri="{FF2B5EF4-FFF2-40B4-BE49-F238E27FC236}">
                <a16:creationId xmlns:a16="http://schemas.microsoft.com/office/drawing/2014/main" id="{E91DB64C-5294-6C51-D60F-097BEEF7B112}"/>
              </a:ext>
            </a:extLst>
          </p:cNvPr>
          <p:cNvSpPr/>
          <p:nvPr/>
        </p:nvSpPr>
        <p:spPr>
          <a:xfrm>
            <a:off x="836863" y="4643224"/>
            <a:ext cx="4318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yt_shape_矩形_37">
            <a:extLst>
              <a:ext uri="{FF2B5EF4-FFF2-40B4-BE49-F238E27FC236}">
                <a16:creationId xmlns:a16="http://schemas.microsoft.com/office/drawing/2014/main" id="{2D9C93B3-D6C1-837C-9B1A-B18025C69A14}"/>
              </a:ext>
            </a:extLst>
          </p:cNvPr>
          <p:cNvSpPr/>
          <p:nvPr/>
        </p:nvSpPr>
        <p:spPr>
          <a:xfrm>
            <a:off x="1344863" y="4643224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yt_shape_矩形_38">
            <a:extLst>
              <a:ext uri="{FF2B5EF4-FFF2-40B4-BE49-F238E27FC236}">
                <a16:creationId xmlns:a16="http://schemas.microsoft.com/office/drawing/2014/main" id="{7225B9D2-935B-3660-5929-FD8B8B6B6F16}"/>
              </a:ext>
            </a:extLst>
          </p:cNvPr>
          <p:cNvSpPr/>
          <p:nvPr/>
        </p:nvSpPr>
        <p:spPr>
          <a:xfrm>
            <a:off x="1573463" y="4643224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yt_shape_矩形_39">
            <a:extLst>
              <a:ext uri="{FF2B5EF4-FFF2-40B4-BE49-F238E27FC236}">
                <a16:creationId xmlns:a16="http://schemas.microsoft.com/office/drawing/2014/main" id="{5E1BE438-9A32-596C-8624-7760BDF99AF7}"/>
              </a:ext>
            </a:extLst>
          </p:cNvPr>
          <p:cNvSpPr/>
          <p:nvPr/>
        </p:nvSpPr>
        <p:spPr>
          <a:xfrm>
            <a:off x="1802063" y="4643224"/>
            <a:ext cx="492188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yt_shape_矩形_40">
            <a:extLst>
              <a:ext uri="{FF2B5EF4-FFF2-40B4-BE49-F238E27FC236}">
                <a16:creationId xmlns:a16="http://schemas.microsoft.com/office/drawing/2014/main" id="{82EE40CB-5B3C-1638-C114-8366A189953B}"/>
              </a:ext>
            </a:extLst>
          </p:cNvPr>
          <p:cNvSpPr/>
          <p:nvPr/>
        </p:nvSpPr>
        <p:spPr>
          <a:xfrm>
            <a:off x="2362450" y="4643224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yt_shape_矩形_41">
            <a:extLst>
              <a:ext uri="{FF2B5EF4-FFF2-40B4-BE49-F238E27FC236}">
                <a16:creationId xmlns:a16="http://schemas.microsoft.com/office/drawing/2014/main" id="{B639415F-DE1B-9F62-504D-BE842B998A96}"/>
              </a:ext>
            </a:extLst>
          </p:cNvPr>
          <p:cNvSpPr/>
          <p:nvPr/>
        </p:nvSpPr>
        <p:spPr>
          <a:xfrm>
            <a:off x="2591050" y="4643224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yt_shape_矩形_42">
            <a:extLst>
              <a:ext uri="{FF2B5EF4-FFF2-40B4-BE49-F238E27FC236}">
                <a16:creationId xmlns:a16="http://schemas.microsoft.com/office/drawing/2014/main" id="{6A83F525-B7BF-3100-7F72-FDCD07161FD7}"/>
              </a:ext>
            </a:extLst>
          </p:cNvPr>
          <p:cNvSpPr/>
          <p:nvPr/>
        </p:nvSpPr>
        <p:spPr>
          <a:xfrm>
            <a:off x="2819650" y="4643224"/>
            <a:ext cx="492189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yt_shape_矩形_43">
            <a:extLst>
              <a:ext uri="{FF2B5EF4-FFF2-40B4-BE49-F238E27FC236}">
                <a16:creationId xmlns:a16="http://schemas.microsoft.com/office/drawing/2014/main" id="{941B88B7-386C-CEBD-92F2-DC310213B563}"/>
              </a:ext>
            </a:extLst>
          </p:cNvPr>
          <p:cNvSpPr/>
          <p:nvPr/>
        </p:nvSpPr>
        <p:spPr>
          <a:xfrm>
            <a:off x="3380038" y="4643224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yt_shape_矩形_44">
            <a:extLst>
              <a:ext uri="{FF2B5EF4-FFF2-40B4-BE49-F238E27FC236}">
                <a16:creationId xmlns:a16="http://schemas.microsoft.com/office/drawing/2014/main" id="{5B14D3E2-6006-0EF2-D1D9-C057F827700B}"/>
              </a:ext>
            </a:extLst>
          </p:cNvPr>
          <p:cNvSpPr/>
          <p:nvPr/>
        </p:nvSpPr>
        <p:spPr>
          <a:xfrm>
            <a:off x="3608638" y="4643224"/>
            <a:ext cx="1524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yt_shape_矩形_45">
            <a:extLst>
              <a:ext uri="{FF2B5EF4-FFF2-40B4-BE49-F238E27FC236}">
                <a16:creationId xmlns:a16="http://schemas.microsoft.com/office/drawing/2014/main" id="{A4611BA5-5B41-28F2-46AA-29B9ACF32F23}"/>
              </a:ext>
            </a:extLst>
          </p:cNvPr>
          <p:cNvSpPr/>
          <p:nvPr/>
        </p:nvSpPr>
        <p:spPr>
          <a:xfrm>
            <a:off x="3837238" y="4643224"/>
            <a:ext cx="492188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yt_shape_矩形_46">
            <a:extLst>
              <a:ext uri="{FF2B5EF4-FFF2-40B4-BE49-F238E27FC236}">
                <a16:creationId xmlns:a16="http://schemas.microsoft.com/office/drawing/2014/main" id="{021B9EEE-C7A7-E2EF-BF22-76E9BA5DF8A0}"/>
              </a:ext>
            </a:extLst>
          </p:cNvPr>
          <p:cNvSpPr/>
          <p:nvPr/>
        </p:nvSpPr>
        <p:spPr>
          <a:xfrm>
            <a:off x="4397625" y="4643224"/>
            <a:ext cx="627126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yt_shape_矩形_47">
            <a:extLst>
              <a:ext uri="{FF2B5EF4-FFF2-40B4-BE49-F238E27FC236}">
                <a16:creationId xmlns:a16="http://schemas.microsoft.com/office/drawing/2014/main" id="{AA6BA7E5-39D0-3970-C9CB-864C5F61C914}"/>
              </a:ext>
            </a:extLst>
          </p:cNvPr>
          <p:cNvSpPr/>
          <p:nvPr/>
        </p:nvSpPr>
        <p:spPr>
          <a:xfrm>
            <a:off x="5100888" y="4643224"/>
            <a:ext cx="304863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yt_shape_1697709431394">
            <a:extLst>
              <a:ext uri="{FF2B5EF4-FFF2-40B4-BE49-F238E27FC236}">
                <a16:creationId xmlns:a16="http://schemas.microsoft.com/office/drawing/2014/main" id="{404D89E3-8A1C-B07F-1664-B7311D4AA8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4463"/>
            <a:ext cx="1355917" cy="365782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882C0C19-25DD-9FA5-B303-CC0F20F4BAB1}"/>
              </a:ext>
            </a:extLst>
          </p:cNvPr>
          <p:cNvSpPr txBox="1"/>
          <p:nvPr/>
        </p:nvSpPr>
        <p:spPr>
          <a:xfrm>
            <a:off x="8384314" y="262029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9" name="yt_shape_12399"/>
          <p:cNvSpPr txBox="1"/>
          <p:nvPr/>
        </p:nvSpPr>
        <p:spPr>
          <a:xfrm>
            <a:off x="540000" y="2431049"/>
            <a:ext cx="8771632" cy="23559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用计算器求下列锐角三角函数值或角度（结果精确到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0.0001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tan63°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1.9626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cos18°59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0.9456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sin67°38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0.9248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0.3249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DA8CE5-0020-FC62-961C-0042448D6F04}"/>
              </a:ext>
            </a:extLst>
          </p:cNvPr>
          <p:cNvSpPr txBox="1"/>
          <p:nvPr/>
        </p:nvSpPr>
        <p:spPr>
          <a:xfrm>
            <a:off x="2620102" y="2859731"/>
            <a:ext cx="101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1.9626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0283A5-A4C7-4B53-D11C-666FE89A7A1C}"/>
              </a:ext>
            </a:extLst>
          </p:cNvPr>
          <p:cNvSpPr txBox="1"/>
          <p:nvPr/>
        </p:nvSpPr>
        <p:spPr>
          <a:xfrm>
            <a:off x="3024914" y="3335219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0.9456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1AAB51-4DE0-358A-3805-E9FC496A53D5}"/>
              </a:ext>
            </a:extLst>
          </p:cNvPr>
          <p:cNvSpPr txBox="1"/>
          <p:nvPr/>
        </p:nvSpPr>
        <p:spPr>
          <a:xfrm>
            <a:off x="3583714" y="3810707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0.9248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312CC8-9F11-C22D-2AE5-C8C978FB20C8}"/>
              </a:ext>
            </a:extLst>
          </p:cNvPr>
          <p:cNvSpPr txBox="1"/>
          <p:nvPr/>
        </p:nvSpPr>
        <p:spPr>
          <a:xfrm>
            <a:off x="4571139" y="4286195"/>
            <a:ext cx="60712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05" name="yt_shape_12405"/>
              <p:cNvSpPr txBox="1"/>
              <p:nvPr/>
            </p:nvSpPr>
            <p:spPr>
              <a:xfrm>
                <a:off x="623392" y="2060848"/>
                <a:ext cx="9670981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如果在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，那么下列最确切的结论是（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405" name="yt_shape_124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060848"/>
                <a:ext cx="9670981" cy="720903"/>
              </a:xfrm>
              <a:prstGeom prst="rect">
                <a:avLst/>
              </a:prstGeom>
              <a:blipFill>
                <a:blip r:embed="rId2"/>
                <a:stretch>
                  <a:fillRect l="-1890" r="-945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07" name="yt_table_1240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622410"/>
              </p:ext>
            </p:extLst>
          </p:nvPr>
        </p:nvGraphicFramePr>
        <p:xfrm>
          <a:off x="623392" y="2832539"/>
          <a:ext cx="4173538" cy="1901952"/>
        </p:xfrm>
        <a:graphic>
          <a:graphicData uri="http://schemas.openxmlformats.org/drawingml/2006/table">
            <a:tbl>
              <a:tblPr/>
              <a:tblGrid>
                <a:gridCol w="4173538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是直角三角形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是等腰三角形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是等腰直角三角形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是锐角三角形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BA66E92-43D3-2D67-4127-8F76845F4CEB}"/>
              </a:ext>
            </a:extLst>
          </p:cNvPr>
          <p:cNvSpPr txBox="1"/>
          <p:nvPr/>
        </p:nvSpPr>
        <p:spPr>
          <a:xfrm>
            <a:off x="9450431" y="2045393"/>
            <a:ext cx="383286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11DA81E8-96AB-5B39-D4E3-A39493D340EF}"/>
              </a:ext>
            </a:extLst>
          </p:cNvPr>
          <p:cNvSpPr txBox="1"/>
          <p:nvPr/>
        </p:nvSpPr>
        <p:spPr>
          <a:xfrm>
            <a:off x="623392" y="1607326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考虑问题不全面导致错误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DA20C7E5-80C4-9F11-9318-F661C391DC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68536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" name="yt_shape_12410"/>
          <p:cNvSpPr txBox="1"/>
          <p:nvPr/>
        </p:nvSpPr>
        <p:spPr>
          <a:xfrm>
            <a:off x="540000" y="95638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09" name="yt_image_1240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638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12" name="yt_shape_12412"/>
              <p:cNvSpPr txBox="1"/>
              <p:nvPr/>
            </p:nvSpPr>
            <p:spPr>
              <a:xfrm>
                <a:off x="540119" y="1648253"/>
                <a:ext cx="11111999" cy="11160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为锐角，当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无意义时，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2412" name="yt_shape_1241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8253"/>
                <a:ext cx="11111999" cy="1116011"/>
              </a:xfrm>
              <a:prstGeom prst="rect">
                <a:avLst/>
              </a:prstGeom>
              <a:blipFill>
                <a:blip r:embed="rId3"/>
                <a:stretch>
                  <a:fillRect l="-1701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14" name="yt_table_12414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5512087"/>
                  </p:ext>
                </p:extLst>
              </p:nvPr>
            </p:nvGraphicFramePr>
            <p:xfrm>
              <a:off x="540000" y="2815052"/>
              <a:ext cx="7606983" cy="71507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2414" name="yt_table_12414" descr="{&quot;rangeId&quot;:16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5512087"/>
                  </p:ext>
                </p:extLst>
              </p:nvPr>
            </p:nvGraphicFramePr>
            <p:xfrm>
              <a:off x="540000" y="2758668"/>
              <a:ext cx="7606983" cy="715074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888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5294" r="-16205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5294" r="-6205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9194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15" name="yt_shape_12415"/>
              <p:cNvSpPr txBox="1"/>
              <p:nvPr/>
            </p:nvSpPr>
            <p:spPr>
              <a:xfrm>
                <a:off x="540119" y="3580756"/>
                <a:ext cx="11388529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用计算器求出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sin15°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sin55°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sin75°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sin85°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的值，确定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的值随锐角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变化的规律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根据这个规律判断：若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415" name="yt_shape_12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80756"/>
                <a:ext cx="11388529" cy="1199880"/>
              </a:xfrm>
              <a:prstGeom prst="rect">
                <a:avLst/>
              </a:prstGeom>
              <a:blipFill>
                <a:blip r:embed="rId5"/>
                <a:stretch>
                  <a:fillRect l="-1660" t="-4061" r="-1178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17" name="yt_table_124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423816"/>
              </p:ext>
            </p:extLst>
          </p:nvPr>
        </p:nvGraphicFramePr>
        <p:xfrm>
          <a:off x="540000" y="4761699"/>
          <a:ext cx="6757226" cy="950976"/>
        </p:xfrm>
        <a:graphic>
          <a:graphicData uri="http://schemas.openxmlformats.org/drawingml/2006/table">
            <a:tbl>
              <a:tblPr/>
              <a:tblGrid>
                <a:gridCol w="4252151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505075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D679DF7-A65C-927C-A30D-58E44551795B}"/>
              </a:ext>
            </a:extLst>
          </p:cNvPr>
          <p:cNvSpPr txBox="1"/>
          <p:nvPr/>
        </p:nvSpPr>
        <p:spPr>
          <a:xfrm>
            <a:off x="907308" y="227550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359C27-8230-0FAE-3862-49FB2FECA10D}"/>
              </a:ext>
            </a:extLst>
          </p:cNvPr>
          <p:cNvSpPr txBox="1"/>
          <p:nvPr/>
        </p:nvSpPr>
        <p:spPr>
          <a:xfrm>
            <a:off x="11136560" y="418069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1580</Words>
  <Application>Microsoft Office PowerPoint</Application>
  <PresentationFormat>宽屏</PresentationFormat>
  <Paragraphs>146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49</cp:revision>
  <dcterms:created xsi:type="dcterms:W3CDTF">2023-05-05T05:33:04Z</dcterms:created>
  <dcterms:modified xsi:type="dcterms:W3CDTF">2023-10-21T04:35:51Z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