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2" r:id="rId7"/>
    <p:sldId id="373" r:id="rId8"/>
    <p:sldId id="374" r:id="rId9"/>
    <p:sldId id="376" r:id="rId10"/>
    <p:sldId id="378" r:id="rId11"/>
    <p:sldId id="380" r:id="rId12"/>
    <p:sldId id="381" r:id="rId13"/>
    <p:sldId id="382" r:id="rId14"/>
    <p:sldId id="383" r:id="rId15"/>
    <p:sldId id="384" r:id="rId16"/>
    <p:sldId id="386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bin"/><Relationship Id="rId5" Type="http://schemas.openxmlformats.org/officeDocument/2006/relationships/image" Target="../media/image7.bin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7" name="yt_shape_13277"/>
          <p:cNvSpPr txBox="1"/>
          <p:nvPr/>
        </p:nvSpPr>
        <p:spPr>
          <a:xfrm>
            <a:off x="540000" y="1606384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276" name="yt_image_1327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0638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9" name="yt_shape_13279"/>
          <p:cNvSpPr txBox="1"/>
          <p:nvPr/>
        </p:nvSpPr>
        <p:spPr>
          <a:xfrm>
            <a:off x="540119" y="23039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当我们从某一方向观察一个物体时，所看到的平面图形叫做物体的一个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en-US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  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视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，物体的三视图是指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主视图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俯视图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左视图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280" name="yt_shape_13280"/>
          <p:cNvSpPr txBox="1"/>
          <p:nvPr/>
        </p:nvSpPr>
        <p:spPr>
          <a:xfrm>
            <a:off x="540119" y="32634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三视图中，主视图反映了物体的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长和高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，左视图反映了物体的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高和宽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，俯视图反映了物体的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长和宽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，主视图与俯视图的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长对正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，主视图与左视图的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高平齐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，左视图与俯视图的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宽相等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281" name="yt_shape_13281"/>
          <p:cNvSpPr txBox="1"/>
          <p:nvPr/>
        </p:nvSpPr>
        <p:spPr>
          <a:xfrm>
            <a:off x="540119" y="47029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画图时规定：看得见部分的轮廓线画成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实线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，因被其他部分遮挡而看不见部分的轮廓线画成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虚线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2981E1B-2729-8FE1-9556-11BE731F6361}"/>
              </a:ext>
            </a:extLst>
          </p:cNvPr>
          <p:cNvSpPr txBox="1"/>
          <p:nvPr/>
        </p:nvSpPr>
        <p:spPr>
          <a:xfrm>
            <a:off x="10432307" y="225716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视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图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C4B62C-3862-0E1E-90BB-C6534BCB4398}"/>
              </a:ext>
            </a:extLst>
          </p:cNvPr>
          <p:cNvSpPr txBox="1"/>
          <p:nvPr/>
        </p:nvSpPr>
        <p:spPr>
          <a:xfrm>
            <a:off x="3215680" y="274143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主视图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58B2C7-A238-3E95-DB14-3D5D3018FBA5}"/>
              </a:ext>
            </a:extLst>
          </p:cNvPr>
          <p:cNvSpPr txBox="1"/>
          <p:nvPr/>
        </p:nvSpPr>
        <p:spPr>
          <a:xfrm>
            <a:off x="5044480" y="274143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俯视图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9A324A-0845-1FFB-4149-EADBC150C4BA}"/>
              </a:ext>
            </a:extLst>
          </p:cNvPr>
          <p:cNvSpPr txBox="1"/>
          <p:nvPr/>
        </p:nvSpPr>
        <p:spPr>
          <a:xfrm>
            <a:off x="6873279" y="274143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左视图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A1F9BD-6796-2931-D62F-F42C9F1A8529}"/>
              </a:ext>
            </a:extLst>
          </p:cNvPr>
          <p:cNvSpPr txBox="1"/>
          <p:nvPr/>
        </p:nvSpPr>
        <p:spPr>
          <a:xfrm>
            <a:off x="5250708" y="321659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长和高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F237B63-7315-CA5C-06E4-CA0AD6BC1F13}"/>
              </a:ext>
            </a:extLst>
          </p:cNvPr>
          <p:cNvSpPr txBox="1"/>
          <p:nvPr/>
        </p:nvSpPr>
        <p:spPr>
          <a:xfrm>
            <a:off x="9822707" y="321659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高和宽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215BD59-A827-DCE4-7F90-6533009279D3}"/>
              </a:ext>
            </a:extLst>
          </p:cNvPr>
          <p:cNvSpPr txBox="1"/>
          <p:nvPr/>
        </p:nvSpPr>
        <p:spPr>
          <a:xfrm>
            <a:off x="3498108" y="36920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长和宽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734862-AEF7-8AB8-15CD-1EF4B997A117}"/>
              </a:ext>
            </a:extLst>
          </p:cNvPr>
          <p:cNvSpPr txBox="1"/>
          <p:nvPr/>
        </p:nvSpPr>
        <p:spPr>
          <a:xfrm>
            <a:off x="7765307" y="36920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长对正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5363D9A-D893-F7D4-B9F9-40E68EF76A2D}"/>
              </a:ext>
            </a:extLst>
          </p:cNvPr>
          <p:cNvSpPr txBox="1"/>
          <p:nvPr/>
        </p:nvSpPr>
        <p:spPr>
          <a:xfrm>
            <a:off x="1059708" y="416757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高平齐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96C8B3A-F592-9D75-199A-16DA9ED165F7}"/>
              </a:ext>
            </a:extLst>
          </p:cNvPr>
          <p:cNvSpPr txBox="1"/>
          <p:nvPr/>
        </p:nvSpPr>
        <p:spPr>
          <a:xfrm>
            <a:off x="5326908" y="416757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宽相等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4BF1523-9A89-2EC2-168C-83B071E30927}"/>
              </a:ext>
            </a:extLst>
          </p:cNvPr>
          <p:cNvSpPr txBox="1"/>
          <p:nvPr/>
        </p:nvSpPr>
        <p:spPr>
          <a:xfrm>
            <a:off x="6165108" y="465616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实线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8ADDE38-AADE-7F42-0FA0-8684A0577D58}"/>
              </a:ext>
            </a:extLst>
          </p:cNvPr>
          <p:cNvSpPr txBox="1"/>
          <p:nvPr/>
        </p:nvSpPr>
        <p:spPr>
          <a:xfrm>
            <a:off x="2888508" y="513165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虚线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1" name="yt_shape_13341"/>
          <p:cNvSpPr txBox="1"/>
          <p:nvPr/>
        </p:nvSpPr>
        <p:spPr>
          <a:xfrm>
            <a:off x="540119" y="155713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（温州市中考）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截面为扇形的几何体与长方体组成的摆件如图所示，它的主视图是（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345" name="yt_shape_13345"/>
          <p:cNvSpPr txBox="1"/>
          <p:nvPr/>
        </p:nvSpPr>
        <p:spPr>
          <a:xfrm>
            <a:off x="540000" y="42572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42" name="yt_shape_13342" title="H_120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9306" y="2675791"/>
            <a:ext cx="1653386" cy="1530999"/>
            <a:chOff x="0" y="0"/>
            <a:chExt cx="1653386" cy="1530999"/>
          </a:xfrm>
        </p:grpSpPr>
        <p:pic>
          <p:nvPicPr>
            <p:cNvPr id="2" name="yt_image_13342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3386" cy="1134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44" name="yt_shape_13344"/>
            <p:cNvSpPr txBox="1"/>
            <p:nvPr/>
          </p:nvSpPr>
          <p:spPr>
            <a:xfrm>
              <a:off x="293412" y="11709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346" name="yt_image_1334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783044"/>
            <a:ext cx="4819852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C1B0278-4460-F9E7-3827-7F5BBE9FD8A5}"/>
              </a:ext>
            </a:extLst>
          </p:cNvPr>
          <p:cNvSpPr txBox="1"/>
          <p:nvPr/>
        </p:nvSpPr>
        <p:spPr>
          <a:xfrm>
            <a:off x="1212108" y="198581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8" name="yt_shape_13348"/>
          <p:cNvSpPr txBox="1"/>
          <p:nvPr/>
        </p:nvSpPr>
        <p:spPr>
          <a:xfrm>
            <a:off x="540119" y="233881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（随州市中考）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如图是一个放在水平桌面上的半球体，该几何体的三视图中完全相同的是（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52" name="yt_table_1335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505131"/>
              </p:ext>
            </p:extLst>
          </p:nvPr>
        </p:nvGraphicFramePr>
        <p:xfrm>
          <a:off x="540000" y="3305105"/>
          <a:ext cx="3006725" cy="1901952"/>
        </p:xfrm>
        <a:graphic>
          <a:graphicData uri="http://schemas.openxmlformats.org/drawingml/2006/table">
            <a:tbl>
              <a:tblPr/>
              <a:tblGrid>
                <a:gridCol w="3006725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主视图和左视图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主视图和俯视图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左视图和俯视图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三个视图均相同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</a:tbl>
          </a:graphicData>
        </a:graphic>
      </p:graphicFrame>
      <p:grpSp>
        <p:nvGrpSpPr>
          <p:cNvPr id="13349" name="yt_shape_13349_skip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91747" y="3305105"/>
            <a:ext cx="1758123" cy="1574433"/>
            <a:chOff x="0" y="0"/>
            <a:chExt cx="1758123" cy="1574433"/>
          </a:xfrm>
        </p:grpSpPr>
        <p:pic>
          <p:nvPicPr>
            <p:cNvPr id="2" name="yt_image_13349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58123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51" name="yt_shape_13351"/>
            <p:cNvSpPr txBox="1"/>
            <p:nvPr/>
          </p:nvSpPr>
          <p:spPr>
            <a:xfrm>
              <a:off x="269597" y="121443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9533F8E-E28E-0106-F46A-5C6F35877E96}"/>
              </a:ext>
            </a:extLst>
          </p:cNvPr>
          <p:cNvSpPr txBox="1"/>
          <p:nvPr/>
        </p:nvSpPr>
        <p:spPr>
          <a:xfrm>
            <a:off x="2126508" y="276749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4" name="yt_shape_13354"/>
          <p:cNvSpPr txBox="1"/>
          <p:nvPr/>
        </p:nvSpPr>
        <p:spPr>
          <a:xfrm>
            <a:off x="540120" y="1511872"/>
            <a:ext cx="10812400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如图是三个大小不等的正方体拼成的几何体，其中两个较小正方体的棱长之和等于大正方体的棱长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该几何体的主视图、俯视图和左视图的面积分别是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的大小关系是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16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16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16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号连接）</a:t>
            </a:r>
          </a:p>
        </p:txBody>
      </p:sp>
      <p:sp>
        <p:nvSpPr>
          <p:cNvPr id="13358" name="yt_shape_13358"/>
          <p:cNvSpPr txBox="1"/>
          <p:nvPr/>
        </p:nvSpPr>
        <p:spPr>
          <a:xfrm>
            <a:off x="540000" y="53834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55" name="yt_shape_13355" title="H_175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623673" y="3110662"/>
            <a:ext cx="944652" cy="2222514"/>
            <a:chOff x="0" y="0"/>
            <a:chExt cx="944652" cy="2222514"/>
          </a:xfrm>
        </p:grpSpPr>
        <p:pic>
          <p:nvPicPr>
            <p:cNvPr id="2" name="yt_image_13355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44652" cy="1826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57" name="yt_shape_13357"/>
            <p:cNvSpPr txBox="1"/>
            <p:nvPr/>
          </p:nvSpPr>
          <p:spPr>
            <a:xfrm>
              <a:off x="-137138" y="186251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80FDD1A-2E28-316A-AFAF-9115C8FBFE39}"/>
              </a:ext>
            </a:extLst>
          </p:cNvPr>
          <p:cNvSpPr txBox="1"/>
          <p:nvPr/>
        </p:nvSpPr>
        <p:spPr>
          <a:xfrm>
            <a:off x="6136075" y="2382733"/>
            <a:ext cx="1551687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9" name="yt_shape_13359"/>
          <p:cNvSpPr txBox="1"/>
          <p:nvPr/>
        </p:nvSpPr>
        <p:spPr>
          <a:xfrm>
            <a:off x="540000" y="69269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一位美术老师在课堂上进行立体模型素描教学时，把由圆锥与圆柱组成的几何体（如图所示，圆锥在圆柱上底面正中间放置）摆在讲桌上，请你画出这个几何体的三视图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363" name="yt_shape_13363"/>
          <p:cNvSpPr txBox="1"/>
          <p:nvPr/>
        </p:nvSpPr>
        <p:spPr>
          <a:xfrm>
            <a:off x="539881" y="40694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60" name="yt_shape_13360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67747" y="1844824"/>
            <a:ext cx="1256504" cy="1734453"/>
            <a:chOff x="0" y="0"/>
            <a:chExt cx="1256504" cy="1734453"/>
          </a:xfrm>
        </p:grpSpPr>
        <p:pic>
          <p:nvPicPr>
            <p:cNvPr id="2" name="yt_image_1336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56504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62" name="yt_shape_13362"/>
            <p:cNvSpPr txBox="1"/>
            <p:nvPr/>
          </p:nvSpPr>
          <p:spPr>
            <a:xfrm>
              <a:off x="18788" y="137445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yt_shape_13364">
            <a:extLst>
              <a:ext uri="{FF2B5EF4-FFF2-40B4-BE49-F238E27FC236}">
                <a16:creationId xmlns:a16="http://schemas.microsoft.com/office/drawing/2014/main" id="{4DEF37A7-828E-A28F-10BE-7D9B931CEA1B}"/>
              </a:ext>
            </a:extLst>
          </p:cNvPr>
          <p:cNvSpPr txBox="1"/>
          <p:nvPr/>
        </p:nvSpPr>
        <p:spPr>
          <a:xfrm>
            <a:off x="629892" y="3920959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4" name="yt_shape_13366">
            <a:extLst>
              <a:ext uri="{FF2B5EF4-FFF2-40B4-BE49-F238E27FC236}">
                <a16:creationId xmlns:a16="http://schemas.microsoft.com/office/drawing/2014/main" id="{3982D97E-D0CE-2F00-5B7F-C141E22DE6BD}"/>
              </a:ext>
            </a:extLst>
          </p:cNvPr>
          <p:cNvSpPr txBox="1"/>
          <p:nvPr/>
        </p:nvSpPr>
        <p:spPr>
          <a:xfrm>
            <a:off x="629892" y="4552626"/>
            <a:ext cx="2276842" cy="220675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000" b="0" i="0" u="none" spc="-12000">
                <a:solidFill>
                  <a:srgbClr val="1EE3CF"/>
                </a:solidFill>
                <a:effectLst/>
                <a:latin typeface="白正" pitchFamily="120"/>
                <a:ea typeface="宋体" pitchFamily="120"/>
                <a:cs typeface="宋体" pitchFamily="120"/>
              </a:rPr>
              <a:t> </a:t>
            </a:r>
            <a:r>
              <a:rPr lang="en-US" altLang="zh-CN" sz="12000" b="0" i="0" u="none" spc="15042">
                <a:solidFill>
                  <a:srgbClr val="1EE3CF"/>
                </a:solidFill>
                <a:effectLst/>
                <a:latin typeface="白正" pitchFamily="120"/>
                <a:ea typeface="宋体" pitchFamily="120"/>
                <a:cs typeface="宋体" pitchFamily="120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5" name="yt_image_13365">
            <a:extLst>
              <a:ext uri="{FF2B5EF4-FFF2-40B4-BE49-F238E27FC236}">
                <a16:creationId xmlns:a16="http://schemas.microsoft.com/office/drawing/2014/main" id="{EFD6C7A2-CE69-6E21-F3CE-9FC6FF75BCA2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0603" y="4052338"/>
            <a:ext cx="2290791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570F43A-F338-4037-4D1A-B851F1B4292D}"/>
              </a:ext>
            </a:extLst>
          </p:cNvPr>
          <p:cNvSpPr txBox="1"/>
          <p:nvPr/>
        </p:nvSpPr>
        <p:spPr>
          <a:xfrm>
            <a:off x="539881" y="3581767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9" name="yt_shape_13369"/>
          <p:cNvSpPr txBox="1"/>
          <p:nvPr/>
        </p:nvSpPr>
        <p:spPr>
          <a:xfrm>
            <a:off x="539881" y="787201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368" name="yt_image_1336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787201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71" name="yt_shape_13371"/>
          <p:cNvSpPr txBox="1"/>
          <p:nvPr/>
        </p:nvSpPr>
        <p:spPr>
          <a:xfrm>
            <a:off x="540000" y="148478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创新意识）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有一个非常受欢迎的娱乐节目：选手需按墙上的空洞造型摆出相同姿势，才能穿墙而过，否则会被墙推入水池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类似地，有一个几何体恰好无缝隙地以三个不同形状的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姿势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穿过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上的三个空洞，则该几何体为下列几何体中的哪一个？选择并说明理由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72" name="yt_image_1337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8288" y="3318128"/>
            <a:ext cx="2804517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74" name="yt_image_1337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9869" y="3429000"/>
            <a:ext cx="3787396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3376">
            <a:extLst>
              <a:ext uri="{FF2B5EF4-FFF2-40B4-BE49-F238E27FC236}">
                <a16:creationId xmlns:a16="http://schemas.microsoft.com/office/drawing/2014/main" id="{1203245A-26F6-36DC-4435-B22AB1C1B98A}"/>
              </a:ext>
            </a:extLst>
          </p:cNvPr>
          <p:cNvSpPr txBox="1"/>
          <p:nvPr/>
        </p:nvSpPr>
        <p:spPr>
          <a:xfrm>
            <a:off x="597124" y="457194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解：比较各几何体的三视图，考虑是否有长方形，圆及三角形即可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，三视图分别为长方形、三角形、圆，符合题意；对于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，三视图分别为三角形、三角形、圆，不符合题意；对于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，三视图分别为长方形、长方形、正方形，不符合题意；对于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，三视图分别为三角形、三角形、矩形（含对角线），不符合题意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故选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18E53D-E84E-BF5A-272A-65452F99A6BA}"/>
              </a:ext>
            </a:extLst>
          </p:cNvPr>
          <p:cNvSpPr txBox="1"/>
          <p:nvPr/>
        </p:nvSpPr>
        <p:spPr>
          <a:xfrm>
            <a:off x="507113" y="4525137"/>
            <a:ext cx="1114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解：比较各几何体的三视图，考虑是否有长方形，圆及三角形即可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对于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，三视图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D15144-8176-0378-52FD-9F08A9FB1E16}"/>
              </a:ext>
            </a:extLst>
          </p:cNvPr>
          <p:cNvSpPr txBox="1"/>
          <p:nvPr/>
        </p:nvSpPr>
        <p:spPr>
          <a:xfrm>
            <a:off x="507113" y="5000625"/>
            <a:ext cx="11051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分别为长方形、三角形、圆，符合题意；对于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，三视图分别为三角形、三角形、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3B8CA2-9ACD-A698-FE94-1DF18516E5E5}"/>
              </a:ext>
            </a:extLst>
          </p:cNvPr>
          <p:cNvSpPr txBox="1"/>
          <p:nvPr/>
        </p:nvSpPr>
        <p:spPr>
          <a:xfrm>
            <a:off x="507113" y="5476114"/>
            <a:ext cx="11051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圆，不符合题意；对于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，三视图分别为长方形、长方形、正方形，不符合题意；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CF16B5-0FB7-A4BF-8549-8D427BF098CF}"/>
              </a:ext>
            </a:extLst>
          </p:cNvPr>
          <p:cNvSpPr txBox="1"/>
          <p:nvPr/>
        </p:nvSpPr>
        <p:spPr>
          <a:xfrm>
            <a:off x="507113" y="5951601"/>
            <a:ext cx="10832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对于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，三视图分别为三角形、三角形、矩形（含对角线），不符合题意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故选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8" name="yt_shape_13378"/>
          <p:cNvSpPr txBox="1"/>
          <p:nvPr/>
        </p:nvSpPr>
        <p:spPr>
          <a:xfrm>
            <a:off x="540000" y="745753"/>
            <a:ext cx="1275029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白正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3377" name="yt_image_1337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22584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80" name="yt_shape_13380"/>
          <p:cNvSpPr txBox="1"/>
          <p:nvPr/>
        </p:nvSpPr>
        <p:spPr>
          <a:xfrm>
            <a:off x="540000" y="1295522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要判断一个物体的三视图形状，关键要准确判断是从哪个方向看物体的，即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主视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从前往后看；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俯视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从上往下看；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左视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从左往右看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3" name="yt_shape_13283"/>
          <p:cNvSpPr txBox="1"/>
          <p:nvPr/>
        </p:nvSpPr>
        <p:spPr>
          <a:xfrm>
            <a:off x="540000" y="1906774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282" name="yt_image_1328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0677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85" name="yt_shape_13285"/>
          <p:cNvSpPr txBox="1"/>
          <p:nvPr/>
        </p:nvSpPr>
        <p:spPr>
          <a:xfrm>
            <a:off x="540000" y="2610071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常见几何体的三视图</a:t>
            </a:r>
          </a:p>
        </p:txBody>
      </p:sp>
      <p:sp>
        <p:nvSpPr>
          <p:cNvPr id="13286" name="yt_shape_13286"/>
          <p:cNvSpPr txBox="1"/>
          <p:nvPr/>
        </p:nvSpPr>
        <p:spPr>
          <a:xfrm>
            <a:off x="540000" y="3114381"/>
            <a:ext cx="753251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（岳阳市中考）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下列几何体的主视图是圆的是（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287" name="yt_image_1328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774626"/>
            <a:ext cx="1115220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88" name="yt_image_1328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15220" y="3911786"/>
            <a:ext cx="899224" cy="93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89" name="yt_image_1328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4444" y="3752909"/>
            <a:ext cx="1014334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90" name="yt_image_1329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778" y="3774626"/>
            <a:ext cx="1030899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93" name="yt_shape_13293"/>
          <p:cNvSpPr txBox="1"/>
          <p:nvPr/>
        </p:nvSpPr>
        <p:spPr>
          <a:xfrm>
            <a:off x="897576" y="484904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3294" name="yt_shape_13294"/>
          <p:cNvSpPr txBox="1"/>
          <p:nvPr/>
        </p:nvSpPr>
        <p:spPr>
          <a:xfrm>
            <a:off x="2273205" y="484904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3295" name="yt_shape_13295"/>
          <p:cNvSpPr txBox="1"/>
          <p:nvPr/>
        </p:nvSpPr>
        <p:spPr>
          <a:xfrm>
            <a:off x="3589984" y="4849046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3296" name="yt_shape_13296"/>
          <p:cNvSpPr txBox="1"/>
          <p:nvPr/>
        </p:nvSpPr>
        <p:spPr>
          <a:xfrm>
            <a:off x="4964193" y="4849046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97709534498">
            <a:extLst>
              <a:ext uri="{FF2B5EF4-FFF2-40B4-BE49-F238E27FC236}">
                <a16:creationId xmlns:a16="http://schemas.microsoft.com/office/drawing/2014/main" id="{C9F42138-C2A3-6238-372C-234B9580087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5174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BFFFBA4-5795-1DBC-A9D8-91143A3B42C9}"/>
              </a:ext>
            </a:extLst>
          </p:cNvPr>
          <p:cNvSpPr txBox="1"/>
          <p:nvPr/>
        </p:nvSpPr>
        <p:spPr>
          <a:xfrm>
            <a:off x="7231789" y="306757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7" name="yt_shape_13297"/>
          <p:cNvSpPr txBox="1"/>
          <p:nvPr/>
        </p:nvSpPr>
        <p:spPr>
          <a:xfrm>
            <a:off x="540119" y="160171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（遵义市中考）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如图是《九章算术》中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堑堵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的立体图形，它的左视图为（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301" name="yt_shape_13301"/>
          <p:cNvSpPr txBox="1"/>
          <p:nvPr/>
        </p:nvSpPr>
        <p:spPr>
          <a:xfrm>
            <a:off x="540000" y="43452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98" name="yt_shape_13298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8808" y="2720373"/>
            <a:ext cx="1374382" cy="1574433"/>
            <a:chOff x="0" y="0"/>
            <a:chExt cx="1374382" cy="1574433"/>
          </a:xfrm>
        </p:grpSpPr>
        <p:pic>
          <p:nvPicPr>
            <p:cNvPr id="2" name="yt_image_1329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74382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00" name="yt_shape_13300"/>
            <p:cNvSpPr txBox="1"/>
            <p:nvPr/>
          </p:nvSpPr>
          <p:spPr>
            <a:xfrm>
              <a:off x="153910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302" name="yt_image_1330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871050"/>
            <a:ext cx="4791193" cy="74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AC98562-8F0B-114F-EDE8-E3C004444F07}"/>
              </a:ext>
            </a:extLst>
          </p:cNvPr>
          <p:cNvSpPr txBox="1"/>
          <p:nvPr/>
        </p:nvSpPr>
        <p:spPr>
          <a:xfrm>
            <a:off x="907308" y="203039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4" name="yt_shape_13304"/>
          <p:cNvSpPr txBox="1"/>
          <p:nvPr/>
        </p:nvSpPr>
        <p:spPr>
          <a:xfrm>
            <a:off x="540000" y="2061284"/>
            <a:ext cx="630140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如图是一个空心圆柱体，其俯视图是（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305" name="yt_image_1330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5401" y="2699812"/>
            <a:ext cx="581196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07" name="yt_image_1330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016000"/>
            <a:ext cx="3484760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E39F46-2534-1F41-7537-2AA03B62DBAC}"/>
              </a:ext>
            </a:extLst>
          </p:cNvPr>
          <p:cNvSpPr txBox="1"/>
          <p:nvPr/>
        </p:nvSpPr>
        <p:spPr>
          <a:xfrm>
            <a:off x="6012589" y="201447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9" name="yt_shape_13309"/>
          <p:cNvSpPr txBox="1"/>
          <p:nvPr/>
        </p:nvSpPr>
        <p:spPr>
          <a:xfrm>
            <a:off x="540119" y="131314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（绍兴市中考）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个相同的立方体搭成的几何体如图所示，则它的主视图是（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313" name="yt_shape_13313"/>
          <p:cNvSpPr txBox="1"/>
          <p:nvPr/>
        </p:nvSpPr>
        <p:spPr>
          <a:xfrm>
            <a:off x="540000" y="439721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10" name="yt_shape_13310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6020" y="2431802"/>
            <a:ext cx="1439958" cy="1915047"/>
            <a:chOff x="0" y="0"/>
            <a:chExt cx="1439958" cy="1915047"/>
          </a:xfrm>
        </p:grpSpPr>
        <p:pic>
          <p:nvPicPr>
            <p:cNvPr id="2" name="yt_image_1331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9958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12" name="yt_shape_13312"/>
            <p:cNvSpPr txBox="1"/>
            <p:nvPr/>
          </p:nvSpPr>
          <p:spPr>
            <a:xfrm>
              <a:off x="186698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314" name="yt_image_1331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923019"/>
            <a:ext cx="4862950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64D4AE8-8F41-499D-69D1-1D84EFA2AC88}"/>
              </a:ext>
            </a:extLst>
          </p:cNvPr>
          <p:cNvSpPr txBox="1"/>
          <p:nvPr/>
        </p:nvSpPr>
        <p:spPr>
          <a:xfrm>
            <a:off x="907308" y="174182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yt_shape_13316"/>
          <p:cNvSpPr txBox="1"/>
          <p:nvPr/>
        </p:nvSpPr>
        <p:spPr>
          <a:xfrm>
            <a:off x="540119" y="25433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如图是一圆锥，在它的三视图中，既是中心对称图形，又是轴对称图形的是它的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俯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视图（填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17" name="yt_image_1331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08568" y="3655121"/>
            <a:ext cx="774862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3F4A19-97BC-178E-1151-A81B9B4CDE4C}"/>
              </a:ext>
            </a:extLst>
          </p:cNvPr>
          <p:cNvSpPr txBox="1"/>
          <p:nvPr/>
        </p:nvSpPr>
        <p:spPr>
          <a:xfrm>
            <a:off x="1059708" y="297200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俯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yt_shape_13319"/>
          <p:cNvSpPr txBox="1"/>
          <p:nvPr/>
        </p:nvSpPr>
        <p:spPr>
          <a:xfrm>
            <a:off x="540000" y="961631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画几何体的三视图</a:t>
            </a:r>
          </a:p>
        </p:txBody>
      </p:sp>
      <p:sp>
        <p:nvSpPr>
          <p:cNvPr id="13320" name="yt_shape_13320"/>
          <p:cNvSpPr txBox="1"/>
          <p:nvPr/>
        </p:nvSpPr>
        <p:spPr>
          <a:xfrm>
            <a:off x="540000" y="1465941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画出下面图形的三视图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21" name="yt_image_1332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4320" y="2097608"/>
            <a:ext cx="1703359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3" name="yt_shape_13323"/>
          <p:cNvSpPr txBox="1"/>
          <p:nvPr/>
        </p:nvSpPr>
        <p:spPr>
          <a:xfrm>
            <a:off x="540000" y="3162013"/>
            <a:ext cx="2154436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解：如图所示：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3325" name="yt_shape_13325"/>
          <p:cNvSpPr txBox="1"/>
          <p:nvPr/>
        </p:nvSpPr>
        <p:spPr>
          <a:xfrm>
            <a:off x="540000" y="3777201"/>
            <a:ext cx="2903680" cy="228953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450" b="0" i="0" u="none" spc="-12450">
                <a:solidFill>
                  <a:srgbClr val="1EE3CF"/>
                </a:solidFill>
                <a:effectLst/>
                <a:latin typeface="白正" pitchFamily="124"/>
                <a:ea typeface="宋体" pitchFamily="124"/>
                <a:cs typeface="宋体" pitchFamily="124"/>
              </a:rPr>
              <a:t> </a:t>
            </a:r>
            <a:r>
              <a:rPr lang="en-US" altLang="zh-CN" sz="12450" b="0" i="0" u="none" spc="19830">
                <a:solidFill>
                  <a:srgbClr val="1EE3CF"/>
                </a:solidFill>
                <a:effectLst/>
                <a:latin typeface="白正" pitchFamily="124"/>
                <a:ea typeface="宋体" pitchFamily="124"/>
                <a:cs typeface="宋体" pitchFamily="124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3324" name="yt_image_1332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2523" y="3861048"/>
            <a:ext cx="2911514" cy="247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534578">
            <a:extLst>
              <a:ext uri="{FF2B5EF4-FFF2-40B4-BE49-F238E27FC236}">
                <a16:creationId xmlns:a16="http://schemas.microsoft.com/office/drawing/2014/main" id="{CF7A0423-E4EA-52A3-AD03-6C79CCAFD6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0330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491E48-6351-4195-8924-96FDDDB19607}"/>
              </a:ext>
            </a:extLst>
          </p:cNvPr>
          <p:cNvSpPr txBox="1"/>
          <p:nvPr/>
        </p:nvSpPr>
        <p:spPr>
          <a:xfrm>
            <a:off x="449989" y="3115207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解：如图所示：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8" name="yt_shape_13328"/>
          <p:cNvSpPr txBox="1"/>
          <p:nvPr/>
        </p:nvSpPr>
        <p:spPr>
          <a:xfrm>
            <a:off x="540000" y="2297409"/>
            <a:ext cx="568585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如图所示的几何体，其俯视图是（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329" name="yt_image_1332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2173" y="2935937"/>
            <a:ext cx="1427653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1" name="yt_image_1333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993864"/>
            <a:ext cx="3183715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B594E7-5A0E-D829-2464-EC0CE45AAA48}"/>
              </a:ext>
            </a:extLst>
          </p:cNvPr>
          <p:cNvSpPr txBox="1"/>
          <p:nvPr/>
        </p:nvSpPr>
        <p:spPr>
          <a:xfrm>
            <a:off x="5402989" y="225060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0037">
            <a:extLst>
              <a:ext uri="{FF2B5EF4-FFF2-40B4-BE49-F238E27FC236}">
                <a16:creationId xmlns:a16="http://schemas.microsoft.com/office/drawing/2014/main" id="{E6D5A915-B3A4-D3C2-734E-13E3B903D65F}"/>
              </a:ext>
            </a:extLst>
          </p:cNvPr>
          <p:cNvSpPr txBox="1"/>
          <p:nvPr/>
        </p:nvSpPr>
        <p:spPr>
          <a:xfrm>
            <a:off x="540000" y="1801099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画图时忽视被遮挡部分的轮廓线而出错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4" name="yt_shape_1697709168870">
            <a:extLst>
              <a:ext uri="{FF2B5EF4-FFF2-40B4-BE49-F238E27FC236}">
                <a16:creationId xmlns:a16="http://schemas.microsoft.com/office/drawing/2014/main" id="{94DC2879-608D-401A-CCF3-3E8F2D964D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62309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4" name="yt_shape_13334"/>
          <p:cNvSpPr txBox="1"/>
          <p:nvPr/>
        </p:nvSpPr>
        <p:spPr>
          <a:xfrm>
            <a:off x="540000" y="1965060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333" name="yt_image_1333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6506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6" name="yt_shape_13336"/>
          <p:cNvSpPr txBox="1"/>
          <p:nvPr/>
        </p:nvSpPr>
        <p:spPr>
          <a:xfrm>
            <a:off x="540000" y="2656929"/>
            <a:ext cx="784028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如图所示，下列选项中不是正六棱柱三视图的是（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337" name="yt_image_1333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7987" y="3295457"/>
            <a:ext cx="616024" cy="79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9" name="yt_image_1333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292818"/>
            <a:ext cx="4085964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1871BF-F5D4-0EAC-20AD-0765B9B60AAA}"/>
              </a:ext>
            </a:extLst>
          </p:cNvPr>
          <p:cNvSpPr txBox="1"/>
          <p:nvPr/>
        </p:nvSpPr>
        <p:spPr>
          <a:xfrm>
            <a:off x="7536589" y="261012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1104</Words>
  <Application>Microsoft Office PowerPoint</Application>
  <PresentationFormat>宽屏</PresentationFormat>
  <Paragraphs>78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43</cp:revision>
  <dcterms:created xsi:type="dcterms:W3CDTF">2023-05-05T05:33:04Z</dcterms:created>
  <dcterms:modified xsi:type="dcterms:W3CDTF">2023-10-21T04:42:49Z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