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5" r:id="rId8"/>
    <p:sldId id="376" r:id="rId9"/>
    <p:sldId id="377" r:id="rId10"/>
    <p:sldId id="379" r:id="rId11"/>
    <p:sldId id="381" r:id="rId12"/>
    <p:sldId id="382" r:id="rId13"/>
    <p:sldId id="383" r:id="rId14"/>
    <p:sldId id="384" r:id="rId15"/>
    <p:sldId id="388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bin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7" name="yt_shape_13477"/>
          <p:cNvSpPr txBox="1"/>
          <p:nvPr/>
        </p:nvSpPr>
        <p:spPr>
          <a:xfrm>
            <a:off x="540000" y="147956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76" name="yt_image_1347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7956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9" name="yt_shape_13479"/>
          <p:cNvSpPr txBox="1"/>
          <p:nvPr/>
        </p:nvSpPr>
        <p:spPr>
          <a:xfrm>
            <a:off x="540119" y="21771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由三视图求对应的立体图形的侧面积或表面积时，先由三视图想象出其立体图形，再进一步画出展开图，从而可计算出面积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80" name="yt_shape_13480"/>
          <p:cNvSpPr txBox="1"/>
          <p:nvPr/>
        </p:nvSpPr>
        <p:spPr>
          <a:xfrm>
            <a:off x="540000" y="3136582"/>
            <a:ext cx="9081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一个几何体的三视图如图所示，则该几何体的表面积为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81" name="yt_image_1348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4560" y="3615885"/>
            <a:ext cx="1922878" cy="212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AFD3E8-2BD1-F13A-4143-2719A79ABB80}"/>
              </a:ext>
            </a:extLst>
          </p:cNvPr>
          <p:cNvSpPr txBox="1"/>
          <p:nvPr/>
        </p:nvSpPr>
        <p:spPr>
          <a:xfrm>
            <a:off x="8298589" y="3089776"/>
            <a:ext cx="943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0" name="yt_shape_13530"/>
              <p:cNvSpPr txBox="1"/>
              <p:nvPr/>
            </p:nvSpPr>
            <p:spPr>
              <a:xfrm>
                <a:off x="540119" y="1570222"/>
                <a:ext cx="11111999" cy="1113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某三棱柱的三视图如图所示，已知俯视图中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，下列结论不正确的是（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530" name="yt_shape_1353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0222"/>
                <a:ext cx="11111999" cy="1113382"/>
              </a:xfrm>
              <a:prstGeom prst="rect">
                <a:avLst/>
              </a:prstGeom>
              <a:blipFill>
                <a:blip r:embed="rId2"/>
                <a:stretch>
                  <a:fillRect l="-1701" r="-1262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35" name="yt_table_13535_skip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1085520"/>
                  </p:ext>
                </p:extLst>
              </p:nvPr>
            </p:nvGraphicFramePr>
            <p:xfrm>
              <a:off x="540000" y="2734392"/>
              <a:ext cx="4872355" cy="1058038"/>
            </p:xfrm>
            <a:graphic>
              <a:graphicData uri="http://schemas.openxmlformats.org/drawingml/2006/table">
                <a:tbl>
                  <a:tblPr/>
                  <a:tblGrid>
                    <a:gridCol w="2795905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076450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535" name="yt_table_13535_skip" descr="{&quot;rangeId&quot;:16,&quot;type&quot;:&quot;Option&quot;,&quot;drawing&quot;:[&quot;yt_shape_13532&quot;]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1085520"/>
                  </p:ext>
                </p:extLst>
              </p:nvPr>
            </p:nvGraphicFramePr>
            <p:xfrm>
              <a:off x="540000" y="2064170"/>
              <a:ext cx="4872355" cy="1058038"/>
            </p:xfrm>
            <a:graphic>
              <a:graphicData uri="http://schemas.openxmlformats.org/drawingml/2006/table">
                <a:tbl>
                  <a:tblPr/>
                  <a:tblGrid>
                    <a:gridCol w="2795905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076450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742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32" name="yt_shape_13532_skip" title="H_229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2552" y="2734392"/>
            <a:ext cx="2277433" cy="2914029"/>
            <a:chOff x="0" y="0"/>
            <a:chExt cx="2277433" cy="2914029"/>
          </a:xfrm>
        </p:grpSpPr>
        <p:pic>
          <p:nvPicPr>
            <p:cNvPr id="2" name="yt_image_1353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77433" cy="2518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4" name="yt_shape_13534"/>
            <p:cNvSpPr txBox="1"/>
            <p:nvPr/>
          </p:nvSpPr>
          <p:spPr>
            <a:xfrm>
              <a:off x="529252" y="25540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4CEC13-94BF-6AA4-D4E4-7FE5C5B15D80}"/>
              </a:ext>
            </a:extLst>
          </p:cNvPr>
          <p:cNvSpPr txBox="1"/>
          <p:nvPr/>
        </p:nvSpPr>
        <p:spPr>
          <a:xfrm>
            <a:off x="2736108" y="219486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6" name="yt_shape_13536"/>
          <p:cNvSpPr txBox="1"/>
          <p:nvPr/>
        </p:nvSpPr>
        <p:spPr>
          <a:xfrm>
            <a:off x="540119" y="13851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如图是一个几何体的三视图，根据图中所标数据计算这个几何体的体积为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000" y="55102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7" name="yt_shape_13537" title="H_233.3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0414" y="2496917"/>
            <a:ext cx="1891171" cy="2963178"/>
            <a:chOff x="0" y="0"/>
            <a:chExt cx="1891171" cy="2963178"/>
          </a:xfrm>
        </p:grpSpPr>
        <p:pic>
          <p:nvPicPr>
            <p:cNvPr id="2" name="yt_image_1353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1171" cy="2567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9" name="yt_shape_13539"/>
            <p:cNvSpPr txBox="1"/>
            <p:nvPr/>
          </p:nvSpPr>
          <p:spPr>
            <a:xfrm>
              <a:off x="336121" y="26031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436841-C3B1-1BF9-219E-CF4F28418043}"/>
              </a:ext>
            </a:extLst>
          </p:cNvPr>
          <p:cNvSpPr txBox="1"/>
          <p:nvPr/>
        </p:nvSpPr>
        <p:spPr>
          <a:xfrm>
            <a:off x="1059708" y="1813800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1" name="yt_shape_13541"/>
          <p:cNvSpPr txBox="1"/>
          <p:nvPr/>
        </p:nvSpPr>
        <p:spPr>
          <a:xfrm>
            <a:off x="540001" y="692696"/>
            <a:ext cx="1002049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由一些大小相同，棱长为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的小正方体搭成的几何体的俯视图如图所示，数字表示该位置上小正方体的个数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42" name="yt_image_1354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9595" y="1804495"/>
            <a:ext cx="4292571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4" name="yt_shape_13544"/>
          <p:cNvSpPr txBox="1"/>
          <p:nvPr/>
        </p:nvSpPr>
        <p:spPr>
          <a:xfrm>
            <a:off x="539881" y="3258577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）请画出它的主视图和左视图；</a:t>
            </a:r>
          </a:p>
        </p:txBody>
      </p:sp>
      <p:sp>
        <p:nvSpPr>
          <p:cNvPr id="13545" name="yt_shape_13545"/>
          <p:cNvSpPr txBox="1"/>
          <p:nvPr/>
        </p:nvSpPr>
        <p:spPr>
          <a:xfrm>
            <a:off x="540000" y="374474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）给这个几何体喷上颜色（上、下底面均不喷色），需要喷色的面积为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1AA27E-D18A-F7A2-F193-71F4CEAB4CFA}"/>
              </a:ext>
            </a:extLst>
          </p:cNvPr>
          <p:cNvSpPr txBox="1"/>
          <p:nvPr/>
        </p:nvSpPr>
        <p:spPr>
          <a:xfrm>
            <a:off x="1059589" y="4173424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546">
            <a:extLst>
              <a:ext uri="{FF2B5EF4-FFF2-40B4-BE49-F238E27FC236}">
                <a16:creationId xmlns:a16="http://schemas.microsoft.com/office/drawing/2014/main" id="{5E3765DC-F297-CEAB-2119-9BB4D9881F10}"/>
              </a:ext>
            </a:extLst>
          </p:cNvPr>
          <p:cNvSpPr txBox="1"/>
          <p:nvPr/>
        </p:nvSpPr>
        <p:spPr>
          <a:xfrm>
            <a:off x="539881" y="4721443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）在不改变主视图和俯视图的情况下，最多可添加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块小正方体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3547">
            <a:extLst>
              <a:ext uri="{FF2B5EF4-FFF2-40B4-BE49-F238E27FC236}">
                <a16:creationId xmlns:a16="http://schemas.microsoft.com/office/drawing/2014/main" id="{A5FF997C-81B4-47F6-1EC6-1EDB7828C3B0}"/>
              </a:ext>
            </a:extLst>
          </p:cNvPr>
          <p:cNvSpPr txBox="1"/>
          <p:nvPr/>
        </p:nvSpPr>
        <p:spPr>
          <a:xfrm>
            <a:off x="539881" y="520074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3548">
            <a:extLst>
              <a:ext uri="{FF2B5EF4-FFF2-40B4-BE49-F238E27FC236}">
                <a16:creationId xmlns:a16="http://schemas.microsoft.com/office/drawing/2014/main" id="{47B4FB9A-6830-273E-10E7-3A1A21F89C12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2216" y="5351187"/>
            <a:ext cx="262732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1F37D5B-A2DA-AA11-9420-6C39DC7A564F}"/>
              </a:ext>
            </a:extLst>
          </p:cNvPr>
          <p:cNvSpPr txBox="1"/>
          <p:nvPr/>
        </p:nvSpPr>
        <p:spPr>
          <a:xfrm>
            <a:off x="7917470" y="467463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26ADBE-199B-23BA-7C17-E46237D7E684}"/>
              </a:ext>
            </a:extLst>
          </p:cNvPr>
          <p:cNvSpPr txBox="1"/>
          <p:nvPr/>
        </p:nvSpPr>
        <p:spPr>
          <a:xfrm>
            <a:off x="449870" y="515394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/>
          <p:cNvSpPr txBox="1"/>
          <p:nvPr/>
        </p:nvSpPr>
        <p:spPr>
          <a:xfrm>
            <a:off x="540000" y="1075476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51" name="yt_image_1355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547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4" name="yt_shape_13554"/>
          <p:cNvSpPr txBox="1"/>
          <p:nvPr/>
        </p:nvSpPr>
        <p:spPr>
          <a:xfrm>
            <a:off x="540000" y="1773059"/>
            <a:ext cx="9489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如图是一个几何体的三视图（单位：厘米）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55" name="yt_image_1355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1458" y="2404726"/>
            <a:ext cx="3069082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7" name="yt_shape_13557"/>
          <p:cNvSpPr txBox="1"/>
          <p:nvPr/>
        </p:nvSpPr>
        <p:spPr>
          <a:xfrm>
            <a:off x="540000" y="3782244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）写出这个几何体的名称；</a:t>
            </a:r>
          </a:p>
        </p:txBody>
      </p:sp>
      <p:sp>
        <p:nvSpPr>
          <p:cNvPr id="13560" name="yt_shape_13560"/>
          <p:cNvSpPr txBox="1"/>
          <p:nvPr/>
        </p:nvSpPr>
        <p:spPr>
          <a:xfrm>
            <a:off x="540000" y="5714007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）圆锥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323983-8129-D554-F749-4112A31A09C1}"/>
              </a:ext>
            </a:extLst>
          </p:cNvPr>
          <p:cNvSpPr txBox="1"/>
          <p:nvPr/>
        </p:nvSpPr>
        <p:spPr>
          <a:xfrm>
            <a:off x="540000" y="4617604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）圆锥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3558">
            <a:extLst>
              <a:ext uri="{FF2B5EF4-FFF2-40B4-BE49-F238E27FC236}">
                <a16:creationId xmlns:a16="http://schemas.microsoft.com/office/drawing/2014/main" id="{FD783873-8E94-A5E4-14F7-7C1CF302DF71}"/>
              </a:ext>
            </a:extLst>
          </p:cNvPr>
          <p:cNvSpPr txBox="1"/>
          <p:nvPr/>
        </p:nvSpPr>
        <p:spPr>
          <a:xfrm>
            <a:off x="540000" y="4245138"/>
            <a:ext cx="63094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）根据所示数据计算这个几何体的表面积；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016292-7EBC-1AE2-D899-4AC00DD29FA5}"/>
              </a:ext>
            </a:extLst>
          </p:cNvPr>
          <p:cNvSpPr txBox="1"/>
          <p:nvPr/>
        </p:nvSpPr>
        <p:spPr>
          <a:xfrm>
            <a:off x="540000" y="5135587"/>
            <a:ext cx="901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）表面积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（平方厘米）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62" name="yt_shape_13562"/>
              <p:cNvSpPr txBox="1"/>
              <p:nvPr/>
            </p:nvSpPr>
            <p:spPr>
              <a:xfrm>
                <a:off x="479376" y="1852095"/>
                <a:ext cx="5721246" cy="4681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）如图，将圆锥侧面展开，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为所求的最短路程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（厘米）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最短路程为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562" name="yt_shape_135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52095"/>
                <a:ext cx="5721246" cy="4681666"/>
              </a:xfrm>
              <a:prstGeom prst="rect">
                <a:avLst/>
              </a:prstGeom>
              <a:blipFill>
                <a:blip r:embed="rId2"/>
                <a:stretch>
                  <a:fillRect l="-3305" t="-1172" r="-2345" b="-2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561">
            <a:extLst>
              <a:ext uri="{FF2B5EF4-FFF2-40B4-BE49-F238E27FC236}">
                <a16:creationId xmlns:a16="http://schemas.microsoft.com/office/drawing/2014/main" id="{8BC32F42-0DE3-A0BB-9753-E5EB7D78482D}"/>
              </a:ext>
            </a:extLst>
          </p:cNvPr>
          <p:cNvSpPr txBox="1"/>
          <p:nvPr/>
        </p:nvSpPr>
        <p:spPr>
          <a:xfrm>
            <a:off x="479376" y="1372780"/>
            <a:ext cx="9028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）表面积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（平方厘米）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52A9A6-D9B8-F109-9AF4-5FCF1EE5F956}"/>
              </a:ext>
            </a:extLst>
          </p:cNvPr>
          <p:cNvSpPr txBox="1"/>
          <p:nvPr/>
        </p:nvSpPr>
        <p:spPr>
          <a:xfrm>
            <a:off x="389365" y="1805289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）如图，将圆锥侧面展开，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563B52-A640-A264-0F7A-F95EB951886A}"/>
              </a:ext>
            </a:extLst>
          </p:cNvPr>
          <p:cNvSpPr txBox="1"/>
          <p:nvPr/>
        </p:nvSpPr>
        <p:spPr>
          <a:xfrm>
            <a:off x="389365" y="2280777"/>
            <a:ext cx="371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为所求的最短路程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BC2242-EABA-F45C-32F7-9800314CBBE4}"/>
                  </a:ext>
                </a:extLst>
              </p:cNvPr>
              <p:cNvSpPr txBox="1"/>
              <p:nvPr/>
            </p:nvSpPr>
            <p:spPr>
              <a:xfrm>
                <a:off x="389365" y="2756265"/>
                <a:ext cx="409962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BBC2242-EABA-F45C-32F7-9800314CBB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756265"/>
                <a:ext cx="4099623" cy="769316"/>
              </a:xfrm>
              <a:prstGeom prst="rect">
                <a:avLst/>
              </a:prstGeom>
              <a:blipFill>
                <a:blip r:embed="rId3"/>
                <a:stretch>
                  <a:fillRect l="-2381" r="-25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B970E60-C99E-1D40-B6BD-F77919B975B8}"/>
              </a:ext>
            </a:extLst>
          </p:cNvPr>
          <p:cNvSpPr txBox="1"/>
          <p:nvPr/>
        </p:nvSpPr>
        <p:spPr>
          <a:xfrm>
            <a:off x="389365" y="3431969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7861F8-40BC-E167-557F-69A8F0F4EBEC}"/>
                  </a:ext>
                </a:extLst>
              </p:cNvPr>
              <p:cNvSpPr txBox="1"/>
              <p:nvPr/>
            </p:nvSpPr>
            <p:spPr>
              <a:xfrm>
                <a:off x="389365" y="3907457"/>
                <a:ext cx="2678811" cy="650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7861F8-40BC-E167-557F-69A8F0F4EB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907457"/>
                <a:ext cx="2678811" cy="650634"/>
              </a:xfrm>
              <a:prstGeom prst="rect">
                <a:avLst/>
              </a:prstGeom>
              <a:blipFill>
                <a:blip r:embed="rId4"/>
                <a:stretch>
                  <a:fillRect l="-3645" r="-3645" b="-16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8CF2B54-DBEB-D869-FCCC-E2CFDAAF43C6}"/>
              </a:ext>
            </a:extLst>
          </p:cNvPr>
          <p:cNvSpPr txBox="1"/>
          <p:nvPr/>
        </p:nvSpPr>
        <p:spPr>
          <a:xfrm>
            <a:off x="389365" y="4464479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97B988-5ED6-0ECA-2CA4-3D76633DE4A8}"/>
                  </a:ext>
                </a:extLst>
              </p:cNvPr>
              <p:cNvSpPr txBox="1"/>
              <p:nvPr/>
            </p:nvSpPr>
            <p:spPr>
              <a:xfrm>
                <a:off x="389365" y="4939967"/>
                <a:ext cx="58460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97B988-5ED6-0ECA-2CA4-3D76633DE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939967"/>
                <a:ext cx="5846001" cy="613931"/>
              </a:xfrm>
              <a:prstGeom prst="rect">
                <a:avLst/>
              </a:prstGeom>
              <a:blipFill>
                <a:blip r:embed="rId5"/>
                <a:stretch>
                  <a:fillRect l="-1668" r="-166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6660B6-9027-EA0D-2B9F-D2B9474F1ECE}"/>
                  </a:ext>
                </a:extLst>
              </p:cNvPr>
              <p:cNvSpPr txBox="1"/>
              <p:nvPr/>
            </p:nvSpPr>
            <p:spPr>
              <a:xfrm>
                <a:off x="389365" y="5460286"/>
                <a:ext cx="3012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（厘米）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6660B6-9027-EA0D-2B9F-D2B9474F1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460286"/>
                <a:ext cx="3012314" cy="613931"/>
              </a:xfrm>
              <a:prstGeom prst="rect">
                <a:avLst/>
              </a:prstGeom>
              <a:blipFill>
                <a:blip r:embed="rId6"/>
                <a:stretch>
                  <a:fillRect l="-3239" r="-323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46CACDD-8427-AFC4-A13D-59F9C1427B9B}"/>
                  </a:ext>
                </a:extLst>
              </p:cNvPr>
              <p:cNvSpPr txBox="1"/>
              <p:nvPr/>
            </p:nvSpPr>
            <p:spPr>
              <a:xfrm>
                <a:off x="389365" y="5980605"/>
                <a:ext cx="321551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最短路程为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厘米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46CACDD-8427-AFC4-A13D-59F9C1427B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980605"/>
                <a:ext cx="3215514" cy="554685"/>
              </a:xfrm>
              <a:prstGeom prst="rect">
                <a:avLst/>
              </a:prstGeom>
              <a:blipFill>
                <a:blip r:embed="rId7"/>
                <a:stretch>
                  <a:fillRect l="-3036" r="-303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3559">
            <a:extLst>
              <a:ext uri="{FF2B5EF4-FFF2-40B4-BE49-F238E27FC236}">
                <a16:creationId xmlns:a16="http://schemas.microsoft.com/office/drawing/2014/main" id="{E6FD9D5D-9BC2-4062-FB31-8FF80AA36A9B}"/>
              </a:ext>
            </a:extLst>
          </p:cNvPr>
          <p:cNvSpPr txBox="1"/>
          <p:nvPr/>
        </p:nvSpPr>
        <p:spPr>
          <a:xfrm>
            <a:off x="479376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）如果一只蚂蚁要从这个几何体中的点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出发，沿表面爬到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，请你求出这个线路的最短路程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" name="yt_image_13564">
            <a:extLst>
              <a:ext uri="{FF2B5EF4-FFF2-40B4-BE49-F238E27FC236}">
                <a16:creationId xmlns:a16="http://schemas.microsoft.com/office/drawing/2014/main" id="{1362CD65-AF27-B4F8-B590-818BB3BFAE8E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24392" y="3586419"/>
            <a:ext cx="1325831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3555">
            <a:extLst>
              <a:ext uri="{FF2B5EF4-FFF2-40B4-BE49-F238E27FC236}">
                <a16:creationId xmlns:a16="http://schemas.microsoft.com/office/drawing/2014/main" id="{76F70371-2558-028F-37F9-2D8662B3500D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22293" y="1744259"/>
            <a:ext cx="3069082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8" name="yt_shape_13568"/>
          <p:cNvSpPr txBox="1"/>
          <p:nvPr/>
        </p:nvSpPr>
        <p:spPr>
          <a:xfrm>
            <a:off x="539968" y="826269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567" name="yt_image_1356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68" y="903100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0" name="yt_shape_13570"/>
          <p:cNvSpPr txBox="1"/>
          <p:nvPr/>
        </p:nvSpPr>
        <p:spPr>
          <a:xfrm>
            <a:off x="979183" y="1277268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由几何体的三视图还原实物形状，要找准对应的长、宽、高、半径、角度等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6FAE16D-1FA1-E48D-4A2B-E96BBB7BB30A}"/>
              </a:ext>
            </a:extLst>
          </p:cNvPr>
          <p:cNvSpPr/>
          <p:nvPr/>
        </p:nvSpPr>
        <p:spPr>
          <a:xfrm>
            <a:off x="1028668" y="1340768"/>
            <a:ext cx="101346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4" name="yt_shape_13484"/>
          <p:cNvSpPr txBox="1"/>
          <p:nvPr/>
        </p:nvSpPr>
        <p:spPr>
          <a:xfrm>
            <a:off x="540000" y="123489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83" name="yt_image_1348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3489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6" name="yt_shape_13486"/>
          <p:cNvSpPr txBox="1"/>
          <p:nvPr/>
        </p:nvSpPr>
        <p:spPr>
          <a:xfrm>
            <a:off x="540000" y="1938191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几何体的表面展开图</a:t>
            </a:r>
          </a:p>
        </p:txBody>
      </p:sp>
      <p:sp>
        <p:nvSpPr>
          <p:cNvPr id="13487" name="yt_shape_13487"/>
          <p:cNvSpPr txBox="1"/>
          <p:nvPr/>
        </p:nvSpPr>
        <p:spPr>
          <a:xfrm>
            <a:off x="540000" y="2442501"/>
            <a:ext cx="78402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如图是一个长方体包装盒，则它的平面展开图是（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488" name="yt_image_134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2829" y="3081029"/>
            <a:ext cx="4246340" cy="290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46949">
            <a:extLst>
              <a:ext uri="{FF2B5EF4-FFF2-40B4-BE49-F238E27FC236}">
                <a16:creationId xmlns:a16="http://schemas.microsoft.com/office/drawing/2014/main" id="{52C75D98-C118-11B5-1502-09C2873080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986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B1B479-2B61-E275-0C58-05C091C36C5F}"/>
              </a:ext>
            </a:extLst>
          </p:cNvPr>
          <p:cNvSpPr txBox="1"/>
          <p:nvPr/>
        </p:nvSpPr>
        <p:spPr>
          <a:xfrm>
            <a:off x="7536589" y="239569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0" name="yt_shape_13490"/>
          <p:cNvSpPr txBox="1"/>
          <p:nvPr/>
        </p:nvSpPr>
        <p:spPr>
          <a:xfrm>
            <a:off x="540000" y="2564590"/>
            <a:ext cx="81304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如图，是一个几何体的表面展开图，则该几何体是（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94" name="yt_table_134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963441"/>
              </p:ext>
            </p:extLst>
          </p:nvPr>
        </p:nvGraphicFramePr>
        <p:xfrm>
          <a:off x="540000" y="3050754"/>
          <a:ext cx="45072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四棱锥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grpSp>
        <p:nvGrpSpPr>
          <p:cNvPr id="13491" name="yt_shape_13491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9661" y="3050754"/>
            <a:ext cx="1540162" cy="1603008"/>
            <a:chOff x="0" y="0"/>
            <a:chExt cx="1540162" cy="1603008"/>
          </a:xfrm>
        </p:grpSpPr>
        <p:pic>
          <p:nvPicPr>
            <p:cNvPr id="2" name="yt_image_1349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0162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3" name="yt_shape_13493"/>
            <p:cNvSpPr txBox="1"/>
            <p:nvPr/>
          </p:nvSpPr>
          <p:spPr>
            <a:xfrm>
              <a:off x="236800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AFE2503-5F07-8928-E714-17BE24080C6D}"/>
              </a:ext>
            </a:extLst>
          </p:cNvPr>
          <p:cNvSpPr txBox="1"/>
          <p:nvPr/>
        </p:nvSpPr>
        <p:spPr>
          <a:xfrm>
            <a:off x="7841389" y="251778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" name="yt_shape_13496"/>
          <p:cNvSpPr txBox="1"/>
          <p:nvPr/>
        </p:nvSpPr>
        <p:spPr>
          <a:xfrm>
            <a:off x="540000" y="2403966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如图是某几何体的展开图，该几何体分别为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00" name="yt_shape_13500"/>
          <p:cNvSpPr txBox="1"/>
          <p:nvPr/>
        </p:nvSpPr>
        <p:spPr>
          <a:xfrm>
            <a:off x="540000" y="44913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7" name="yt_shape_13497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7259" y="3035633"/>
            <a:ext cx="2437480" cy="1405269"/>
            <a:chOff x="0" y="0"/>
            <a:chExt cx="2437480" cy="1405269"/>
          </a:xfrm>
        </p:grpSpPr>
        <p:pic>
          <p:nvPicPr>
            <p:cNvPr id="2" name="yt_image_13497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7480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9" name="yt_shape_13499"/>
            <p:cNvSpPr txBox="1"/>
            <p:nvPr/>
          </p:nvSpPr>
          <p:spPr>
            <a:xfrm>
              <a:off x="685459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C84839-4BA0-8DD4-619D-576B106A7977}"/>
              </a:ext>
            </a:extLst>
          </p:cNvPr>
          <p:cNvSpPr txBox="1"/>
          <p:nvPr/>
        </p:nvSpPr>
        <p:spPr>
          <a:xfrm>
            <a:off x="6774589" y="235716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B058E2-8CFF-358A-078B-84E2799CCBA5}"/>
              </a:ext>
            </a:extLst>
          </p:cNvPr>
          <p:cNvSpPr txBox="1"/>
          <p:nvPr/>
        </p:nvSpPr>
        <p:spPr>
          <a:xfrm>
            <a:off x="8298589" y="235716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1063818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由三视图求几何体的表面积与体积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000" y="1568128"/>
            <a:ext cx="90713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如图，是一个几何体的三视图，则这个几何体的侧面积是（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4" name="yt_table_13504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5085440"/>
                  </p:ext>
                </p:extLst>
              </p:nvPr>
            </p:nvGraphicFramePr>
            <p:xfrm>
              <a:off x="540000" y="2054292"/>
              <a:ext cx="8030338" cy="889128"/>
            </p:xfrm>
            <a:graphic>
              <a:graphicData uri="http://schemas.openxmlformats.org/drawingml/2006/table">
                <a:tbl>
                  <a:tblPr/>
                  <a:tblGrid>
                    <a:gridCol w="4961573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306876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3504" name="yt_table_13504_skip" descr="{&quot;rangeId&quot;:8,&quot;type&quot;:&quot;Option&quot;,&quot;drawing&quot;:[&quot;yt_image_13503&quot;]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5085440"/>
                  </p:ext>
                </p:extLst>
              </p:nvPr>
            </p:nvGraphicFramePr>
            <p:xfrm>
              <a:off x="540000" y="1890474"/>
              <a:ext cx="8030338" cy="889128"/>
            </p:xfrm>
            <a:graphic>
              <a:graphicData uri="http://schemas.openxmlformats.org/drawingml/2006/table">
                <a:tbl>
                  <a:tblPr/>
                  <a:tblGrid>
                    <a:gridCol w="4961573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  <a:gridCol w="306876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7368" r="-6191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1508" t="-97368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503" name="yt_image_13503_skip" title="H_104.49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8116" y="2054292"/>
            <a:ext cx="3312097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5" name="yt_shape_13505"/>
          <p:cNvSpPr txBox="1"/>
          <p:nvPr/>
        </p:nvSpPr>
        <p:spPr>
          <a:xfrm>
            <a:off x="540119" y="343210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如图，是一个长方体的主视图与左视图，由图示数据（单位：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）可得出该长方体的体积是（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09" name="yt_table_135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632730"/>
              </p:ext>
            </p:extLst>
          </p:nvPr>
        </p:nvGraphicFramePr>
        <p:xfrm>
          <a:off x="540000" y="4398398"/>
          <a:ext cx="88385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grpSp>
        <p:nvGrpSpPr>
          <p:cNvPr id="13506" name="yt_shape_13506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6983" y="4398398"/>
            <a:ext cx="2012943" cy="1756170"/>
            <a:chOff x="0" y="0"/>
            <a:chExt cx="2012943" cy="1756170"/>
          </a:xfrm>
        </p:grpSpPr>
        <p:pic>
          <p:nvPicPr>
            <p:cNvPr id="2" name="yt_image_1350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12943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8" name="yt_shape_13508"/>
            <p:cNvSpPr txBox="1"/>
            <p:nvPr/>
          </p:nvSpPr>
          <p:spPr>
            <a:xfrm>
              <a:off x="473190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547020">
            <a:extLst>
              <a:ext uri="{FF2B5EF4-FFF2-40B4-BE49-F238E27FC236}">
                <a16:creationId xmlns:a16="http://schemas.microsoft.com/office/drawing/2014/main" id="{B5FFC7CD-F637-FC27-9982-A23716BB6E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549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C0E36DE-0DE6-5A73-C884-E32062F5B08F}"/>
              </a:ext>
            </a:extLst>
          </p:cNvPr>
          <p:cNvSpPr txBox="1"/>
          <p:nvPr/>
        </p:nvSpPr>
        <p:spPr>
          <a:xfrm>
            <a:off x="8755789" y="152132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EBE433-4DF2-B185-CDC1-70B6A32BD888}"/>
              </a:ext>
            </a:extLst>
          </p:cNvPr>
          <p:cNvSpPr txBox="1"/>
          <p:nvPr/>
        </p:nvSpPr>
        <p:spPr>
          <a:xfrm>
            <a:off x="2431308" y="386078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1" name="yt_shape_13511"/>
          <p:cNvSpPr txBox="1"/>
          <p:nvPr/>
        </p:nvSpPr>
        <p:spPr>
          <a:xfrm>
            <a:off x="540119" y="13879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已知某几何体的三视图如图所示，其中俯视图为正六边形，则该几何体的侧面积为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15" name="yt_shape_13515"/>
          <p:cNvSpPr txBox="1"/>
          <p:nvPr/>
        </p:nvSpPr>
        <p:spPr>
          <a:xfrm>
            <a:off x="540000" y="55073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2" name="yt_shape_13512" title="H_232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0399" y="2499773"/>
            <a:ext cx="1951200" cy="2957463"/>
            <a:chOff x="0" y="0"/>
            <a:chExt cx="1951200" cy="2957463"/>
          </a:xfrm>
        </p:grpSpPr>
        <p:pic>
          <p:nvPicPr>
            <p:cNvPr id="2" name="yt_image_13512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1200" cy="2561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4" name="yt_shape_13514"/>
            <p:cNvSpPr txBox="1"/>
            <p:nvPr/>
          </p:nvSpPr>
          <p:spPr>
            <a:xfrm>
              <a:off x="442319" y="25974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6E9E0F-969A-10E6-5D5A-D74A544C0FCA}"/>
              </a:ext>
            </a:extLst>
          </p:cNvPr>
          <p:cNvSpPr txBox="1"/>
          <p:nvPr/>
        </p:nvSpPr>
        <p:spPr>
          <a:xfrm>
            <a:off x="4412508" y="181665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" name="yt_shape_13516"/>
          <p:cNvSpPr txBox="1"/>
          <p:nvPr/>
        </p:nvSpPr>
        <p:spPr>
          <a:xfrm>
            <a:off x="540119" y="25541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如图是由棱长为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的小立方块组成的几何体的三视图，这个几何体的表面积是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17" name="yt_image_1351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9036" y="3665979"/>
            <a:ext cx="3153927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AD2C49-D281-BAE7-919D-3668BAF17A0F}"/>
              </a:ext>
            </a:extLst>
          </p:cNvPr>
          <p:cNvSpPr txBox="1"/>
          <p:nvPr/>
        </p:nvSpPr>
        <p:spPr>
          <a:xfrm>
            <a:off x="1059708" y="2982862"/>
            <a:ext cx="95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0" name="yt_shape_13520"/>
          <p:cNvSpPr txBox="1"/>
          <p:nvPr/>
        </p:nvSpPr>
        <p:spPr>
          <a:xfrm>
            <a:off x="623392" y="2492896"/>
            <a:ext cx="56682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下列哪个图形是正方体的展开图（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21" name="yt_image_1352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8818" y="3212976"/>
            <a:ext cx="4754363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C49E15-BE03-E70D-2FCA-DF5297F1006F}"/>
              </a:ext>
            </a:extLst>
          </p:cNvPr>
          <p:cNvSpPr txBox="1"/>
          <p:nvPr/>
        </p:nvSpPr>
        <p:spPr>
          <a:xfrm>
            <a:off x="5486381" y="24460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715E64B0-4CB9-13FF-A441-4DA878A5BA10}"/>
              </a:ext>
            </a:extLst>
          </p:cNvPr>
          <p:cNvSpPr txBox="1"/>
          <p:nvPr/>
        </p:nvSpPr>
        <p:spPr>
          <a:xfrm>
            <a:off x="623392" y="1992568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对正方体的表面展开图不熟悉导致错误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0F30B0ED-DB4C-9B1B-DB27-E05FA5958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53778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256735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23" name="yt_image_1352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735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6" name="yt_shape_13526"/>
          <p:cNvSpPr txBox="1"/>
          <p:nvPr/>
        </p:nvSpPr>
        <p:spPr>
          <a:xfrm>
            <a:off x="540000" y="3259224"/>
            <a:ext cx="1059264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（威海市中考）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如图是某圆锥的主视图和左视图，该圆锥的侧面积是（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28" name="yt_table_135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066059"/>
              </p:ext>
            </p:extLst>
          </p:nvPr>
        </p:nvGraphicFramePr>
        <p:xfrm>
          <a:off x="540000" y="3745388"/>
          <a:ext cx="8121016" cy="475488"/>
        </p:xfrm>
        <a:graphic>
          <a:graphicData uri="http://schemas.openxmlformats.org/drawingml/2006/table">
            <a:tbl>
              <a:tblPr/>
              <a:tblGrid>
                <a:gridCol w="227203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13527" name="yt_image_13527_skip" title="H_71.2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6148" y="3745388"/>
            <a:ext cx="2753942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8B1239-BEBB-74AA-BF7C-CF40C2B97242}"/>
              </a:ext>
            </a:extLst>
          </p:cNvPr>
          <p:cNvSpPr txBox="1"/>
          <p:nvPr/>
        </p:nvSpPr>
        <p:spPr>
          <a:xfrm>
            <a:off x="10279789" y="321241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1099</Words>
  <Application>Microsoft Office PowerPoint</Application>
  <PresentationFormat>宽屏</PresentationFormat>
  <Paragraphs>101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2023-10-21T04:44:52Z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