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372" r:id="rId10"/>
    <p:sldId id="374" r:id="rId11"/>
    <p:sldId id="375" r:id="rId12"/>
    <p:sldId id="379" r:id="rId13"/>
    <p:sldId id="376" r:id="rId14"/>
    <p:sldId id="380" r:id="rId15"/>
    <p:sldId id="381" r:id="rId16"/>
    <p:sldId id="37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bin"/><Relationship Id="rId4" Type="http://schemas.openxmlformats.org/officeDocument/2006/relationships/image" Target="../media/image2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bin"/><Relationship Id="rId7" Type="http://schemas.openxmlformats.org/officeDocument/2006/relationships/image" Target="../media/image33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5" name="yt_shape_10535"/>
          <p:cNvSpPr txBox="1"/>
          <p:nvPr/>
        </p:nvSpPr>
        <p:spPr>
          <a:xfrm>
            <a:off x="540000" y="176578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34" name="yt_image_1053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6578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7" name="yt_shape_10537"/>
          <p:cNvSpPr txBox="1"/>
          <p:nvPr/>
        </p:nvSpPr>
        <p:spPr>
          <a:xfrm>
            <a:off x="540000" y="2469079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反比例函数在其他学科中的应用</a:t>
            </a:r>
          </a:p>
        </p:txBody>
      </p:sp>
      <p:sp>
        <p:nvSpPr>
          <p:cNvPr id="10538" name="yt_shape_10538"/>
          <p:cNvSpPr txBox="1"/>
          <p:nvPr/>
        </p:nvSpPr>
        <p:spPr>
          <a:xfrm>
            <a:off x="540119" y="297338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，物体在力的方向上通过的距离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所做的功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三者之间有以下关系：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）为定值时，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的图象大致是（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539" name="yt_image_1053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9191" y="4092048"/>
            <a:ext cx="505361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23138">
            <a:extLst>
              <a:ext uri="{FF2B5EF4-FFF2-40B4-BE49-F238E27FC236}">
                <a16:creationId xmlns:a16="http://schemas.microsoft.com/office/drawing/2014/main" id="{150F2E29-B234-E21A-A8BC-C9BF013116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1075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49EC15-B692-8A49-4860-B0185C03057E}"/>
              </a:ext>
            </a:extLst>
          </p:cNvPr>
          <p:cNvSpPr txBox="1"/>
          <p:nvPr/>
        </p:nvSpPr>
        <p:spPr>
          <a:xfrm>
            <a:off x="7917707" y="340207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000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某气球内充满了一定质量的气体，当温度不变时，气球内气体的气压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（千帕）是气球的体积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）的反比例函数，其图象如图所示（千帕是一种压强单位）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93" name="yt_shape_10593"/>
          <p:cNvSpPr txBox="1"/>
          <p:nvPr/>
        </p:nvSpPr>
        <p:spPr>
          <a:xfrm>
            <a:off x="4768401" y="2356634"/>
            <a:ext cx="2234714" cy="14895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00" b="0" i="0" u="none" spc="-8100">
                <a:solidFill>
                  <a:srgbClr val="1EE3CF"/>
                </a:solidFill>
                <a:effectLst/>
                <a:latin typeface="白正" pitchFamily="81"/>
                <a:ea typeface="宋体" pitchFamily="81"/>
                <a:cs typeface="宋体" pitchFamily="81"/>
              </a:rPr>
              <a:t> </a:t>
            </a:r>
            <a:r>
              <a:rPr lang="en-US" altLang="zh-CN" sz="8100" b="0" i="0" u="none" spc="15601">
                <a:solidFill>
                  <a:srgbClr val="1EE3CF"/>
                </a:solidFill>
                <a:effectLst/>
                <a:latin typeface="白正" pitchFamily="81"/>
                <a:ea typeface="宋体" pitchFamily="81"/>
                <a:cs typeface="宋体" pitchFamily="81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0592" name="yt_image_105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8401" y="2356634"/>
            <a:ext cx="2238044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5" name="yt_shape_10595"/>
          <p:cNvSpPr txBox="1"/>
          <p:nvPr/>
        </p:nvSpPr>
        <p:spPr>
          <a:xfrm>
            <a:off x="539881" y="4025553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）写出这个函数的解析式；</a:t>
            </a:r>
          </a:p>
        </p:txBody>
      </p:sp>
      <p:sp>
        <p:nvSpPr>
          <p:cNvPr id="10596" name="yt_shape_10596"/>
          <p:cNvSpPr txBox="1"/>
          <p:nvPr/>
        </p:nvSpPr>
        <p:spPr>
          <a:xfrm>
            <a:off x="539881" y="4511717"/>
            <a:ext cx="795891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）当气球的体积为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时，气球内的气压是多少千帕？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A9A50D-BBA1-0EF6-C8D1-7C64333F12C7}"/>
                  </a:ext>
                </a:extLst>
              </p:cNvPr>
              <p:cNvSpPr txBox="1"/>
              <p:nvPr/>
            </p:nvSpPr>
            <p:spPr>
              <a:xfrm>
                <a:off x="552599" y="4792404"/>
                <a:ext cx="5307711" cy="768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）这个函数的解析式为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8A9A50D-BBA1-0EF6-C8D1-7C64333F12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599" y="4792404"/>
                <a:ext cx="5307711" cy="768808"/>
              </a:xfrm>
              <a:prstGeom prst="rect">
                <a:avLst/>
              </a:prstGeom>
              <a:blipFill>
                <a:blip r:embed="rId3"/>
                <a:stretch>
                  <a:fillRect l="-1839" r="-18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681CBB1-36B8-6D16-959F-8839697625D9}"/>
              </a:ext>
            </a:extLst>
          </p:cNvPr>
          <p:cNvSpPr txBox="1"/>
          <p:nvPr/>
        </p:nvSpPr>
        <p:spPr>
          <a:xfrm>
            <a:off x="556403" y="5433730"/>
            <a:ext cx="768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）当气球的体积为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0.8m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时，气球内的气压是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千帕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7" name="yt_shape_10597"/>
              <p:cNvSpPr txBox="1"/>
              <p:nvPr/>
            </p:nvSpPr>
            <p:spPr>
              <a:xfrm>
                <a:off x="551384" y="1340768"/>
                <a:ext cx="11111999" cy="39256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）当气球内气压大于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千帕时，气球将爆炸，为了安全起见，气球的体积应不小于多少立方米？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时，气球内的气压是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千帕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千帕时，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（立方米），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千帕时，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立方米，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当气球内的气压大于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千帕时，气球将爆炸，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为了安全起见，气球的体积应不小于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立方米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97" name="yt_shape_105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40768"/>
                <a:ext cx="11111999" cy="3925626"/>
              </a:xfrm>
              <a:prstGeom prst="rect">
                <a:avLst/>
              </a:prstGeom>
              <a:blipFill>
                <a:blip r:embed="rId2"/>
                <a:stretch>
                  <a:fillRect l="-1646" t="-1398" r="-439" b="-1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871F03-2289-70CE-2C09-94E855E8513E}"/>
                  </a:ext>
                </a:extLst>
              </p:cNvPr>
              <p:cNvSpPr txBox="1"/>
              <p:nvPr/>
            </p:nvSpPr>
            <p:spPr>
              <a:xfrm>
                <a:off x="551384" y="2137647"/>
                <a:ext cx="58284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千帕时，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（立方米），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871F03-2289-70CE-2C09-94E855E85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137647"/>
                <a:ext cx="5828411" cy="768490"/>
              </a:xfrm>
              <a:prstGeom prst="rect">
                <a:avLst/>
              </a:prstGeom>
              <a:blipFill>
                <a:blip r:embed="rId3"/>
                <a:stretch>
                  <a:fillRect l="-1567" r="-1201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BED3D51-0F03-85CA-C530-6255BA6B3C8A}"/>
                  </a:ext>
                </a:extLst>
              </p:cNvPr>
              <p:cNvSpPr txBox="1"/>
              <p:nvPr/>
            </p:nvSpPr>
            <p:spPr>
              <a:xfrm>
                <a:off x="551384" y="2735726"/>
                <a:ext cx="44568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千帕时，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立方米，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BED3D51-0F03-85CA-C530-6255BA6B3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35726"/>
                <a:ext cx="4456811" cy="768490"/>
              </a:xfrm>
              <a:prstGeom prst="rect">
                <a:avLst/>
              </a:prstGeom>
              <a:blipFill>
                <a:blip r:embed="rId4"/>
                <a:stretch>
                  <a:fillRect l="-2049" r="-20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DFDBCEF-1EB1-C5AE-6518-87DDD82399ED}"/>
              </a:ext>
            </a:extLst>
          </p:cNvPr>
          <p:cNvSpPr txBox="1"/>
          <p:nvPr/>
        </p:nvSpPr>
        <p:spPr>
          <a:xfrm>
            <a:off x="551384" y="3410604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当气球内的气压大于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千帕时，气球将爆炸，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7F3DBB-2148-CC58-DEFA-428C2F9BC76E}"/>
                  </a:ext>
                </a:extLst>
              </p:cNvPr>
              <p:cNvSpPr txBox="1"/>
              <p:nvPr/>
            </p:nvSpPr>
            <p:spPr>
              <a:xfrm>
                <a:off x="551384" y="3886092"/>
                <a:ext cx="6176073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为了安全起见，气球的体积应不小于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立方米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7F3DBB-2148-CC58-DEFA-428C2F9BC7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886092"/>
                <a:ext cx="6176073" cy="729564"/>
              </a:xfrm>
              <a:prstGeom prst="rect">
                <a:avLst/>
              </a:prstGeom>
              <a:blipFill>
                <a:blip r:embed="rId5"/>
                <a:stretch>
                  <a:fillRect l="-1479" r="-157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0592">
            <a:extLst>
              <a:ext uri="{FF2B5EF4-FFF2-40B4-BE49-F238E27FC236}">
                <a16:creationId xmlns:a16="http://schemas.microsoft.com/office/drawing/2014/main" id="{CC3136BD-702F-EBCD-7267-17552F4F3048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57697" y="2267604"/>
            <a:ext cx="2238044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39881" y="765981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03" name="yt_image_10603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65981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06" name="yt_shape_10606"/>
              <p:cNvSpPr txBox="1"/>
              <p:nvPr/>
            </p:nvSpPr>
            <p:spPr>
              <a:xfrm>
                <a:off x="540000" y="1412776"/>
                <a:ext cx="11111999" cy="35153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创新意识）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某综合实践活动小组设计了一个简易电子体重秤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已知装有踏板（踏板质量忽略不计）的可变电阻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与踏板上人的质量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之间满足一次函数关系，其图象如图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的电路中，电源电压恒为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，定值电阻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的阻值为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，接通开关，人站上踏板，电压表显示的读数为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U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，然后把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U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代入相应的关系式，该读数就可以换算为人的质量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（知识小链接：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导体两端的电压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，导体的电阻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，通过导体的电流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，满足关系式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𝑈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串联电路中电流处处相等，各电阻两端的电压之和等于总电压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606" name="yt_shape_10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776"/>
                <a:ext cx="11111999" cy="3515321"/>
              </a:xfrm>
              <a:prstGeom prst="rect">
                <a:avLst/>
              </a:prstGeom>
              <a:blipFill>
                <a:blip r:embed="rId3"/>
                <a:stretch>
                  <a:fillRect l="-1701" t="-1563" r="-55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08" name="yt_image_10608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8122" y="4852397"/>
            <a:ext cx="177982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0" name="yt_shape_10610"/>
          <p:cNvSpPr txBox="1"/>
          <p:nvPr/>
        </p:nvSpPr>
        <p:spPr>
          <a:xfrm>
            <a:off x="8510258" y="6284767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pic>
        <p:nvPicPr>
          <p:cNvPr id="2" name="yt_image_10611">
            <a:extLst>
              <a:ext uri="{FF2B5EF4-FFF2-40B4-BE49-F238E27FC236}">
                <a16:creationId xmlns:a16="http://schemas.microsoft.com/office/drawing/2014/main" id="{9C2AE8E1-66C6-69B3-3F2A-AFCAB8DA74E6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62101" y="4922986"/>
            <a:ext cx="169886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613">
            <a:extLst>
              <a:ext uri="{FF2B5EF4-FFF2-40B4-BE49-F238E27FC236}">
                <a16:creationId xmlns:a16="http://schemas.microsoft.com/office/drawing/2014/main" id="{5A29A61E-707B-8BDA-9609-EC6F06D83750}"/>
              </a:ext>
            </a:extLst>
          </p:cNvPr>
          <p:cNvSpPr txBox="1"/>
          <p:nvPr/>
        </p:nvSpPr>
        <p:spPr>
          <a:xfrm>
            <a:off x="10403756" y="6284506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  <p:sp>
        <p:nvSpPr>
          <p:cNvPr id="4" name="yt_shape_10614">
            <a:extLst>
              <a:ext uri="{FF2B5EF4-FFF2-40B4-BE49-F238E27FC236}">
                <a16:creationId xmlns:a16="http://schemas.microsoft.com/office/drawing/2014/main" id="{E8F1706B-B050-3BCF-9C15-64A83B3D5075}"/>
              </a:ext>
            </a:extLst>
          </p:cNvPr>
          <p:cNvSpPr txBox="1"/>
          <p:nvPr/>
        </p:nvSpPr>
        <p:spPr>
          <a:xfrm>
            <a:off x="539881" y="4894695"/>
            <a:ext cx="71301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）求可变电阻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与人的质量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8388E0-5243-857E-F613-86AD3202BA06}"/>
              </a:ext>
            </a:extLst>
          </p:cNvPr>
          <p:cNvSpPr txBox="1"/>
          <p:nvPr/>
        </p:nvSpPr>
        <p:spPr>
          <a:xfrm>
            <a:off x="539881" y="5289977"/>
            <a:ext cx="5937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623675" y="1108997"/>
            <a:ext cx="40876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）用含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U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的代数式表示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617" name="yt_shape_10617"/>
          <p:cNvSpPr txBox="1"/>
          <p:nvPr/>
        </p:nvSpPr>
        <p:spPr>
          <a:xfrm>
            <a:off x="551384" y="1484784"/>
            <a:ext cx="5814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3" name="yt_image_10608">
            <a:extLst>
              <a:ext uri="{FF2B5EF4-FFF2-40B4-BE49-F238E27FC236}">
                <a16:creationId xmlns:a16="http://schemas.microsoft.com/office/drawing/2014/main" id="{110ED553-AA58-1AB5-194B-660C686CDC0B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6885" y="1617329"/>
            <a:ext cx="177982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610">
            <a:extLst>
              <a:ext uri="{FF2B5EF4-FFF2-40B4-BE49-F238E27FC236}">
                <a16:creationId xmlns:a16="http://schemas.microsoft.com/office/drawing/2014/main" id="{5E3701A3-F649-E48F-C949-BC0957CE53EE}"/>
              </a:ext>
            </a:extLst>
          </p:cNvPr>
          <p:cNvSpPr txBox="1"/>
          <p:nvPr/>
        </p:nvSpPr>
        <p:spPr>
          <a:xfrm>
            <a:off x="8459021" y="3049699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pic>
        <p:nvPicPr>
          <p:cNvPr id="5" name="yt_image_10611">
            <a:extLst>
              <a:ext uri="{FF2B5EF4-FFF2-40B4-BE49-F238E27FC236}">
                <a16:creationId xmlns:a16="http://schemas.microsoft.com/office/drawing/2014/main" id="{F8DA4EAF-D1F3-5F3E-5A75-C6191A3CDA32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0864" y="1687918"/>
            <a:ext cx="169886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0613">
            <a:extLst>
              <a:ext uri="{FF2B5EF4-FFF2-40B4-BE49-F238E27FC236}">
                <a16:creationId xmlns:a16="http://schemas.microsoft.com/office/drawing/2014/main" id="{C0AAB966-1546-02A7-5A80-33A31986CF59}"/>
              </a:ext>
            </a:extLst>
          </p:cNvPr>
          <p:cNvSpPr txBox="1"/>
          <p:nvPr/>
        </p:nvSpPr>
        <p:spPr>
          <a:xfrm>
            <a:off x="10352519" y="3049438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F2FA79-624B-5D93-C436-1C1C1D2A763D}"/>
              </a:ext>
            </a:extLst>
          </p:cNvPr>
          <p:cNvSpPr txBox="1"/>
          <p:nvPr/>
        </p:nvSpPr>
        <p:spPr>
          <a:xfrm>
            <a:off x="551384" y="1491645"/>
            <a:ext cx="4159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）可变电阻电压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U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226B5F-E0DB-822F-768A-D941B51BF3CF}"/>
                  </a:ext>
                </a:extLst>
              </p:cNvPr>
              <p:cNvSpPr txBox="1"/>
              <p:nvPr/>
            </p:nvSpPr>
            <p:spPr>
              <a:xfrm>
                <a:off x="551384" y="1967133"/>
                <a:ext cx="2873820" cy="8279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𝑈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226B5F-E0DB-822F-768A-D941B51BF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967133"/>
                <a:ext cx="2873820" cy="827926"/>
              </a:xfrm>
              <a:prstGeom prst="rect">
                <a:avLst/>
              </a:prstGeom>
              <a:blipFill>
                <a:blip r:embed="rId4"/>
                <a:stretch>
                  <a:fillRect l="-3178" r="-3602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3E33A08-706D-0FFC-4B8F-7FC68137B369}"/>
                  </a:ext>
                </a:extLst>
              </p:cNvPr>
              <p:cNvSpPr txBox="1"/>
              <p:nvPr/>
            </p:nvSpPr>
            <p:spPr>
              <a:xfrm>
                <a:off x="551384" y="2764049"/>
                <a:ext cx="368090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化简得：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0</m:t>
                                </m:r>
                              </m:sub>
                            </m:sSub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3E33A08-706D-0FFC-4B8F-7FC68137B3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764049"/>
                <a:ext cx="3680904" cy="852437"/>
              </a:xfrm>
              <a:prstGeom prst="rect">
                <a:avLst/>
              </a:prstGeom>
              <a:blipFill>
                <a:blip r:embed="rId5"/>
                <a:stretch>
                  <a:fillRect l="-2483" r="-298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7B4A875-0FA5-7304-CFE6-AC3CAF1A6084}"/>
                  </a:ext>
                </a:extLst>
              </p:cNvPr>
              <p:cNvSpPr txBox="1"/>
              <p:nvPr/>
            </p:nvSpPr>
            <p:spPr>
              <a:xfrm>
                <a:off x="551384" y="3522874"/>
                <a:ext cx="3655123" cy="8276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7B4A875-0FA5-7304-CFE6-AC3CAF1A60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522874"/>
                <a:ext cx="3655123" cy="827672"/>
              </a:xfrm>
              <a:prstGeom prst="rect">
                <a:avLst/>
              </a:prstGeom>
              <a:blipFill>
                <a:blip r:embed="rId6"/>
                <a:stretch>
                  <a:fillRect l="-2500" r="-3000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9F8D380-C1A6-48E5-56C5-CA63FA11C084}"/>
                  </a:ext>
                </a:extLst>
              </p:cNvPr>
              <p:cNvSpPr txBox="1"/>
              <p:nvPr/>
            </p:nvSpPr>
            <p:spPr>
              <a:xfrm>
                <a:off x="551384" y="4256934"/>
                <a:ext cx="7068248" cy="8276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9F8D380-C1A6-48E5-56C5-CA63FA11C0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256934"/>
                <a:ext cx="7068248" cy="827672"/>
              </a:xfrm>
              <a:prstGeom prst="rect">
                <a:avLst/>
              </a:prstGeom>
              <a:blipFill>
                <a:blip r:embed="rId7"/>
                <a:stretch>
                  <a:fillRect l="-1293" r="-1466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81940C2-5370-74E3-7049-67BAA8F27432}"/>
                  </a:ext>
                </a:extLst>
              </p:cNvPr>
              <p:cNvSpPr txBox="1"/>
              <p:nvPr/>
            </p:nvSpPr>
            <p:spPr>
              <a:xfrm>
                <a:off x="551384" y="4990994"/>
                <a:ext cx="4470528" cy="8276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81940C2-5370-74E3-7049-67BAA8F27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990994"/>
                <a:ext cx="4470528" cy="827672"/>
              </a:xfrm>
              <a:prstGeom prst="rect">
                <a:avLst/>
              </a:prstGeom>
              <a:blipFill>
                <a:blip r:embed="rId8"/>
                <a:stretch>
                  <a:fillRect l="-2044" r="-2180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61F5A8-9A27-5E2B-0C24-DF15B056F254}"/>
                  </a:ext>
                </a:extLst>
              </p:cNvPr>
              <p:cNvSpPr txBox="1"/>
              <p:nvPr/>
            </p:nvSpPr>
            <p:spPr>
              <a:xfrm>
                <a:off x="532485" y="1814685"/>
                <a:ext cx="3411665" cy="8276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61F5A8-9A27-5E2B-0C24-DF15B056F2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485" y="1814685"/>
                <a:ext cx="3411665" cy="827672"/>
              </a:xfrm>
              <a:prstGeom prst="rect">
                <a:avLst/>
              </a:prstGeom>
              <a:blipFill>
                <a:blip r:embed="rId2"/>
                <a:stretch>
                  <a:fillRect l="-2679" r="-20714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16837FB-A4E2-9C30-2F60-F3FEC3CB15A4}"/>
              </a:ext>
            </a:extLst>
          </p:cNvPr>
          <p:cNvSpPr txBox="1"/>
          <p:nvPr/>
        </p:nvSpPr>
        <p:spPr>
          <a:xfrm>
            <a:off x="550866" y="2476637"/>
            <a:ext cx="4685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U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（千克）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0616">
            <a:extLst>
              <a:ext uri="{FF2B5EF4-FFF2-40B4-BE49-F238E27FC236}">
                <a16:creationId xmlns:a16="http://schemas.microsoft.com/office/drawing/2014/main" id="{0FE83867-6C4A-5111-91E9-C0D68F81BCD4}"/>
              </a:ext>
            </a:extLst>
          </p:cNvPr>
          <p:cNvSpPr txBox="1"/>
          <p:nvPr/>
        </p:nvSpPr>
        <p:spPr>
          <a:xfrm>
            <a:off x="479376" y="1460219"/>
            <a:ext cx="7388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）当电压表显示的读数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U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时，求人的质量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" name="yt_image_10608">
            <a:extLst>
              <a:ext uri="{FF2B5EF4-FFF2-40B4-BE49-F238E27FC236}">
                <a16:creationId xmlns:a16="http://schemas.microsoft.com/office/drawing/2014/main" id="{49B08510-E92B-2BD2-A916-2F717C9040CE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5682" y="1603888"/>
            <a:ext cx="1779825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0610">
            <a:extLst>
              <a:ext uri="{FF2B5EF4-FFF2-40B4-BE49-F238E27FC236}">
                <a16:creationId xmlns:a16="http://schemas.microsoft.com/office/drawing/2014/main" id="{74AC5C0F-B941-AAE8-92E5-97F1E8533B86}"/>
              </a:ext>
            </a:extLst>
          </p:cNvPr>
          <p:cNvSpPr txBox="1"/>
          <p:nvPr/>
        </p:nvSpPr>
        <p:spPr>
          <a:xfrm>
            <a:off x="8477818" y="3036258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pic>
        <p:nvPicPr>
          <p:cNvPr id="13" name="yt_image_10611">
            <a:extLst>
              <a:ext uri="{FF2B5EF4-FFF2-40B4-BE49-F238E27FC236}">
                <a16:creationId xmlns:a16="http://schemas.microsoft.com/office/drawing/2014/main" id="{8F78A425-0AAE-7D7A-B0E1-A7E6224ADA10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9661" y="1674477"/>
            <a:ext cx="169886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0613">
            <a:extLst>
              <a:ext uri="{FF2B5EF4-FFF2-40B4-BE49-F238E27FC236}">
                <a16:creationId xmlns:a16="http://schemas.microsoft.com/office/drawing/2014/main" id="{9AC153DD-3DA5-592D-0819-1FCF8F39B2B5}"/>
              </a:ext>
            </a:extLst>
          </p:cNvPr>
          <p:cNvSpPr txBox="1"/>
          <p:nvPr/>
        </p:nvSpPr>
        <p:spPr>
          <a:xfrm>
            <a:off x="10371316" y="3035997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5" name="yt_shape_10625"/>
          <p:cNvSpPr txBox="1"/>
          <p:nvPr/>
        </p:nvSpPr>
        <p:spPr>
          <a:xfrm>
            <a:off x="623392" y="80941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624" name="yt_image_10624">
            <a:extLst>
              <a:ext uri="">
                <a16:creationId xmlns="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88624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627" name="yt_table_10627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162276"/>
              </p:ext>
            </p:extLst>
          </p:nvPr>
        </p:nvGraphicFramePr>
        <p:xfrm>
          <a:off x="623392" y="1412776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反比例函数的应用，关系明确定系数，关系不明确列等式，形式化为一般式，同时不能忽视实际问题中自变量的取值范围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119" y="1940956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一杠杆装置如图，杆的一端吊起一桶水，水桶对杆的拉力的作用点到支点的杆长固定不变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甲、乙、丙、丁四位同学分别在杆的另一端竖直向下施加压力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，将相同重量的水桶吊起同样的高度，若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，则这四位同学对杆的压力的作用点到支点的距离最远的是（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45" name="yt_table_105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53062"/>
              </p:ext>
            </p:extLst>
          </p:nvPr>
        </p:nvGraphicFramePr>
        <p:xfrm>
          <a:off x="540000" y="3867514"/>
          <a:ext cx="74733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grpSp>
        <p:nvGrpSpPr>
          <p:cNvPr id="10542" name="yt_shape_10542_skip" title="H_111.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3227" y="3867514"/>
            <a:ext cx="2106720" cy="1409841"/>
            <a:chOff x="0" y="0"/>
            <a:chExt cx="2106720" cy="1409841"/>
          </a:xfrm>
        </p:grpSpPr>
        <p:pic>
          <p:nvPicPr>
            <p:cNvPr id="2" name="yt_image_1054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6720" cy="1013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44" name="yt_shape_10544"/>
            <p:cNvSpPr txBox="1"/>
            <p:nvPr/>
          </p:nvSpPr>
          <p:spPr>
            <a:xfrm>
              <a:off x="520079" y="10498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186D5D-CF11-7A4C-5D7E-104470F5E1AF}"/>
              </a:ext>
            </a:extLst>
          </p:cNvPr>
          <p:cNvSpPr txBox="1"/>
          <p:nvPr/>
        </p:nvSpPr>
        <p:spPr>
          <a:xfrm>
            <a:off x="6698507" y="332061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47" name="yt_shape_10547"/>
              <p:cNvSpPr txBox="1"/>
              <p:nvPr/>
            </p:nvSpPr>
            <p:spPr>
              <a:xfrm>
                <a:off x="540119" y="1711236"/>
                <a:ext cx="10956351" cy="11226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某气球内充满了一定量气体，温度不变时，气球内气体气压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）是气体体积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）的反比例函数，其图象如图所示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其函数解析式为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96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47" name="yt_shape_10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11236"/>
                <a:ext cx="10956351" cy="1122615"/>
              </a:xfrm>
              <a:prstGeom prst="rect">
                <a:avLst/>
              </a:prstGeom>
              <a:blipFill>
                <a:blip r:embed="rId2"/>
                <a:stretch>
                  <a:fillRect l="-1725" t="-4891" r="-1169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52" name="yt_shape_10552"/>
          <p:cNvSpPr txBox="1"/>
          <p:nvPr/>
        </p:nvSpPr>
        <p:spPr>
          <a:xfrm>
            <a:off x="540000" y="51841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49" name="yt_shape_10549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1506" y="3037003"/>
            <a:ext cx="1708986" cy="2096784"/>
            <a:chOff x="0" y="0"/>
            <a:chExt cx="1708986" cy="2096784"/>
          </a:xfrm>
        </p:grpSpPr>
        <p:pic>
          <p:nvPicPr>
            <p:cNvPr id="2" name="yt_image_10549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8986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51" name="yt_shape_10551"/>
            <p:cNvSpPr txBox="1"/>
            <p:nvPr/>
          </p:nvSpPr>
          <p:spPr>
            <a:xfrm>
              <a:off x="321212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1C9110-0ACB-EF97-0E4E-44C85FCD097C}"/>
                  </a:ext>
                </a:extLst>
              </p:cNvPr>
              <p:cNvSpPr txBox="1"/>
              <p:nvPr/>
            </p:nvSpPr>
            <p:spPr>
              <a:xfrm>
                <a:off x="8472264" y="1988840"/>
                <a:ext cx="2140649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1C9110-0ACB-EF97-0E4E-44C85FCD09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2264" y="1988840"/>
                <a:ext cx="2140649" cy="729882"/>
              </a:xfrm>
              <a:prstGeom prst="rect">
                <a:avLst/>
              </a:prstGeom>
              <a:blipFill>
                <a:blip r:embed="rId4"/>
                <a:stretch>
                  <a:fillRect l="-4558" r="-427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3" name="yt_shape_10553"/>
          <p:cNvSpPr txBox="1"/>
          <p:nvPr/>
        </p:nvSpPr>
        <p:spPr>
          <a:xfrm>
            <a:off x="540119" y="213361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收音机刻度盘上的波长和频率分别用米（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）和千赫兹（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kHz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）作单位，下面是一些对应的数值：</a:t>
            </a:r>
          </a:p>
        </p:txBody>
      </p:sp>
      <p:graphicFrame>
        <p:nvGraphicFramePr>
          <p:cNvPr id="10554" name="yt_table_1055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938576"/>
              </p:ext>
            </p:extLst>
          </p:nvPr>
        </p:nvGraphicFramePr>
        <p:xfrm>
          <a:off x="540000" y="3252269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9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4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6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5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5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57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波长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频率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kHz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56" name="yt_shape_10556"/>
          <p:cNvSpPr txBox="1"/>
          <p:nvPr/>
        </p:nvSpPr>
        <p:spPr>
          <a:xfrm>
            <a:off x="540000" y="4655875"/>
            <a:ext cx="5171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上表说明波长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越大，频率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越小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B94693-704C-B459-8400-699C4BBC0661}"/>
              </a:ext>
            </a:extLst>
          </p:cNvPr>
          <p:cNvSpPr txBox="1"/>
          <p:nvPr/>
        </p:nvSpPr>
        <p:spPr>
          <a:xfrm>
            <a:off x="4580664" y="46090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越小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57" name="yt_shape_10557"/>
              <p:cNvSpPr txBox="1"/>
              <p:nvPr/>
            </p:nvSpPr>
            <p:spPr>
              <a:xfrm>
                <a:off x="540119" y="1921792"/>
                <a:ext cx="11111999" cy="16030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实验表明，当导线的长度一定时，导线的电阻与它的横截面积成反比例，一条长为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的铅导线的电阻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）与它的横截面积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）的函数图象如图所示，那么，其函数关系式为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14.5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Ω.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57" name="yt_shape_1055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1792"/>
                <a:ext cx="11111999" cy="1603068"/>
              </a:xfrm>
              <a:prstGeom prst="rect">
                <a:avLst/>
              </a:prstGeom>
              <a:blipFill>
                <a:blip r:embed="rId2"/>
                <a:stretch>
                  <a:fillRect l="-1701" t="-3042" r="-604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59" name="yt_image_1055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6000" y="3728012"/>
            <a:ext cx="1559998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9B8559-06A7-79C9-757C-FF01E0051509}"/>
                  </a:ext>
                </a:extLst>
              </p:cNvPr>
              <p:cNvSpPr txBox="1"/>
              <p:nvPr/>
            </p:nvSpPr>
            <p:spPr>
              <a:xfrm>
                <a:off x="3503712" y="2698800"/>
                <a:ext cx="2140649" cy="7302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9B8559-06A7-79C9-757C-FF01E0051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712" y="2698800"/>
                <a:ext cx="2140649" cy="730200"/>
              </a:xfrm>
              <a:prstGeom prst="rect">
                <a:avLst/>
              </a:prstGeom>
              <a:blipFill>
                <a:blip r:embed="rId4"/>
                <a:stretch>
                  <a:fillRect l="-4558" r="-455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D576D96-8313-251B-E6BF-117A5661C752}"/>
              </a:ext>
            </a:extLst>
          </p:cNvPr>
          <p:cNvSpPr txBox="1"/>
          <p:nvPr/>
        </p:nvSpPr>
        <p:spPr>
          <a:xfrm>
            <a:off x="8860682" y="2825962"/>
            <a:ext cx="713486" cy="7302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14.5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1" name="yt_shape_10561"/>
              <p:cNvSpPr txBox="1"/>
              <p:nvPr/>
            </p:nvSpPr>
            <p:spPr>
              <a:xfrm>
                <a:off x="540119" y="1308626"/>
                <a:ext cx="11111999" cy="46007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某汽车的功率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）为一定值，它的速度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m/s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）与它所受的牵引力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）的关系式为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3000N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20m/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）这辆汽车的功率是多少瓦？请写出这一个函数的解析式；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）当它所受的牵引力为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2500N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时，汽车的速度为多少？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）如果限定汽车的速度不超过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30m/s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，则牵引力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在什么范围内？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　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2500N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m/s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2000N.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61" name="yt_shape_10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08626"/>
                <a:ext cx="11111999" cy="4600747"/>
              </a:xfrm>
              <a:prstGeom prst="rect">
                <a:avLst/>
              </a:prstGeom>
              <a:blipFill>
                <a:blip r:embed="rId2"/>
                <a:stretch>
                  <a:fillRect l="-1701" t="-1194" b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AE6CF7-28F8-94BA-0F4E-963A3B44C23B}"/>
                  </a:ext>
                </a:extLst>
              </p:cNvPr>
              <p:cNvSpPr txBox="1"/>
              <p:nvPr/>
            </p:nvSpPr>
            <p:spPr>
              <a:xfrm>
                <a:off x="450108" y="3836491"/>
                <a:ext cx="795883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AE6CF7-28F8-94BA-0F4E-963A3B44C2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36491"/>
                <a:ext cx="7958837" cy="766077"/>
              </a:xfrm>
              <a:prstGeom prst="rect">
                <a:avLst/>
              </a:prstGeom>
              <a:blipFill>
                <a:blip r:embed="rId3"/>
                <a:stretch>
                  <a:fillRect l="-1226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9F41D2-7D27-8768-3150-A4521FCDE755}"/>
                  </a:ext>
                </a:extLst>
              </p:cNvPr>
              <p:cNvSpPr txBox="1"/>
              <p:nvPr/>
            </p:nvSpPr>
            <p:spPr>
              <a:xfrm>
                <a:off x="450108" y="4508956"/>
                <a:ext cx="60125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2500N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m/s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DC9F41D2-7D27-8768-3150-A4521FCDE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8956"/>
                <a:ext cx="6012561" cy="769062"/>
              </a:xfrm>
              <a:prstGeom prst="rect">
                <a:avLst/>
              </a:prstGeom>
              <a:blipFill>
                <a:blip r:embed="rId4"/>
                <a:stretch>
                  <a:fillRect l="-1623" r="-1318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B3C19B-26B9-E4B5-0569-604F03088A62}"/>
                  </a:ext>
                </a:extLst>
              </p:cNvPr>
              <p:cNvSpPr txBox="1"/>
              <p:nvPr/>
            </p:nvSpPr>
            <p:spPr>
              <a:xfrm>
                <a:off x="450108" y="5184406"/>
                <a:ext cx="4963223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2000N.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FBB3C19B-26B9-E4B5-0569-604F03088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84406"/>
                <a:ext cx="4963223" cy="727278"/>
              </a:xfrm>
              <a:prstGeom prst="rect">
                <a:avLst/>
              </a:prstGeom>
              <a:blipFill>
                <a:blip r:embed="rId5"/>
                <a:stretch>
                  <a:fillRect l="-1966" r="-1843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3" name="yt_shape_10573"/>
          <p:cNvSpPr txBox="1"/>
          <p:nvPr/>
        </p:nvSpPr>
        <p:spPr>
          <a:xfrm>
            <a:off x="540000" y="251349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（丽水市中考）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的压力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作用于物体上，产生的压强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要大于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，则下列关于物体受力面积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74" name="yt_table_105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876133"/>
              </p:ext>
            </p:extLst>
          </p:nvPr>
        </p:nvGraphicFramePr>
        <p:xfrm>
          <a:off x="539881" y="3479788"/>
          <a:ext cx="5623243" cy="950976"/>
        </p:xfrm>
        <a:graphic>
          <a:graphicData uri="http://schemas.openxmlformats.org/drawingml/2006/table">
            <a:tbl>
              <a:tblPr/>
              <a:tblGrid>
                <a:gridCol w="328644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0.1m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0.1m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F7F605DF-8C86-FEC7-10E1-82F4C6D8F0F1}"/>
              </a:ext>
            </a:extLst>
          </p:cNvPr>
          <p:cNvSpPr txBox="1"/>
          <p:nvPr/>
        </p:nvSpPr>
        <p:spPr>
          <a:xfrm>
            <a:off x="7188927" y="294217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yt_shape_10037">
            <a:extLst>
              <a:ext uri="{FF2B5EF4-FFF2-40B4-BE49-F238E27FC236}">
                <a16:creationId xmlns:a16="http://schemas.microsoft.com/office/drawing/2014/main" id="{F4BCF629-C1B4-CD5F-C530-8EF76A2E0382}"/>
              </a:ext>
            </a:extLst>
          </p:cNvPr>
          <p:cNvSpPr txBox="1"/>
          <p:nvPr/>
        </p:nvSpPr>
        <p:spPr>
          <a:xfrm>
            <a:off x="539881" y="2009183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未正确判断反比例函数的增减性而出错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3" name="yt_shape_1697709168870">
            <a:extLst>
              <a:ext uri="{FF2B5EF4-FFF2-40B4-BE49-F238E27FC236}">
                <a16:creationId xmlns:a16="http://schemas.microsoft.com/office/drawing/2014/main" id="{7C20CC0C-C647-8093-5E22-E0C3E11046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2070393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" name="yt_shape_10577"/>
          <p:cNvSpPr txBox="1"/>
          <p:nvPr/>
        </p:nvSpPr>
        <p:spPr>
          <a:xfrm>
            <a:off x="540000" y="1590539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76" name="yt_image_10576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053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9" name="yt_shape_10579"/>
          <p:cNvSpPr txBox="1"/>
          <p:nvPr/>
        </p:nvSpPr>
        <p:spPr>
          <a:xfrm>
            <a:off x="540119" y="228240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已知蓄电池的电压为定值，使用某蓄电池时，电流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）是反比例函数关系，它的图象如图所示，则当电阻为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时，电流为（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83" name="yt_table_1058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029104"/>
              </p:ext>
            </p:extLst>
          </p:nvPr>
        </p:nvGraphicFramePr>
        <p:xfrm>
          <a:off x="540000" y="3728834"/>
          <a:ext cx="7778116" cy="475488"/>
        </p:xfrm>
        <a:graphic>
          <a:graphicData uri="http://schemas.openxmlformats.org/drawingml/2006/table">
            <a:tbl>
              <a:tblPr/>
              <a:tblGrid>
                <a:gridCol w="2186305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216884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16884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1254125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</a:tbl>
          </a:graphicData>
        </a:graphic>
      </p:graphicFrame>
      <p:grpSp>
        <p:nvGrpSpPr>
          <p:cNvPr id="10580" name="yt_shape_10580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6498" y="3728834"/>
            <a:ext cx="1653350" cy="1899045"/>
            <a:chOff x="0" y="0"/>
            <a:chExt cx="1653350" cy="1899045"/>
          </a:xfrm>
        </p:grpSpPr>
        <p:pic>
          <p:nvPicPr>
            <p:cNvPr id="2" name="yt_image_1058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3350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82" name="yt_shape_10582"/>
            <p:cNvSpPr txBox="1"/>
            <p:nvPr/>
          </p:nvSpPr>
          <p:spPr>
            <a:xfrm>
              <a:off x="293394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258F90-C728-C481-7BA5-96B89F430896}"/>
              </a:ext>
            </a:extLst>
          </p:cNvPr>
          <p:cNvSpPr txBox="1"/>
          <p:nvPr/>
        </p:nvSpPr>
        <p:spPr>
          <a:xfrm>
            <a:off x="1821708" y="318657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85" name="yt_shape_10585"/>
              <p:cNvSpPr txBox="1"/>
              <p:nvPr/>
            </p:nvSpPr>
            <p:spPr>
              <a:xfrm>
                <a:off x="540120" y="1863751"/>
                <a:ext cx="10592108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如图，一个圆台形的物体的上底面是下底面的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，将它放在桌子上（下底面与桌面接触），它对桌面的压强为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，倒过来后，它对桌面的压强是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Pa.</a:t>
                </a:r>
              </a:p>
            </p:txBody>
          </p:sp>
        </mc:Choice>
        <mc:Fallback xmlns="">
          <p:sp>
            <p:nvSpPr>
              <p:cNvPr id="10585" name="yt_shape_105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63751"/>
                <a:ext cx="10592108" cy="1586653"/>
              </a:xfrm>
              <a:prstGeom prst="rect">
                <a:avLst/>
              </a:prstGeom>
              <a:blipFill>
                <a:blip r:embed="rId2"/>
                <a:stretch>
                  <a:fillRect l="-1785" r="-1036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90" name="yt_shape_10590"/>
          <p:cNvSpPr txBox="1"/>
          <p:nvPr/>
        </p:nvSpPr>
        <p:spPr>
          <a:xfrm>
            <a:off x="540000" y="50315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587" name="yt_shape_10587" title="H_104.5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4112" y="3653556"/>
            <a:ext cx="1323775" cy="1327545"/>
            <a:chOff x="0" y="0"/>
            <a:chExt cx="1323775" cy="1327545"/>
          </a:xfrm>
        </p:grpSpPr>
        <p:pic>
          <p:nvPicPr>
            <p:cNvPr id="2" name="yt_image_10587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23775" cy="931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89" name="yt_shape_10589"/>
            <p:cNvSpPr txBox="1"/>
            <p:nvPr/>
          </p:nvSpPr>
          <p:spPr>
            <a:xfrm>
              <a:off x="128606" y="9675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04E798-EAB5-CB47-7B42-7C645B7D3A3E}"/>
              </a:ext>
            </a:extLst>
          </p:cNvPr>
          <p:cNvSpPr txBox="1"/>
          <p:nvPr/>
        </p:nvSpPr>
        <p:spPr>
          <a:xfrm>
            <a:off x="1059708" y="29638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1662</Words>
  <Application>Microsoft Office PowerPoint</Application>
  <PresentationFormat>宽屏</PresentationFormat>
  <Paragraphs>107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Book Antiqua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46</cp:revision>
  <dcterms:created xsi:type="dcterms:W3CDTF">2023-05-05T05:33:04Z</dcterms:created>
  <dcterms:modified xsi:type="dcterms:W3CDTF">2023-10-21T04:06:44Z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