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85" r:id="rId13"/>
    <p:sldId id="375" r:id="rId14"/>
    <p:sldId id="381" r:id="rId15"/>
    <p:sldId id="376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bin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bin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40000" y="217893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2658233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下列说法中，错误的是（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19" name="yt_table_139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077010"/>
              </p:ext>
            </p:extLst>
          </p:nvPr>
        </p:nvGraphicFramePr>
        <p:xfrm>
          <a:off x="540000" y="3137536"/>
          <a:ext cx="6977063" cy="1901952"/>
        </p:xfrm>
        <a:graphic>
          <a:graphicData uri="http://schemas.openxmlformats.org/drawingml/2006/table">
            <a:tbl>
              <a:tblPr/>
              <a:tblGrid>
                <a:gridCol w="697706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直径相等的两个圆是等圆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平分弦的直径垂直于弦，并且平分弦所对的弧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圆中最长的弦是直径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一条弦把圆分成两条弧，这两条弧可能是等弧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0ECABF-5F06-1ED3-847C-548D64B198ED}"/>
              </a:ext>
            </a:extLst>
          </p:cNvPr>
          <p:cNvSpPr txBox="1"/>
          <p:nvPr/>
        </p:nvSpPr>
        <p:spPr>
          <a:xfrm>
            <a:off x="4183789" y="26114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000" y="112474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973" name="yt_shape_13973"/>
          <p:cNvSpPr txBox="1"/>
          <p:nvPr/>
        </p:nvSpPr>
        <p:spPr>
          <a:xfrm>
            <a:off x="540119" y="16040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为直径的半圆内，请仅用无刻度的直尺分别按下列要求画图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（保留作图痕迹）</a:t>
            </a:r>
          </a:p>
        </p:txBody>
      </p:sp>
      <p:sp>
        <p:nvSpPr>
          <p:cNvPr id="13974" name="yt_shape_13974"/>
          <p:cNvSpPr txBox="1"/>
          <p:nvPr/>
        </p:nvSpPr>
        <p:spPr>
          <a:xfrm>
            <a:off x="540000" y="2563482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中作弦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并说明理由；</a:t>
            </a:r>
          </a:p>
        </p:txBody>
      </p:sp>
      <p:pic>
        <p:nvPicPr>
          <p:cNvPr id="13975" name="yt_image_139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9907" y="3634990"/>
            <a:ext cx="2282531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982">
            <a:extLst>
              <a:ext uri="{FF2B5EF4-FFF2-40B4-BE49-F238E27FC236}">
                <a16:creationId xmlns:a16="http://schemas.microsoft.com/office/drawing/2014/main" id="{8E21C4F2-A0E8-F273-77D4-EB77FEFDC15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28750"/>
          <a:stretch/>
        </p:blipFill>
        <p:spPr bwMode="auto">
          <a:xfrm>
            <a:off x="9562470" y="5328993"/>
            <a:ext cx="202996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9FAF544-278E-EA85-DCCB-A2C57B09AF09}"/>
              </a:ext>
            </a:extLst>
          </p:cNvPr>
          <p:cNvSpPr txBox="1"/>
          <p:nvPr/>
        </p:nvSpPr>
        <p:spPr>
          <a:xfrm>
            <a:off x="558287" y="2990338"/>
            <a:ext cx="1104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分别交半圆于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即为所求作图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6FE53D-D163-D0B2-13AC-61483C5B8E8D}"/>
              </a:ext>
            </a:extLst>
          </p:cNvPr>
          <p:cNvSpPr txBox="1"/>
          <p:nvPr/>
        </p:nvSpPr>
        <p:spPr>
          <a:xfrm>
            <a:off x="558287" y="34658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D194EF-EBC7-BFEF-D4BF-D064D9B6C513}"/>
              </a:ext>
            </a:extLst>
          </p:cNvPr>
          <p:cNvSpPr txBox="1"/>
          <p:nvPr/>
        </p:nvSpPr>
        <p:spPr>
          <a:xfrm>
            <a:off x="558287" y="3941314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CDA299-1E70-60CA-643A-735B07BA8788}"/>
                  </a:ext>
                </a:extLst>
              </p:cNvPr>
              <p:cNvSpPr txBox="1"/>
              <p:nvPr/>
            </p:nvSpPr>
            <p:spPr>
              <a:xfrm>
                <a:off x="558287" y="4416802"/>
                <a:ext cx="4762436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对着圆周角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CDA299-1E70-60CA-643A-735B07BA8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87" y="4416802"/>
                <a:ext cx="4762436" cy="643078"/>
              </a:xfrm>
              <a:prstGeom prst="rect">
                <a:avLst/>
              </a:prstGeom>
              <a:blipFill>
                <a:blip r:embed="rId4"/>
                <a:stretch>
                  <a:fillRect l="-2049" r="-2177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6FE2386-9482-2B3E-277C-CE78AEA1156A}"/>
              </a:ext>
            </a:extLst>
          </p:cNvPr>
          <p:cNvSpPr txBox="1"/>
          <p:nvPr/>
        </p:nvSpPr>
        <p:spPr>
          <a:xfrm>
            <a:off x="558287" y="4966268"/>
            <a:ext cx="6938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7" name="yt_shape_13977"/>
          <p:cNvSpPr txBox="1"/>
          <p:nvPr/>
        </p:nvSpPr>
        <p:spPr>
          <a:xfrm>
            <a:off x="540000" y="1124744"/>
            <a:ext cx="7364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为边作一个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的圆周角并说明理由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78" name="yt_image_139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583042"/>
            <a:ext cx="230046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48D6932-D3D4-9447-9CC3-BA779A44559B}"/>
              </a:ext>
            </a:extLst>
          </p:cNvPr>
          <p:cNvSpPr txBox="1"/>
          <p:nvPr/>
        </p:nvSpPr>
        <p:spPr>
          <a:xfrm>
            <a:off x="457485" y="1538454"/>
            <a:ext cx="112770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分别交半圆于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并延长交于点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7F17EC-3633-C91A-6809-D68061E4354B}"/>
              </a:ext>
            </a:extLst>
          </p:cNvPr>
          <p:cNvSpPr txBox="1"/>
          <p:nvPr/>
        </p:nvSpPr>
        <p:spPr>
          <a:xfrm>
            <a:off x="457485" y="2013942"/>
            <a:ext cx="11111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延长交半圆于点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为求作图形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A12D1E-07D6-BC56-DFB6-95E186781485}"/>
              </a:ext>
            </a:extLst>
          </p:cNvPr>
          <p:cNvSpPr txBox="1"/>
          <p:nvPr/>
        </p:nvSpPr>
        <p:spPr>
          <a:xfrm>
            <a:off x="457485" y="2489430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09F26D-AA8F-3E4B-ABEA-FD9DF37151CF}"/>
                  </a:ext>
                </a:extLst>
              </p:cNvPr>
              <p:cNvSpPr txBox="1"/>
              <p:nvPr/>
            </p:nvSpPr>
            <p:spPr>
              <a:xfrm>
                <a:off x="457485" y="2964918"/>
                <a:ext cx="357428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09F26D-AA8F-3E4B-ABEA-FD9DF3715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485" y="2964918"/>
                <a:ext cx="3574288" cy="646189"/>
              </a:xfrm>
              <a:prstGeom prst="rect">
                <a:avLst/>
              </a:prstGeom>
              <a:blipFill>
                <a:blip r:embed="rId3"/>
                <a:stretch>
                  <a:fillRect l="-2560" r="-2730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636B14D-F0C7-ADCB-741F-E0801750D73A}"/>
              </a:ext>
            </a:extLst>
          </p:cNvPr>
          <p:cNvSpPr txBox="1"/>
          <p:nvPr/>
        </p:nvSpPr>
        <p:spPr>
          <a:xfrm>
            <a:off x="457485" y="3517495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61422C-B9D1-0410-AAF5-7C9DA18CC81D}"/>
              </a:ext>
            </a:extLst>
          </p:cNvPr>
          <p:cNvSpPr txBox="1"/>
          <p:nvPr/>
        </p:nvSpPr>
        <p:spPr>
          <a:xfrm>
            <a:off x="457485" y="3992983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DD66F6-7AEC-C8FF-1552-EF0AAAA9AB02}"/>
              </a:ext>
            </a:extLst>
          </p:cNvPr>
          <p:cNvSpPr txBox="1"/>
          <p:nvPr/>
        </p:nvSpPr>
        <p:spPr>
          <a:xfrm>
            <a:off x="457485" y="4468471"/>
            <a:ext cx="50842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84F4E0-97CC-C066-E8C4-D80C433701A1}"/>
              </a:ext>
            </a:extLst>
          </p:cNvPr>
          <p:cNvSpPr txBox="1"/>
          <p:nvPr/>
        </p:nvSpPr>
        <p:spPr>
          <a:xfrm>
            <a:off x="457485" y="4943959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987">
            <a:extLst>
              <a:ext uri="{FF2B5EF4-FFF2-40B4-BE49-F238E27FC236}">
                <a16:creationId xmlns:a16="http://schemas.microsoft.com/office/drawing/2014/main" id="{1ECB6586-29EE-7D1C-A737-3BC9EB91F42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9255" y="4319246"/>
            <a:ext cx="2174011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119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91" name="yt_image_139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359000"/>
            <a:ext cx="171247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93" name="yt_shape_13993"/>
              <p:cNvSpPr txBox="1"/>
              <p:nvPr/>
            </p:nvSpPr>
            <p:spPr>
              <a:xfrm>
                <a:off x="335360" y="2112746"/>
                <a:ext cx="3208186" cy="492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993" name="yt_shape_13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112746"/>
                <a:ext cx="3208186" cy="492507"/>
              </a:xfrm>
              <a:prstGeom prst="rect">
                <a:avLst/>
              </a:prstGeom>
              <a:blipFill>
                <a:blip r:embed="rId3"/>
                <a:stretch>
                  <a:fillRect l="-5703" r="-4943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97">
                <a:extLst>
                  <a:ext uri="{FF2B5EF4-FFF2-40B4-BE49-F238E27FC236}">
                    <a16:creationId xmlns:a16="http://schemas.microsoft.com/office/drawing/2014/main" id="{4DADB1FE-0A9E-EACB-D780-8312E0363F30}"/>
                  </a:ext>
                </a:extLst>
              </p:cNvPr>
              <p:cNvSpPr txBox="1"/>
              <p:nvPr/>
            </p:nvSpPr>
            <p:spPr>
              <a:xfrm>
                <a:off x="540119" y="2612600"/>
                <a:ext cx="5751575" cy="3853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97">
                <a:extLst>
                  <a:ext uri="{FF2B5EF4-FFF2-40B4-BE49-F238E27FC236}">
                    <a16:creationId xmlns:a16="http://schemas.microsoft.com/office/drawing/2014/main" id="{4DADB1FE-0A9E-EACB-D780-8312E0363F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2600"/>
                <a:ext cx="5751575" cy="3853427"/>
              </a:xfrm>
              <a:prstGeom prst="rect">
                <a:avLst/>
              </a:prstGeom>
              <a:blipFill>
                <a:blip r:embed="rId4"/>
                <a:stretch>
                  <a:fillRect l="-3287" t="-1424" r="-2015" b="-3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000">
            <a:extLst>
              <a:ext uri="{FF2B5EF4-FFF2-40B4-BE49-F238E27FC236}">
                <a16:creationId xmlns:a16="http://schemas.microsoft.com/office/drawing/2014/main" id="{677F1D94-1E28-B8EA-9247-8958260A1FD2}"/>
              </a:ext>
            </a:extLst>
          </p:cNvPr>
          <p:cNvSpPr txBox="1"/>
          <p:nvPr/>
        </p:nvSpPr>
        <p:spPr>
          <a:xfrm>
            <a:off x="5022225" y="6669179"/>
            <a:ext cx="1749774" cy="12877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1857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999">
            <a:extLst>
              <a:ext uri="{FF2B5EF4-FFF2-40B4-BE49-F238E27FC236}">
                <a16:creationId xmlns:a16="http://schemas.microsoft.com/office/drawing/2014/main" id="{4E7AF9D5-9626-55F0-BE30-3EB013CB945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4463174"/>
            <a:ext cx="173087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5FE4D5C-2BCE-CB67-915C-0328AA05A479}"/>
              </a:ext>
            </a:extLst>
          </p:cNvPr>
          <p:cNvSpPr txBox="1"/>
          <p:nvPr/>
        </p:nvSpPr>
        <p:spPr>
          <a:xfrm>
            <a:off x="450108" y="2565794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4A172F-D5AA-FB5B-23F7-FF832C5951FA}"/>
              </a:ext>
            </a:extLst>
          </p:cNvPr>
          <p:cNvSpPr txBox="1"/>
          <p:nvPr/>
        </p:nvSpPr>
        <p:spPr>
          <a:xfrm>
            <a:off x="450108" y="3041282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6C36E5-77DC-CD68-BF92-04F45C5889C7}"/>
              </a:ext>
            </a:extLst>
          </p:cNvPr>
          <p:cNvSpPr txBox="1"/>
          <p:nvPr/>
        </p:nvSpPr>
        <p:spPr>
          <a:xfrm>
            <a:off x="450108" y="3516770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2CE07C-EB03-2F31-D56E-F688BD9C49D4}"/>
              </a:ext>
            </a:extLst>
          </p:cNvPr>
          <p:cNvSpPr txBox="1"/>
          <p:nvPr/>
        </p:nvSpPr>
        <p:spPr>
          <a:xfrm>
            <a:off x="450108" y="3992258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33A532-0184-29D3-0E5B-0DC700EF8BD8}"/>
              </a:ext>
            </a:extLst>
          </p:cNvPr>
          <p:cNvSpPr txBox="1"/>
          <p:nvPr/>
        </p:nvSpPr>
        <p:spPr>
          <a:xfrm>
            <a:off x="450108" y="4467746"/>
            <a:ext cx="587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487E89-6583-0B71-EA21-8743BC53DD39}"/>
              </a:ext>
            </a:extLst>
          </p:cNvPr>
          <p:cNvSpPr txBox="1"/>
          <p:nvPr/>
        </p:nvSpPr>
        <p:spPr>
          <a:xfrm>
            <a:off x="450108" y="4943234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FFA406-DB4E-03E8-E7B4-FDF919E710BA}"/>
              </a:ext>
            </a:extLst>
          </p:cNvPr>
          <p:cNvSpPr txBox="1"/>
          <p:nvPr/>
        </p:nvSpPr>
        <p:spPr>
          <a:xfrm>
            <a:off x="4175971" y="4943234"/>
            <a:ext cx="586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89B5DA-0402-AC23-B562-31B6EA5DC07F}"/>
              </a:ext>
            </a:extLst>
          </p:cNvPr>
          <p:cNvSpPr txBox="1"/>
          <p:nvPr/>
        </p:nvSpPr>
        <p:spPr>
          <a:xfrm>
            <a:off x="4887171" y="494323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86271D-F73B-EC44-E491-35E6CF346ED8}"/>
              </a:ext>
            </a:extLst>
          </p:cNvPr>
          <p:cNvSpPr txBox="1"/>
          <p:nvPr/>
        </p:nvSpPr>
        <p:spPr>
          <a:xfrm>
            <a:off x="450108" y="5418722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FD73789-39A5-F140-C6FB-753E2667F9D0}"/>
                  </a:ext>
                </a:extLst>
              </p:cNvPr>
              <p:cNvSpPr txBox="1"/>
              <p:nvPr/>
            </p:nvSpPr>
            <p:spPr>
              <a:xfrm>
                <a:off x="450108" y="5894210"/>
                <a:ext cx="1757045" cy="5813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FD73789-39A5-F140-C6FB-753E2667F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94210"/>
                <a:ext cx="1757045" cy="581356"/>
              </a:xfrm>
              <a:prstGeom prst="rect">
                <a:avLst/>
              </a:prstGeom>
              <a:blipFill>
                <a:blip r:embed="rId6"/>
                <a:stretch>
                  <a:fillRect l="-5556" r="-5556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02" name="yt_shape_14002"/>
              <p:cNvSpPr txBox="1"/>
              <p:nvPr/>
            </p:nvSpPr>
            <p:spPr>
              <a:xfrm>
                <a:off x="540000" y="1583348"/>
                <a:ext cx="6078587" cy="4051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理由如下：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同理可得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2" name="yt_shape_1400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3348"/>
                <a:ext cx="6078587" cy="4051302"/>
              </a:xfrm>
              <a:prstGeom prst="rect">
                <a:avLst/>
              </a:prstGeom>
              <a:blipFill>
                <a:blip r:embed="rId2"/>
                <a:stretch>
                  <a:fillRect l="-3109" t="-1355" r="-2106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D9EACF-DF27-36D4-336A-D83C1946DA47}"/>
              </a:ext>
            </a:extLst>
          </p:cNvPr>
          <p:cNvSpPr txBox="1"/>
          <p:nvPr/>
        </p:nvSpPr>
        <p:spPr>
          <a:xfrm>
            <a:off x="449989" y="1536542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理由如下：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0A00B8-7C61-8230-F8CC-A83B7E370BFD}"/>
                  </a:ext>
                </a:extLst>
              </p:cNvPr>
              <p:cNvSpPr txBox="1"/>
              <p:nvPr/>
            </p:nvSpPr>
            <p:spPr>
              <a:xfrm>
                <a:off x="449989" y="2012030"/>
                <a:ext cx="2732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6C0A00B8-7C61-8230-F8CC-A83B7E370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2030"/>
                <a:ext cx="2732786" cy="765061"/>
              </a:xfrm>
              <a:prstGeom prst="rect">
                <a:avLst/>
              </a:prstGeom>
              <a:blipFill>
                <a:blip r:embed="rId3"/>
                <a:stretch>
                  <a:fillRect l="-3571" r="-35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12351EF-CEE0-7E41-78E9-553A85C5D4D6}"/>
              </a:ext>
            </a:extLst>
          </p:cNvPr>
          <p:cNvSpPr txBox="1"/>
          <p:nvPr/>
        </p:nvSpPr>
        <p:spPr>
          <a:xfrm>
            <a:off x="449989" y="2683479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D46DBD-07CD-37A4-3949-B9B820CE3A22}"/>
              </a:ext>
            </a:extLst>
          </p:cNvPr>
          <p:cNvSpPr txBox="1"/>
          <p:nvPr/>
        </p:nvSpPr>
        <p:spPr>
          <a:xfrm>
            <a:off x="449989" y="3158967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310115-3C19-DCE8-AE99-257E8E45FDBA}"/>
              </a:ext>
            </a:extLst>
          </p:cNvPr>
          <p:cNvSpPr txBox="1"/>
          <p:nvPr/>
        </p:nvSpPr>
        <p:spPr>
          <a:xfrm>
            <a:off x="449989" y="3634455"/>
            <a:ext cx="3121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同理可得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CB9BD0-D1FA-2AD9-DF52-9F6C990A964F}"/>
              </a:ext>
            </a:extLst>
          </p:cNvPr>
          <p:cNvSpPr txBox="1"/>
          <p:nvPr/>
        </p:nvSpPr>
        <p:spPr>
          <a:xfrm>
            <a:off x="449989" y="4109943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D34DF0-C5C9-435B-650D-4CCF3C39351F}"/>
              </a:ext>
            </a:extLst>
          </p:cNvPr>
          <p:cNvSpPr txBox="1"/>
          <p:nvPr/>
        </p:nvSpPr>
        <p:spPr>
          <a:xfrm>
            <a:off x="449989" y="4585431"/>
            <a:ext cx="501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2808E0-C54D-D306-EE83-A1AF5D4E32E3}"/>
                  </a:ext>
                </a:extLst>
              </p:cNvPr>
              <p:cNvSpPr txBox="1"/>
              <p:nvPr/>
            </p:nvSpPr>
            <p:spPr>
              <a:xfrm>
                <a:off x="449989" y="5060919"/>
                <a:ext cx="2552637" cy="5813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7, 'mathAnswerShape': 1}">
                <a:extLst>
                  <a:ext uri="{FF2B5EF4-FFF2-40B4-BE49-F238E27FC236}">
                    <a16:creationId xmlns:a16="http://schemas.microsoft.com/office/drawing/2014/main" id="{1C2808E0-C54D-D306-EE83-A1AF5D4E3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0919"/>
                <a:ext cx="2552637" cy="581356"/>
              </a:xfrm>
              <a:prstGeom prst="rect">
                <a:avLst/>
              </a:prstGeom>
              <a:blipFill>
                <a:blip r:embed="rId4"/>
                <a:stretch>
                  <a:fillRect l="-3819" r="-3580" b="-22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995">
                <a:extLst>
                  <a:ext uri="{FF2B5EF4-FFF2-40B4-BE49-F238E27FC236}">
                    <a16:creationId xmlns:a16="http://schemas.microsoft.com/office/drawing/2014/main" id="{6EDC2F6D-D8EE-F494-B517-15A416B0481F}"/>
                  </a:ext>
                </a:extLst>
              </p:cNvPr>
              <p:cNvSpPr txBox="1"/>
              <p:nvPr/>
            </p:nvSpPr>
            <p:spPr>
              <a:xfrm>
                <a:off x="171259" y="977899"/>
                <a:ext cx="10261655" cy="492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成立吗？请说明理由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3995">
                <a:extLst>
                  <a:ext uri="{FF2B5EF4-FFF2-40B4-BE49-F238E27FC236}">
                    <a16:creationId xmlns:a16="http://schemas.microsoft.com/office/drawing/2014/main" id="{6EDC2F6D-D8EE-F494-B517-15A416B04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59" y="977899"/>
                <a:ext cx="10261655" cy="492507"/>
              </a:xfrm>
              <a:prstGeom prst="rect">
                <a:avLst/>
              </a:prstGeom>
              <a:blipFill>
                <a:blip r:embed="rId5"/>
                <a:stretch>
                  <a:fillRect l="-1783" r="-891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991">
            <a:extLst>
              <a:ext uri="{FF2B5EF4-FFF2-40B4-BE49-F238E27FC236}">
                <a16:creationId xmlns:a16="http://schemas.microsoft.com/office/drawing/2014/main" id="{07C85173-F6C9-21A4-47E1-0BECF532DA0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0376" y="2904126"/>
            <a:ext cx="171247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4" name="yt_shape_14004"/>
          <p:cNvSpPr txBox="1"/>
          <p:nvPr/>
        </p:nvSpPr>
        <p:spPr>
          <a:xfrm>
            <a:off x="540119" y="1807544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05" name="yt_shape_14005"/>
          <p:cNvSpPr txBox="1"/>
          <p:nvPr/>
        </p:nvSpPr>
        <p:spPr>
          <a:xfrm>
            <a:off x="540000" y="2770698"/>
            <a:ext cx="67037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14009" name="yt_shape_14009"/>
          <p:cNvSpPr txBox="1"/>
          <p:nvPr/>
        </p:nvSpPr>
        <p:spPr>
          <a:xfrm>
            <a:off x="540000" y="50878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6" name="yt_shape_14006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3775444"/>
            <a:ext cx="1326150" cy="1635012"/>
            <a:chOff x="0" y="0"/>
            <a:chExt cx="1326150" cy="1635012"/>
          </a:xfrm>
        </p:grpSpPr>
        <p:pic>
          <p:nvPicPr>
            <p:cNvPr id="2" name="yt_image_14006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6150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8" name="yt_shape_14008"/>
            <p:cNvSpPr txBox="1"/>
            <p:nvPr/>
          </p:nvSpPr>
          <p:spPr>
            <a:xfrm>
              <a:off x="434526" y="1275012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</a:p>
          </p:txBody>
        </p:sp>
      </p:grpSp>
      <p:sp>
        <p:nvSpPr>
          <p:cNvPr id="3" name="yt_shape_14013">
            <a:extLst>
              <a:ext uri="{FF2B5EF4-FFF2-40B4-BE49-F238E27FC236}">
                <a16:creationId xmlns:a16="http://schemas.microsoft.com/office/drawing/2014/main" id="{6D2B5A14-081B-C36D-612A-603EF5A5B7AA}"/>
              </a:ext>
            </a:extLst>
          </p:cNvPr>
          <p:cNvSpPr txBox="1"/>
          <p:nvPr/>
        </p:nvSpPr>
        <p:spPr>
          <a:xfrm>
            <a:off x="649743" y="3296807"/>
            <a:ext cx="386484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经过圆心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为正方形，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4D464D-171B-60AF-925B-99A8F24C69D4}"/>
              </a:ext>
            </a:extLst>
          </p:cNvPr>
          <p:cNvSpPr txBox="1"/>
          <p:nvPr/>
        </p:nvSpPr>
        <p:spPr>
          <a:xfrm>
            <a:off x="559732" y="3250001"/>
            <a:ext cx="400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27EC04-DEBE-E672-E1D6-5DB3FDE36DCA}"/>
              </a:ext>
            </a:extLst>
          </p:cNvPr>
          <p:cNvSpPr txBox="1"/>
          <p:nvPr/>
        </p:nvSpPr>
        <p:spPr>
          <a:xfrm>
            <a:off x="559732" y="3725489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51C5A2-9BC8-5F95-B2D9-587045EFD69F}"/>
              </a:ext>
            </a:extLst>
          </p:cNvPr>
          <p:cNvSpPr txBox="1"/>
          <p:nvPr/>
        </p:nvSpPr>
        <p:spPr>
          <a:xfrm>
            <a:off x="559732" y="4200977"/>
            <a:ext cx="375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7A2A5E-6359-0CAA-476B-9CF4E23EE27C}"/>
              </a:ext>
            </a:extLst>
          </p:cNvPr>
          <p:cNvSpPr txBox="1"/>
          <p:nvPr/>
        </p:nvSpPr>
        <p:spPr>
          <a:xfrm>
            <a:off x="559732" y="4676465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751F40-6021-CF71-3A9D-1667E3DEC53A}"/>
              </a:ext>
            </a:extLst>
          </p:cNvPr>
          <p:cNvSpPr txBox="1"/>
          <p:nvPr/>
        </p:nvSpPr>
        <p:spPr>
          <a:xfrm>
            <a:off x="559732" y="5151953"/>
            <a:ext cx="352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000" y="908720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11" name="yt_image_140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811207"/>
            <a:ext cx="1614604" cy="191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14">
                <a:extLst>
                  <a:ext uri="{FF2B5EF4-FFF2-40B4-BE49-F238E27FC236}">
                    <a16:creationId xmlns:a16="http://schemas.microsoft.com/office/drawing/2014/main" id="{028B11E6-B6F0-193B-2A4A-6B0E5FD91119}"/>
                  </a:ext>
                </a:extLst>
              </p:cNvPr>
              <p:cNvSpPr txBox="1"/>
              <p:nvPr/>
            </p:nvSpPr>
            <p:spPr>
              <a:xfrm>
                <a:off x="641953" y="1366444"/>
                <a:ext cx="7606121" cy="509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为等边三角形，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中，由勾股定理，得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4014">
                <a:extLst>
                  <a:ext uri="{FF2B5EF4-FFF2-40B4-BE49-F238E27FC236}">
                    <a16:creationId xmlns:a16="http://schemas.microsoft.com/office/drawing/2014/main" id="{028B11E6-B6F0-193B-2A4A-6B0E5FD91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53" y="1366444"/>
                <a:ext cx="7606121" cy="5091266"/>
              </a:xfrm>
              <a:prstGeom prst="rect">
                <a:avLst/>
              </a:prstGeom>
              <a:blipFill>
                <a:blip r:embed="rId3"/>
                <a:stretch>
                  <a:fillRect l="-2404" t="-958" r="-1603" b="-2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966A67C-4419-DE62-E372-C2A5F94482EA}"/>
              </a:ext>
            </a:extLst>
          </p:cNvPr>
          <p:cNvSpPr txBox="1"/>
          <p:nvPr/>
        </p:nvSpPr>
        <p:spPr>
          <a:xfrm>
            <a:off x="551942" y="1319638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FA22E3-1515-B48D-2361-4EBFA0A83122}"/>
              </a:ext>
            </a:extLst>
          </p:cNvPr>
          <p:cNvSpPr txBox="1"/>
          <p:nvPr/>
        </p:nvSpPr>
        <p:spPr>
          <a:xfrm>
            <a:off x="551942" y="1795126"/>
            <a:ext cx="368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CA92BD-9DAB-F88B-ADE4-DD76AED769C4}"/>
                  </a:ext>
                </a:extLst>
              </p:cNvPr>
              <p:cNvSpPr txBox="1"/>
              <p:nvPr/>
            </p:nvSpPr>
            <p:spPr>
              <a:xfrm>
                <a:off x="551942" y="2270614"/>
                <a:ext cx="43950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CA92BD-9DAB-F88B-ADE4-DD76AED76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42" y="2270614"/>
                <a:ext cx="4395026" cy="615392"/>
              </a:xfrm>
              <a:prstGeom prst="rect">
                <a:avLst/>
              </a:prstGeom>
              <a:blipFill>
                <a:blip r:embed="rId4"/>
                <a:stretch>
                  <a:fillRect l="-2219" r="-208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6F497F3-8E43-212D-4E37-4DD83D7B82C7}"/>
              </a:ext>
            </a:extLst>
          </p:cNvPr>
          <p:cNvSpPr txBox="1"/>
          <p:nvPr/>
        </p:nvSpPr>
        <p:spPr>
          <a:xfrm>
            <a:off x="551942" y="2792394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FF4BC13-CB96-168E-5BF4-4791FAEA86B7}"/>
                  </a:ext>
                </a:extLst>
              </p:cNvPr>
              <p:cNvSpPr txBox="1"/>
              <p:nvPr/>
            </p:nvSpPr>
            <p:spPr>
              <a:xfrm>
                <a:off x="551942" y="3267882"/>
                <a:ext cx="409022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FF4BC13-CB96-168E-5BF4-4791FAEA8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42" y="3267882"/>
                <a:ext cx="4090226" cy="765061"/>
              </a:xfrm>
              <a:prstGeom prst="rect">
                <a:avLst/>
              </a:prstGeom>
              <a:blipFill>
                <a:blip r:embed="rId5"/>
                <a:stretch>
                  <a:fillRect l="-2385" r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8A745DD-BB56-BA55-536F-1055342D00F1}"/>
              </a:ext>
            </a:extLst>
          </p:cNvPr>
          <p:cNvSpPr txBox="1"/>
          <p:nvPr/>
        </p:nvSpPr>
        <p:spPr>
          <a:xfrm>
            <a:off x="551942" y="3939331"/>
            <a:ext cx="531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348211-594D-6DF5-A5B5-ECAF819F6AD9}"/>
              </a:ext>
            </a:extLst>
          </p:cNvPr>
          <p:cNvSpPr txBox="1"/>
          <p:nvPr/>
        </p:nvSpPr>
        <p:spPr>
          <a:xfrm>
            <a:off x="551942" y="4414819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299A56-B2E6-422B-79A1-76F23F8DA4FC}"/>
              </a:ext>
            </a:extLst>
          </p:cNvPr>
          <p:cNvSpPr txBox="1"/>
          <p:nvPr/>
        </p:nvSpPr>
        <p:spPr>
          <a:xfrm>
            <a:off x="551942" y="4890307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59472CC-CE01-D8D8-8C31-F23EB2C1FDDA}"/>
                  </a:ext>
                </a:extLst>
              </p:cNvPr>
              <p:cNvSpPr txBox="1"/>
              <p:nvPr/>
            </p:nvSpPr>
            <p:spPr>
              <a:xfrm>
                <a:off x="551942" y="5365795"/>
                <a:ext cx="32853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59472CC-CE01-D8D8-8C31-F23EB2C1F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42" y="5365795"/>
                <a:ext cx="3285363" cy="615391"/>
              </a:xfrm>
              <a:prstGeom prst="rect">
                <a:avLst/>
              </a:prstGeom>
              <a:blipFill>
                <a:blip r:embed="rId6"/>
                <a:stretch>
                  <a:fillRect l="-2974" r="-278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A613ECA-D354-8E36-8465-85A3FECA74E2}"/>
                  </a:ext>
                </a:extLst>
              </p:cNvPr>
              <p:cNvSpPr txBox="1"/>
              <p:nvPr/>
            </p:nvSpPr>
            <p:spPr>
              <a:xfrm>
                <a:off x="551942" y="5887574"/>
                <a:ext cx="7712646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中，由勾股定理，得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A613ECA-D354-8E36-8465-85A3FECA7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42" y="5887574"/>
                <a:ext cx="7712646" cy="567703"/>
              </a:xfrm>
              <a:prstGeom prst="rect">
                <a:avLst/>
              </a:prstGeom>
              <a:blipFill>
                <a:blip r:embed="rId7"/>
                <a:stretch>
                  <a:fillRect l="-1265" r="-1344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4016">
            <a:extLst>
              <a:ext uri="{FF2B5EF4-FFF2-40B4-BE49-F238E27FC236}">
                <a16:creationId xmlns:a16="http://schemas.microsoft.com/office/drawing/2014/main" id="{ED59CDE4-ABB8-69BE-CDCB-51A2A2CDA82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86412" y="4135652"/>
            <a:ext cx="125851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1" name="yt_shape_13921"/>
          <p:cNvSpPr txBox="1"/>
          <p:nvPr/>
        </p:nvSpPr>
        <p:spPr>
          <a:xfrm>
            <a:off x="540119" y="14073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22" name="yt_table_139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83923"/>
              </p:ext>
            </p:extLst>
          </p:nvPr>
        </p:nvGraphicFramePr>
        <p:xfrm>
          <a:off x="540000" y="2366777"/>
          <a:ext cx="3546475" cy="1901952"/>
        </p:xfrm>
        <a:graphic>
          <a:graphicData uri="http://schemas.openxmlformats.org/drawingml/2006/table">
            <a:tbl>
              <a:tblPr/>
              <a:tblGrid>
                <a:gridCol w="3546475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24" name="yt_shape_13924"/>
              <p:cNvSpPr txBox="1"/>
              <p:nvPr/>
            </p:nvSpPr>
            <p:spPr>
              <a:xfrm>
                <a:off x="540000" y="4319097"/>
                <a:ext cx="882260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在同圆或等圆中，如果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924" name="yt_shape_1392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9097"/>
                <a:ext cx="8822608" cy="490006"/>
              </a:xfrm>
              <a:prstGeom prst="rect">
                <a:avLst/>
              </a:prstGeom>
              <a:blipFill>
                <a:blip r:embed="rId2"/>
                <a:stretch>
                  <a:fillRect l="-2142" r="-1106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26" name="yt_table_139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693945"/>
              </p:ext>
            </p:extLst>
          </p:nvPr>
        </p:nvGraphicFramePr>
        <p:xfrm>
          <a:off x="540000" y="4859891"/>
          <a:ext cx="50469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B99594C-EE6E-6697-7445-FC3386709555}"/>
              </a:ext>
            </a:extLst>
          </p:cNvPr>
          <p:cNvSpPr txBox="1"/>
          <p:nvPr/>
        </p:nvSpPr>
        <p:spPr>
          <a:xfrm>
            <a:off x="2431308" y="18360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D9B3BC-56EC-A0C1-65CB-8E699D796038}"/>
              </a:ext>
            </a:extLst>
          </p:cNvPr>
          <p:cNvSpPr txBox="1"/>
          <p:nvPr/>
        </p:nvSpPr>
        <p:spPr>
          <a:xfrm>
            <a:off x="8526872" y="4272291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" name="yt_shape_13928"/>
          <p:cNvSpPr txBox="1"/>
          <p:nvPr/>
        </p:nvSpPr>
        <p:spPr>
          <a:xfrm>
            <a:off x="540000" y="974946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自行车车轮要做成圆形，实际上是根据圆的以下哪个特征（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29" name="yt_table_139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0278"/>
              </p:ext>
            </p:extLst>
          </p:nvPr>
        </p:nvGraphicFramePr>
        <p:xfrm>
          <a:off x="540000" y="1454249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圆是轴对称图形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圆上各点到圆心的距离相等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直径是圆中最长的弦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31" name="yt_shape_13931"/>
              <p:cNvSpPr txBox="1"/>
              <p:nvPr/>
            </p:nvSpPr>
            <p:spPr>
              <a:xfrm>
                <a:off x="540119" y="340656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（聊城市中考）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上两点，连接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931" name="yt_shape_1393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6569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494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36" name="yt_table_139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73608"/>
              </p:ext>
            </p:extLst>
          </p:nvPr>
        </p:nvGraphicFramePr>
        <p:xfrm>
          <a:off x="540000" y="4443846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3933" name="yt_shape_13933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1176" y="4443846"/>
            <a:ext cx="1848715" cy="1799604"/>
            <a:chOff x="0" y="0"/>
            <a:chExt cx="1848715" cy="1799604"/>
          </a:xfrm>
        </p:grpSpPr>
        <p:pic>
          <p:nvPicPr>
            <p:cNvPr id="2" name="yt_image_139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8715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35" name="yt_shape_13935"/>
            <p:cNvSpPr txBox="1"/>
            <p:nvPr/>
          </p:nvSpPr>
          <p:spPr>
            <a:xfrm>
              <a:off x="391076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D9862E-19BD-0532-EA20-EDCDCB33D8CB}"/>
              </a:ext>
            </a:extLst>
          </p:cNvPr>
          <p:cNvSpPr txBox="1"/>
          <p:nvPr/>
        </p:nvSpPr>
        <p:spPr>
          <a:xfrm>
            <a:off x="8755789" y="9281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B0114-0E4E-D7FE-06F6-C61F5BE93305}"/>
              </a:ext>
            </a:extLst>
          </p:cNvPr>
          <p:cNvSpPr txBox="1"/>
          <p:nvPr/>
        </p:nvSpPr>
        <p:spPr>
          <a:xfrm>
            <a:off x="9581407" y="39123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8" name="yt_shape_13938"/>
          <p:cNvSpPr txBox="1"/>
          <p:nvPr/>
        </p:nvSpPr>
        <p:spPr>
          <a:xfrm>
            <a:off x="540119" y="20496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如图，小华同学设计了一个测圆直径的测量器，把标有刻度的尺子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点钉在一起，并使它们保持垂直，测直径时把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点靠在圆周上，读得刻度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个单位长度，则圆的直径为（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42" name="yt_table_139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577523"/>
              </p:ext>
            </p:extLst>
          </p:nvPr>
        </p:nvGraphicFramePr>
        <p:xfrm>
          <a:off x="540000" y="3489174"/>
          <a:ext cx="63519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grpSp>
        <p:nvGrpSpPr>
          <p:cNvPr id="13939" name="yt_shape_13939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6408" y="3489174"/>
            <a:ext cx="1523410" cy="1679589"/>
            <a:chOff x="0" y="0"/>
            <a:chExt cx="1523410" cy="1679589"/>
          </a:xfrm>
        </p:grpSpPr>
        <p:pic>
          <p:nvPicPr>
            <p:cNvPr id="2" name="yt_image_139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3410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1" name="yt_shape_13941"/>
            <p:cNvSpPr txBox="1"/>
            <p:nvPr/>
          </p:nvSpPr>
          <p:spPr>
            <a:xfrm>
              <a:off x="228424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CD5A5C-69FD-08A2-5813-14545F97A2CE}"/>
              </a:ext>
            </a:extLst>
          </p:cNvPr>
          <p:cNvSpPr txBox="1"/>
          <p:nvPr/>
        </p:nvSpPr>
        <p:spPr>
          <a:xfrm>
            <a:off x="6647707" y="29537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/>
          <p:cNvSpPr txBox="1"/>
          <p:nvPr/>
        </p:nvSpPr>
        <p:spPr>
          <a:xfrm>
            <a:off x="540000" y="174083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945" name="yt_shape_13945"/>
          <p:cNvSpPr txBox="1"/>
          <p:nvPr/>
        </p:nvSpPr>
        <p:spPr>
          <a:xfrm>
            <a:off x="540119" y="2220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3949" name="yt_shape_13949"/>
          <p:cNvSpPr txBox="1"/>
          <p:nvPr/>
        </p:nvSpPr>
        <p:spPr>
          <a:xfrm>
            <a:off x="540000" y="51545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46" name="yt_shape_13946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6478" y="3331940"/>
            <a:ext cx="1499043" cy="1772172"/>
            <a:chOff x="0" y="0"/>
            <a:chExt cx="1499043" cy="1772172"/>
          </a:xfrm>
        </p:grpSpPr>
        <p:pic>
          <p:nvPicPr>
            <p:cNvPr id="2" name="yt_image_1394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9043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8" name="yt_shape_13948"/>
            <p:cNvSpPr txBox="1"/>
            <p:nvPr/>
          </p:nvSpPr>
          <p:spPr>
            <a:xfrm>
              <a:off x="216240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226537-1C00-64C6-CADB-440B28DB1879}"/>
              </a:ext>
            </a:extLst>
          </p:cNvPr>
          <p:cNvSpPr txBox="1"/>
          <p:nvPr/>
        </p:nvSpPr>
        <p:spPr>
          <a:xfrm>
            <a:off x="1059708" y="264882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0" name="yt_shape_13950"/>
          <p:cNvSpPr txBox="1"/>
          <p:nvPr/>
        </p:nvSpPr>
        <p:spPr>
          <a:xfrm>
            <a:off x="540119" y="19856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54" name="yt_shape_13954"/>
          <p:cNvSpPr txBox="1"/>
          <p:nvPr/>
        </p:nvSpPr>
        <p:spPr>
          <a:xfrm>
            <a:off x="540000" y="49097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51" name="yt_shape_13951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9250" y="3097431"/>
            <a:ext cx="1573498" cy="1761885"/>
            <a:chOff x="0" y="0"/>
            <a:chExt cx="1573498" cy="1761885"/>
          </a:xfrm>
        </p:grpSpPr>
        <p:pic>
          <p:nvPicPr>
            <p:cNvPr id="2" name="yt_image_139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349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53" name="yt_shape_13953"/>
            <p:cNvSpPr txBox="1"/>
            <p:nvPr/>
          </p:nvSpPr>
          <p:spPr>
            <a:xfrm>
              <a:off x="253468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2FE340-63B5-D6A8-3FB1-65EC0CF02BE6}"/>
              </a:ext>
            </a:extLst>
          </p:cNvPr>
          <p:cNvSpPr txBox="1"/>
          <p:nvPr/>
        </p:nvSpPr>
        <p:spPr>
          <a:xfrm>
            <a:off x="1059708" y="241431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55" name="yt_shape_13955"/>
              <p:cNvSpPr txBox="1"/>
              <p:nvPr/>
            </p:nvSpPr>
            <p:spPr>
              <a:xfrm>
                <a:off x="540119" y="1999696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55" name="yt_shape_1395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9696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60" name="yt_shape_13960"/>
          <p:cNvSpPr txBox="1"/>
          <p:nvPr/>
        </p:nvSpPr>
        <p:spPr>
          <a:xfrm>
            <a:off x="540000" y="48956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57" name="yt_shape_1395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581" y="3149646"/>
            <a:ext cx="1610836" cy="1695591"/>
            <a:chOff x="0" y="0"/>
            <a:chExt cx="1610836" cy="1695591"/>
          </a:xfrm>
        </p:grpSpPr>
        <p:pic>
          <p:nvPicPr>
            <p:cNvPr id="2" name="yt_image_1395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0836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59" name="yt_shape_13959"/>
            <p:cNvSpPr txBox="1"/>
            <p:nvPr/>
          </p:nvSpPr>
          <p:spPr>
            <a:xfrm>
              <a:off x="272137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485AC1-1FD1-EF61-CB95-5C12ABCC0432}"/>
                  </a:ext>
                </a:extLst>
              </p:cNvPr>
              <p:cNvSpPr txBox="1"/>
              <p:nvPr/>
            </p:nvSpPr>
            <p:spPr>
              <a:xfrm>
                <a:off x="1669308" y="2347428"/>
                <a:ext cx="7009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28485AC1-1FD1-EF61-CB95-5C12ABCC0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347428"/>
                <a:ext cx="700913" cy="555765"/>
              </a:xfrm>
              <a:prstGeom prst="rect">
                <a:avLst/>
              </a:prstGeom>
              <a:blipFill>
                <a:blip r:embed="rId4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119" y="20079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（漳州实验中学模拟）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如图，一块直角三角板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与量角器的直径恰好重合，点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对应的刻度是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65" name="yt_shape_13965"/>
          <p:cNvSpPr txBox="1"/>
          <p:nvPr/>
        </p:nvSpPr>
        <p:spPr>
          <a:xfrm>
            <a:off x="540000" y="48874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62" name="yt_shape_13962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3417" y="3119715"/>
            <a:ext cx="1545165" cy="1717308"/>
            <a:chOff x="0" y="0"/>
            <a:chExt cx="1545165" cy="1717308"/>
          </a:xfrm>
        </p:grpSpPr>
        <p:pic>
          <p:nvPicPr>
            <p:cNvPr id="2" name="yt_image_139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516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4" name="yt_shape_13964"/>
            <p:cNvSpPr txBox="1"/>
            <p:nvPr/>
          </p:nvSpPr>
          <p:spPr>
            <a:xfrm>
              <a:off x="163118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F82A0EC-75CC-DF59-7DC3-1DCA00075254}"/>
              </a:ext>
            </a:extLst>
          </p:cNvPr>
          <p:cNvSpPr txBox="1"/>
          <p:nvPr/>
        </p:nvSpPr>
        <p:spPr>
          <a:xfrm>
            <a:off x="7104112" y="2473495"/>
            <a:ext cx="816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61°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　</a:t>
            </a:r>
            <a:endParaRPr lang="zh-CN" altLang="en-US" sz="240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6" name="yt_shape_13966"/>
              <p:cNvSpPr txBox="1"/>
              <p:nvPr/>
            </p:nvSpPr>
            <p:spPr>
              <a:xfrm>
                <a:off x="540119" y="185929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66" name="yt_shape_1396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29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71" name="yt_shape_13971"/>
          <p:cNvSpPr txBox="1"/>
          <p:nvPr/>
        </p:nvSpPr>
        <p:spPr>
          <a:xfrm>
            <a:off x="540000" y="50360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68" name="yt_shape_13968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686" y="3048931"/>
            <a:ext cx="1786627" cy="1936764"/>
            <a:chOff x="0" y="0"/>
            <a:chExt cx="1786627" cy="1936764"/>
          </a:xfrm>
        </p:grpSpPr>
        <p:pic>
          <p:nvPicPr>
            <p:cNvPr id="2" name="yt_image_1396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6627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0" name="yt_shape_13970"/>
            <p:cNvSpPr txBox="1"/>
            <p:nvPr/>
          </p:nvSpPr>
          <p:spPr>
            <a:xfrm>
              <a:off x="283849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E56053-C60B-EABB-6FBC-A6851F172435}"/>
              </a:ext>
            </a:extLst>
          </p:cNvPr>
          <p:cNvSpPr txBox="1"/>
          <p:nvPr/>
        </p:nvSpPr>
        <p:spPr>
          <a:xfrm>
            <a:off x="4125171" y="236506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1913</Words>
  <Application>Microsoft Office PowerPoint</Application>
  <PresentationFormat>宽屏</PresentationFormat>
  <Paragraphs>150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41</cp:revision>
  <dcterms:created xsi:type="dcterms:W3CDTF">2023-05-05T05:33:04Z</dcterms:created>
  <dcterms:modified xsi:type="dcterms:W3CDTF">2023-10-20T02:53:43Z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