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82" r:id="rId6"/>
    <p:sldId id="367" r:id="rId7"/>
    <p:sldId id="370" r:id="rId8"/>
    <p:sldId id="372" r:id="rId9"/>
    <p:sldId id="374" r:id="rId10"/>
    <p:sldId id="376" r:id="rId11"/>
    <p:sldId id="378" r:id="rId12"/>
    <p:sldId id="383" r:id="rId13"/>
    <p:sldId id="380" r:id="rId14"/>
    <p:sldId id="386" r:id="rId15"/>
    <p:sldId id="385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224" y="6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0" name="yt_shape_11620"/>
          <p:cNvSpPr txBox="1"/>
          <p:nvPr/>
        </p:nvSpPr>
        <p:spPr>
          <a:xfrm>
            <a:off x="540000" y="1847278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19" name="yt_image_116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47278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22" name="yt_shape_11622"/>
          <p:cNvSpPr txBox="1"/>
          <p:nvPr/>
        </p:nvSpPr>
        <p:spPr>
          <a:xfrm>
            <a:off x="540000" y="2544861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求解最大利润问题的一般步骤：</a:t>
            </a:r>
          </a:p>
        </p:txBody>
      </p:sp>
      <p:sp>
        <p:nvSpPr>
          <p:cNvPr id="11623" name="yt_shape_11623"/>
          <p:cNvSpPr txBox="1"/>
          <p:nvPr/>
        </p:nvSpPr>
        <p:spPr>
          <a:xfrm>
            <a:off x="540000" y="3024164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）引入自变量；</a:t>
            </a:r>
          </a:p>
        </p:txBody>
      </p:sp>
      <p:sp>
        <p:nvSpPr>
          <p:cNvPr id="11624" name="yt_shape_11624"/>
          <p:cNvSpPr txBox="1"/>
          <p:nvPr/>
        </p:nvSpPr>
        <p:spPr>
          <a:xfrm>
            <a:off x="540000" y="3503467"/>
            <a:ext cx="100027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）用含有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自变量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的代数式分别表示销售单价或销售量及销售收入；</a:t>
            </a:r>
          </a:p>
        </p:txBody>
      </p:sp>
      <p:sp>
        <p:nvSpPr>
          <p:cNvPr id="11625" name="yt_shape_11625"/>
          <p:cNvSpPr txBox="1"/>
          <p:nvPr/>
        </p:nvSpPr>
        <p:spPr>
          <a:xfrm>
            <a:off x="540119" y="39827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）用函数表示利润，根据总利润＝总收入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总成本或总利润＝单件利润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销售数量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，列出二次函数关系式；</a:t>
            </a:r>
          </a:p>
        </p:txBody>
      </p:sp>
      <p:sp>
        <p:nvSpPr>
          <p:cNvPr id="11626" name="yt_shape_11626"/>
          <p:cNvSpPr txBox="1"/>
          <p:nvPr/>
        </p:nvSpPr>
        <p:spPr>
          <a:xfrm>
            <a:off x="540000" y="4942205"/>
            <a:ext cx="8233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）利用二次函数关系式求出最值及取得最值时自变量的值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9B4A95-7AE7-AC9F-17AB-1E0E976CFF3A}"/>
              </a:ext>
            </a:extLst>
          </p:cNvPr>
          <p:cNvSpPr txBox="1"/>
          <p:nvPr/>
        </p:nvSpPr>
        <p:spPr>
          <a:xfrm>
            <a:off x="2431189" y="345666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自变量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C63536-DFB2-4901-F347-E788DB2398F7}"/>
              </a:ext>
            </a:extLst>
          </p:cNvPr>
          <p:cNvSpPr txBox="1"/>
          <p:nvPr/>
        </p:nvSpPr>
        <p:spPr>
          <a:xfrm>
            <a:off x="10965707" y="393596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018C12-42FE-B8D7-88B8-7B362D7651F2}"/>
              </a:ext>
            </a:extLst>
          </p:cNvPr>
          <p:cNvSpPr txBox="1"/>
          <p:nvPr/>
        </p:nvSpPr>
        <p:spPr>
          <a:xfrm>
            <a:off x="450108" y="441145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售数量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1" name="yt_shape_11661"/>
          <p:cNvSpPr txBox="1"/>
          <p:nvPr/>
        </p:nvSpPr>
        <p:spPr>
          <a:xfrm>
            <a:off x="540000" y="2445402"/>
            <a:ext cx="50430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之间的函数表达式；</a:t>
            </a:r>
          </a:p>
        </p:txBody>
      </p:sp>
      <p:sp>
        <p:nvSpPr>
          <p:cNvPr id="11662" name="yt_shape_11662"/>
          <p:cNvSpPr txBox="1"/>
          <p:nvPr/>
        </p:nvSpPr>
        <p:spPr>
          <a:xfrm>
            <a:off x="540000" y="2924705"/>
            <a:ext cx="86001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为多少时，超市每天销售这种玩具可获得利润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664" name="yt_shape_11664"/>
              <p:cNvSpPr txBox="1"/>
              <p:nvPr/>
            </p:nvSpPr>
            <p:spPr>
              <a:xfrm>
                <a:off x="540000" y="3331790"/>
                <a:ext cx="494205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）根据题意，得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664" name="yt_shape_116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31790"/>
                <a:ext cx="4942059" cy="638893"/>
              </a:xfrm>
              <a:prstGeom prst="rect">
                <a:avLst/>
              </a:prstGeom>
              <a:blipFill>
                <a:blip r:embed="rId2"/>
                <a:stretch>
                  <a:fillRect l="-3827" r="-2840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666" name="yt_shape_11666"/>
              <p:cNvSpPr txBox="1"/>
              <p:nvPr/>
            </p:nvSpPr>
            <p:spPr>
              <a:xfrm>
                <a:off x="540000" y="4021471"/>
                <a:ext cx="701955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）根据题意，得（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666" name="yt_shape_116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21471"/>
                <a:ext cx="7019550" cy="638893"/>
              </a:xfrm>
              <a:prstGeom prst="rect">
                <a:avLst/>
              </a:prstGeom>
              <a:blipFill>
                <a:blip r:embed="rId3"/>
                <a:stretch>
                  <a:fillRect l="-2693" r="-1651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68" name="yt_shape_11668"/>
          <p:cNvSpPr txBox="1"/>
          <p:nvPr/>
        </p:nvSpPr>
        <p:spPr>
          <a:xfrm>
            <a:off x="540000" y="4711152"/>
            <a:ext cx="369331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每件利润不能超过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元，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669" name="yt_shape_11669"/>
          <p:cNvSpPr txBox="1"/>
          <p:nvPr/>
        </p:nvSpPr>
        <p:spPr>
          <a:xfrm>
            <a:off x="540000" y="6150718"/>
            <a:ext cx="75998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答：当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时，超市每天销售这种玩具可获利润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2B90AD-37E9-7E09-3861-9D49FCC37700}"/>
                  </a:ext>
                </a:extLst>
              </p:cNvPr>
              <p:cNvSpPr txBox="1"/>
              <p:nvPr/>
            </p:nvSpPr>
            <p:spPr>
              <a:xfrm>
                <a:off x="449989" y="3284984"/>
                <a:ext cx="50743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）根据题意，得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2B90AD-37E9-7E09-3861-9D49FCC377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4984"/>
                <a:ext cx="5074348" cy="726326"/>
              </a:xfrm>
              <a:prstGeom prst="rect">
                <a:avLst/>
              </a:prstGeom>
              <a:blipFill>
                <a:blip r:embed="rId4"/>
                <a:stretch>
                  <a:fillRect l="-1923" r="-192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1F12B93-D369-46E5-2F32-4BEE7D8F80F2}"/>
                  </a:ext>
                </a:extLst>
              </p:cNvPr>
              <p:cNvSpPr txBox="1"/>
              <p:nvPr/>
            </p:nvSpPr>
            <p:spPr>
              <a:xfrm>
                <a:off x="449989" y="3974665"/>
                <a:ext cx="71317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）根据题意，得（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2250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1F12B93-D369-46E5-2F32-4BEE7D8F80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74665"/>
                <a:ext cx="7131748" cy="726326"/>
              </a:xfrm>
              <a:prstGeom prst="rect">
                <a:avLst/>
              </a:prstGeom>
              <a:blipFill>
                <a:blip r:embed="rId5"/>
                <a:stretch>
                  <a:fillRect l="-1368" r="-128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06FBEBE-BD56-C887-CEDC-3C9B63684CBC}"/>
              </a:ext>
            </a:extLst>
          </p:cNvPr>
          <p:cNvSpPr txBox="1"/>
          <p:nvPr/>
        </p:nvSpPr>
        <p:spPr>
          <a:xfrm>
            <a:off x="449989" y="4664346"/>
            <a:ext cx="2862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05305C-FFE7-4390-8522-4DA4063E77E0}"/>
              </a:ext>
            </a:extLst>
          </p:cNvPr>
          <p:cNvSpPr txBox="1"/>
          <p:nvPr/>
        </p:nvSpPr>
        <p:spPr>
          <a:xfrm>
            <a:off x="449989" y="5139834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每件利润不能超过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91F662-BC2F-6A34-A4F0-799C37BB3A43}"/>
              </a:ext>
            </a:extLst>
          </p:cNvPr>
          <p:cNvSpPr txBox="1"/>
          <p:nvPr/>
        </p:nvSpPr>
        <p:spPr>
          <a:xfrm>
            <a:off x="449989" y="5615322"/>
            <a:ext cx="1305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7205DF-EB87-B81C-52CD-67AE6C6950F0}"/>
              </a:ext>
            </a:extLst>
          </p:cNvPr>
          <p:cNvSpPr txBox="1"/>
          <p:nvPr/>
        </p:nvSpPr>
        <p:spPr>
          <a:xfrm>
            <a:off x="449989" y="6103912"/>
            <a:ext cx="7706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答：当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时，超市每天销售这种玩具可获利润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660">
            <a:extLst>
              <a:ext uri="{FF2B5EF4-FFF2-40B4-BE49-F238E27FC236}">
                <a16:creationId xmlns:a16="http://schemas.microsoft.com/office/drawing/2014/main" id="{5BAD054E-164C-D833-EF34-79C2F6C16F0C}"/>
              </a:ext>
            </a:extLst>
          </p:cNvPr>
          <p:cNvSpPr txBox="1"/>
          <p:nvPr/>
        </p:nvSpPr>
        <p:spPr>
          <a:xfrm>
            <a:off x="449989" y="9494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超市销售某种儿童玩具，如果每件利润为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元（市场管理部门规定，该种玩具每件利润不能超过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元），每天可售出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根据市场调查发现，销售单价每增加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元，每天销售量会减少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设销售单价增加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元，每天售出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70" name="yt_shape_11670"/>
              <p:cNvSpPr txBox="1"/>
              <p:nvPr/>
            </p:nvSpPr>
            <p:spPr>
              <a:xfrm>
                <a:off x="540000" y="1996538"/>
                <a:ext cx="9560309" cy="3224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）根据题意，得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2450.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的增大而增大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最大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2400.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答：当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最大，最大值是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2400.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70" name="yt_shape_11670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6538"/>
                <a:ext cx="9560309" cy="3224922"/>
              </a:xfrm>
              <a:prstGeom prst="rect">
                <a:avLst/>
              </a:prstGeom>
              <a:blipFill>
                <a:blip r:embed="rId2"/>
                <a:stretch>
                  <a:fillRect l="-1977" t="-1701" r="-829" b="-4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5FA1948-ACEA-786F-6389-B0FF26474D52}"/>
              </a:ext>
            </a:extLst>
          </p:cNvPr>
          <p:cNvSpPr txBox="1"/>
          <p:nvPr/>
        </p:nvSpPr>
        <p:spPr>
          <a:xfrm>
            <a:off x="449989" y="1949732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）根据题意，得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BA80DD-532B-047B-C229-4696E6242701}"/>
                  </a:ext>
                </a:extLst>
              </p:cNvPr>
              <p:cNvSpPr txBox="1"/>
              <p:nvPr/>
            </p:nvSpPr>
            <p:spPr>
              <a:xfrm>
                <a:off x="449989" y="2425220"/>
                <a:ext cx="96479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2450.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8, 'mathAnswerShape': 1}">
                <a:extLst>
                  <a:ext uri="{FF2B5EF4-FFF2-40B4-BE49-F238E27FC236}">
                    <a16:creationId xmlns:a16="http://schemas.microsoft.com/office/drawing/2014/main" id="{6CBA80DD-532B-047B-C229-4696E62427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25220"/>
                <a:ext cx="9647937" cy="765061"/>
              </a:xfrm>
              <a:prstGeom prst="rect">
                <a:avLst/>
              </a:prstGeom>
              <a:blipFill>
                <a:blip r:embed="rId3"/>
                <a:stretch>
                  <a:fillRect l="-1011" r="-88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88AF4B4-3A58-22ED-E32B-F3694DD7FB5C}"/>
                  </a:ext>
                </a:extLst>
              </p:cNvPr>
              <p:cNvSpPr txBox="1"/>
              <p:nvPr/>
            </p:nvSpPr>
            <p:spPr>
              <a:xfrm>
                <a:off x="449989" y="3096669"/>
                <a:ext cx="21374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8, 'mathAnswerShape': 1}">
                <a:extLst>
                  <a:ext uri="{FF2B5EF4-FFF2-40B4-BE49-F238E27FC236}">
                    <a16:creationId xmlns:a16="http://schemas.microsoft.com/office/drawing/2014/main" id="{C88AF4B4-3A58-22ED-E32B-F3694DD7FB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96669"/>
                <a:ext cx="2137474" cy="765061"/>
              </a:xfrm>
              <a:prstGeom prst="rect">
                <a:avLst/>
              </a:prstGeom>
              <a:blipFill>
                <a:blip r:embed="rId4"/>
                <a:stretch>
                  <a:fillRect l="-4571" r="-457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1C2F17E-281F-CA5B-699C-9EE60DDDFBF1}"/>
              </a:ext>
            </a:extLst>
          </p:cNvPr>
          <p:cNvSpPr txBox="1"/>
          <p:nvPr/>
        </p:nvSpPr>
        <p:spPr>
          <a:xfrm>
            <a:off x="449989" y="3768118"/>
            <a:ext cx="469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704418-0F98-4889-2C81-BD746614B024}"/>
              </a:ext>
            </a:extLst>
          </p:cNvPr>
          <p:cNvSpPr txBox="1"/>
          <p:nvPr/>
        </p:nvSpPr>
        <p:spPr>
          <a:xfrm>
            <a:off x="449989" y="4243606"/>
            <a:ext cx="3744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D2C673E-7858-D779-C1D2-619C1C1014FC}"/>
              </a:ext>
            </a:extLst>
          </p:cNvPr>
          <p:cNvSpPr txBox="1"/>
          <p:nvPr/>
        </p:nvSpPr>
        <p:spPr>
          <a:xfrm>
            <a:off x="449989" y="4719095"/>
            <a:ext cx="5166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答：当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最大，最大值是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663">
            <a:extLst>
              <a:ext uri="{FF2B5EF4-FFF2-40B4-BE49-F238E27FC236}">
                <a16:creationId xmlns:a16="http://schemas.microsoft.com/office/drawing/2014/main" id="{39B5A05D-5E33-E9C2-BE69-CC1841475FDB}"/>
              </a:ext>
            </a:extLst>
          </p:cNvPr>
          <p:cNvSpPr txBox="1"/>
          <p:nvPr/>
        </p:nvSpPr>
        <p:spPr>
          <a:xfrm>
            <a:off x="455587" y="1477939"/>
            <a:ext cx="108571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）设超市每天销售这种玩具可获利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为多少时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最大？最大值是多少？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" name="yt_shape_11674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73" name="yt_image_11673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6" name="yt_shape_11676"/>
          <p:cNvSpPr txBox="1"/>
          <p:nvPr/>
        </p:nvSpPr>
        <p:spPr>
          <a:xfrm>
            <a:off x="540119" y="159758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温州某企业安排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名工人生产甲、乙两种产品，每人每天生产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件甲或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件乙，甲产品每件可获利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根据市场需求和生产经验，乙产品每天产量不少于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件，当每天生产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件时，每件可获利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件，当天平均每件利润减少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元，设每天安排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人生产乙产品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677" name="yt_shape_11677"/>
          <p:cNvSpPr txBox="1"/>
          <p:nvPr/>
        </p:nvSpPr>
        <p:spPr>
          <a:xfrm>
            <a:off x="540000" y="3517281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）根据信息填表：</a:t>
            </a:r>
          </a:p>
        </p:txBody>
      </p:sp>
      <p:graphicFrame>
        <p:nvGraphicFramePr>
          <p:cNvPr id="11678" name="yt_table_11678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364224"/>
              </p:ext>
            </p:extLst>
          </p:nvPr>
        </p:nvGraphicFramePr>
        <p:xfrm>
          <a:off x="540000" y="4207068"/>
          <a:ext cx="11111999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06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8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15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560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产品种类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每天工人数（人）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每天产量（件）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每件产品可获利润（元）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100" b="0" i="0" spc="-100">
                          <a:solidFill>
                            <a:srgbClr val="FF0000"/>
                          </a:solidFill>
                          <a:effectLst/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 </a:t>
                      </a:r>
                      <a:r>
                        <a:rPr lang="zh-CN" altLang="zh-CN" sz="1200" b="0" i="0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65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12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1200" b="0" i="0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130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12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　</a:t>
                      </a:r>
                      <a:r>
                        <a:rPr lang="zh-CN" altLang="zh-CN" sz="100" b="0" i="0" spc="-100">
                          <a:noFill/>
                          <a:effectLst/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100" b="0" i="0" spc="-100">
                          <a:solidFill>
                            <a:srgbClr val="FF0000"/>
                          </a:solidFill>
                          <a:effectLst/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 </a:t>
                      </a:r>
                      <a:r>
                        <a:rPr lang="zh-CN" altLang="zh-CN" sz="1200" b="0" i="0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130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12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　</a:t>
                      </a:r>
                      <a:r>
                        <a:rPr lang="zh-CN" altLang="zh-CN" sz="100" b="0" i="0" spc="-100">
                          <a:noFill/>
                          <a:effectLst/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2747418-0B97-2B59-E567-D0A3986313C3}"/>
              </a:ext>
            </a:extLst>
          </p:cNvPr>
          <p:cNvSpPr txBox="1"/>
          <p:nvPr/>
        </p:nvSpPr>
        <p:spPr>
          <a:xfrm>
            <a:off x="2105351" y="5301208"/>
            <a:ext cx="107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1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23290A-73A8-96FC-AA1F-EC71ADCF9635}"/>
              </a:ext>
            </a:extLst>
          </p:cNvPr>
          <p:cNvSpPr txBox="1"/>
          <p:nvPr/>
        </p:nvSpPr>
        <p:spPr>
          <a:xfrm>
            <a:off x="4480802" y="5301208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1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3049F0-A6CB-5E97-5134-37DA0221A75A}"/>
              </a:ext>
            </a:extLst>
          </p:cNvPr>
          <p:cNvSpPr txBox="1"/>
          <p:nvPr/>
        </p:nvSpPr>
        <p:spPr>
          <a:xfrm>
            <a:off x="8474418" y="5868135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1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0" name="yt_shape_11680"/>
          <p:cNvSpPr txBox="1"/>
          <p:nvPr/>
        </p:nvSpPr>
        <p:spPr>
          <a:xfrm>
            <a:off x="540119" y="13166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）若每天生产甲产品可获得的利润比生产乙产品可获得的利润多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元，求每件乙产品可获得的利润；</a:t>
            </a:r>
          </a:p>
        </p:txBody>
      </p:sp>
      <p:sp>
        <p:nvSpPr>
          <p:cNvPr id="11682" name="yt_shape_11682"/>
          <p:cNvSpPr txBox="1"/>
          <p:nvPr/>
        </p:nvSpPr>
        <p:spPr>
          <a:xfrm>
            <a:off x="649862" y="2335097"/>
            <a:ext cx="818012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）由题意，得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683" name="yt_shape_11683"/>
          <p:cNvSpPr txBox="1"/>
          <p:nvPr/>
        </p:nvSpPr>
        <p:spPr>
          <a:xfrm>
            <a:off x="649862" y="3294532"/>
            <a:ext cx="570989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（不合题意，舍去），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（元）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684" name="yt_shape_11684"/>
          <p:cNvSpPr txBox="1"/>
          <p:nvPr/>
        </p:nvSpPr>
        <p:spPr>
          <a:xfrm>
            <a:off x="649862" y="4253967"/>
            <a:ext cx="51438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答：每件乙产品可获得的利润是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A35082-7AF8-37A2-67FF-B31DCEC98D60}"/>
              </a:ext>
            </a:extLst>
          </p:cNvPr>
          <p:cNvSpPr txBox="1"/>
          <p:nvPr/>
        </p:nvSpPr>
        <p:spPr>
          <a:xfrm>
            <a:off x="559851" y="2288292"/>
            <a:ext cx="828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550.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51C726-A780-5CA4-CBD0-C4ABB19D3F1E}"/>
              </a:ext>
            </a:extLst>
          </p:cNvPr>
          <p:cNvSpPr txBox="1"/>
          <p:nvPr/>
        </p:nvSpPr>
        <p:spPr>
          <a:xfrm>
            <a:off x="559851" y="2763779"/>
            <a:ext cx="2989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A99201-E362-54EE-E050-313A2FFEFB6D}"/>
              </a:ext>
            </a:extLst>
          </p:cNvPr>
          <p:cNvSpPr txBox="1"/>
          <p:nvPr/>
        </p:nvSpPr>
        <p:spPr>
          <a:xfrm>
            <a:off x="559851" y="3247726"/>
            <a:ext cx="583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（不合题意，舍去），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FB5B10-F35F-AE6F-3D18-161FB5C56272}"/>
              </a:ext>
            </a:extLst>
          </p:cNvPr>
          <p:cNvSpPr txBox="1"/>
          <p:nvPr/>
        </p:nvSpPr>
        <p:spPr>
          <a:xfrm>
            <a:off x="559851" y="3723214"/>
            <a:ext cx="327552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（元）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1A7963-33DF-2AA5-0FBA-0B418A1216F4}"/>
              </a:ext>
            </a:extLst>
          </p:cNvPr>
          <p:cNvSpPr txBox="1"/>
          <p:nvPr/>
        </p:nvSpPr>
        <p:spPr>
          <a:xfrm>
            <a:off x="559851" y="4207161"/>
            <a:ext cx="5274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答：每件乙产品可获得的利润是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85" name="yt_shape_11685"/>
              <p:cNvSpPr txBox="1"/>
              <p:nvPr/>
            </p:nvSpPr>
            <p:spPr>
              <a:xfrm>
                <a:off x="540119" y="2735654"/>
                <a:ext cx="11111999" cy="39975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）设生产甲产品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人，则丙产品（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）人，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都是非负整数，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最大值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3198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安排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人生产乙产品时，可获得的最大利润为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3198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685" name="yt_shape_116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35654"/>
                <a:ext cx="11111999" cy="3997569"/>
              </a:xfrm>
              <a:prstGeom prst="rect">
                <a:avLst/>
              </a:prstGeom>
              <a:blipFill>
                <a:blip r:embed="rId2"/>
                <a:stretch>
                  <a:fillRect l="-1701" t="-1372" r="-1262" b="-3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C344440-C54E-E213-7885-976016FB3D46}"/>
              </a:ext>
            </a:extLst>
          </p:cNvPr>
          <p:cNvSpPr txBox="1"/>
          <p:nvPr/>
        </p:nvSpPr>
        <p:spPr>
          <a:xfrm>
            <a:off x="450108" y="2688848"/>
            <a:ext cx="11254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）设生产甲产品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人，则丙产品（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）人，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4306C0-17C9-E847-6134-2D1CECF9BC03}"/>
              </a:ext>
            </a:extLst>
          </p:cNvPr>
          <p:cNvSpPr txBox="1"/>
          <p:nvPr/>
        </p:nvSpPr>
        <p:spPr>
          <a:xfrm>
            <a:off x="450108" y="3164336"/>
            <a:ext cx="580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F5BDFB-412A-3F9F-86CC-B4378F0D7E54}"/>
              </a:ext>
            </a:extLst>
          </p:cNvPr>
          <p:cNvSpPr txBox="1"/>
          <p:nvPr/>
        </p:nvSpPr>
        <p:spPr>
          <a:xfrm>
            <a:off x="450108" y="3639824"/>
            <a:ext cx="2737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193FC9F-471D-E9C1-011C-A2A40679D802}"/>
                  </a:ext>
                </a:extLst>
              </p:cNvPr>
              <p:cNvSpPr txBox="1"/>
              <p:nvPr/>
            </p:nvSpPr>
            <p:spPr>
              <a:xfrm>
                <a:off x="450108" y="4115312"/>
                <a:ext cx="187198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193FC9F-471D-E9C1-011C-A2A40679D8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15312"/>
                <a:ext cx="1871981" cy="775221"/>
              </a:xfrm>
              <a:prstGeom prst="rect">
                <a:avLst/>
              </a:prstGeom>
              <a:blipFill>
                <a:blip r:embed="rId3"/>
                <a:stretch>
                  <a:fillRect l="-5212" r="-488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F5EC27C-E38B-475A-3C4B-65BB9525E1A8}"/>
              </a:ext>
            </a:extLst>
          </p:cNvPr>
          <p:cNvSpPr txBox="1"/>
          <p:nvPr/>
        </p:nvSpPr>
        <p:spPr>
          <a:xfrm>
            <a:off x="450108" y="4796921"/>
            <a:ext cx="327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都是非负整数，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DF0D70-A62B-DFB9-EB63-34E19B015890}"/>
              </a:ext>
            </a:extLst>
          </p:cNvPr>
          <p:cNvSpPr txBox="1"/>
          <p:nvPr/>
        </p:nvSpPr>
        <p:spPr>
          <a:xfrm>
            <a:off x="450108" y="5272410"/>
            <a:ext cx="546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6CA60FA-897F-AFC1-C565-34AB8D882737}"/>
              </a:ext>
            </a:extLst>
          </p:cNvPr>
          <p:cNvSpPr txBox="1"/>
          <p:nvPr/>
        </p:nvSpPr>
        <p:spPr>
          <a:xfrm>
            <a:off x="450108" y="5747897"/>
            <a:ext cx="422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最大值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3198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CA0C2DC-DD0C-7502-9DB9-A08F6A43A94D}"/>
              </a:ext>
            </a:extLst>
          </p:cNvPr>
          <p:cNvSpPr txBox="1"/>
          <p:nvPr/>
        </p:nvSpPr>
        <p:spPr>
          <a:xfrm>
            <a:off x="450108" y="6223385"/>
            <a:ext cx="7571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安排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人生产乙产品时，可获得的最大利润为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3198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1681">
            <a:extLst>
              <a:ext uri="{FF2B5EF4-FFF2-40B4-BE49-F238E27FC236}">
                <a16:creationId xmlns:a16="http://schemas.microsoft.com/office/drawing/2014/main" id="{EAA4DC2E-067D-9239-D077-46690754E45F}"/>
              </a:ext>
            </a:extLst>
          </p:cNvPr>
          <p:cNvSpPr txBox="1"/>
          <p:nvPr/>
        </p:nvSpPr>
        <p:spPr>
          <a:xfrm>
            <a:off x="357394" y="81082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）该企业在不增加工人的情况下，增加生产丙产品，要求每天甲、丙两种产品的产量相等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已知每人每天可生产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件丙（每人每天只能生产一种产品），丙产品每件可获利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元，求每天生产三种产品可获得的总利润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（元）的最大值及相应的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8" name="yt_shape_11628"/>
          <p:cNvSpPr txBox="1"/>
          <p:nvPr/>
        </p:nvSpPr>
        <p:spPr>
          <a:xfrm>
            <a:off x="540000" y="229016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27" name="yt_image_11627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9016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0" name="yt_shape_11630"/>
          <p:cNvSpPr txBox="1"/>
          <p:nvPr/>
        </p:nvSpPr>
        <p:spPr>
          <a:xfrm>
            <a:off x="540000" y="2993457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商品利润最大问题</a:t>
            </a:r>
          </a:p>
        </p:txBody>
      </p:sp>
      <p:sp>
        <p:nvSpPr>
          <p:cNvPr id="11631" name="yt_shape_11631"/>
          <p:cNvSpPr txBox="1"/>
          <p:nvPr/>
        </p:nvSpPr>
        <p:spPr>
          <a:xfrm>
            <a:off x="540119" y="34930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某商店经营皮鞋，已知所获利润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（元）之间的关系式为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，则获利最多为（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32" name="yt_table_116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022704"/>
              </p:ext>
            </p:extLst>
          </p:nvPr>
        </p:nvGraphicFramePr>
        <p:xfrm>
          <a:off x="540000" y="4452457"/>
          <a:ext cx="97910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A.2812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C.144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D.2956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</a:tbl>
          </a:graphicData>
        </a:graphic>
      </p:graphicFrame>
      <p:pic>
        <p:nvPicPr>
          <p:cNvPr id="3" name="yt_shape_1697707340453">
            <a:extLst>
              <a:ext uri="{FF2B5EF4-FFF2-40B4-BE49-F238E27FC236}">
                <a16:creationId xmlns:a16="http://schemas.microsoft.com/office/drawing/2014/main" id="{2B47320C-43DF-CBBD-CC61-CA3E59B304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03278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590C9C-4BF8-F72F-1418-80205F7149B2}"/>
              </a:ext>
            </a:extLst>
          </p:cNvPr>
          <p:cNvSpPr txBox="1"/>
          <p:nvPr/>
        </p:nvSpPr>
        <p:spPr>
          <a:xfrm>
            <a:off x="4936383" y="39217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4" name="yt_shape_11634"/>
          <p:cNvSpPr txBox="1"/>
          <p:nvPr/>
        </p:nvSpPr>
        <p:spPr>
          <a:xfrm>
            <a:off x="540119" y="994084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（黄冈市中考）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红星公司销售一种成本为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件的产品，若月销售单价为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件，一个月可售出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万件；月销售单价每涨价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元，月销售量就减少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其中月销售单价不低于成本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设月销售单价为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件），月销售量为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（单位：万件）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）直接写出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之间的函数关系式，并写出自变量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）由题知，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整理得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EB28CC-6816-D2A6-A954-71A28661B7E0}"/>
              </a:ext>
            </a:extLst>
          </p:cNvPr>
          <p:cNvSpPr txBox="1"/>
          <p:nvPr/>
        </p:nvSpPr>
        <p:spPr>
          <a:xfrm>
            <a:off x="731511" y="3429000"/>
            <a:ext cx="601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）由题知，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E1F960-1E96-D850-7AAF-B72F7EB95B8B}"/>
              </a:ext>
            </a:extLst>
          </p:cNvPr>
          <p:cNvSpPr txBox="1"/>
          <p:nvPr/>
        </p:nvSpPr>
        <p:spPr>
          <a:xfrm>
            <a:off x="731511" y="3904487"/>
            <a:ext cx="4852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整理得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AD8AE2A-0795-7142-48E1-40056BF39F6A}"/>
              </a:ext>
            </a:extLst>
          </p:cNvPr>
          <p:cNvSpPr txBox="1"/>
          <p:nvPr/>
        </p:nvSpPr>
        <p:spPr>
          <a:xfrm>
            <a:off x="649805" y="1130398"/>
            <a:ext cx="471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）设月销售利润为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，由题知，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B26339-E4CD-5F3D-9DAC-655F13EE5481}"/>
              </a:ext>
            </a:extLst>
          </p:cNvPr>
          <p:cNvSpPr txBox="1"/>
          <p:nvPr/>
        </p:nvSpPr>
        <p:spPr>
          <a:xfrm>
            <a:off x="649805" y="1605886"/>
            <a:ext cx="109718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795118-D63A-67C8-7D7F-925FE88A6A14}"/>
              </a:ext>
            </a:extLst>
          </p:cNvPr>
          <p:cNvSpPr txBox="1"/>
          <p:nvPr/>
        </p:nvSpPr>
        <p:spPr>
          <a:xfrm>
            <a:off x="649805" y="208137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322A01-9929-BFDC-5351-D9F452874990}"/>
              </a:ext>
            </a:extLst>
          </p:cNvPr>
          <p:cNvSpPr txBox="1"/>
          <p:nvPr/>
        </p:nvSpPr>
        <p:spPr>
          <a:xfrm>
            <a:off x="649805" y="2556862"/>
            <a:ext cx="10263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有最大值为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，即当月销售单价是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元时，月销售利润最大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51BBA0-4332-47F4-CB55-5EF36FE4EEAB}"/>
              </a:ext>
            </a:extLst>
          </p:cNvPr>
          <p:cNvSpPr txBox="1"/>
          <p:nvPr/>
        </p:nvSpPr>
        <p:spPr>
          <a:xfrm>
            <a:off x="484754" y="4365104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）知，当月销售单价是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元时，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C66099-B88E-A3EB-29AA-103210FB2CA5}"/>
              </a:ext>
            </a:extLst>
          </p:cNvPr>
          <p:cNvSpPr txBox="1"/>
          <p:nvPr/>
        </p:nvSpPr>
        <p:spPr>
          <a:xfrm>
            <a:off x="484754" y="4840592"/>
            <a:ext cx="589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1D969F-089F-0F40-A298-6883033E6CC1}"/>
              </a:ext>
            </a:extLst>
          </p:cNvPr>
          <p:cNvSpPr txBox="1"/>
          <p:nvPr/>
        </p:nvSpPr>
        <p:spPr>
          <a:xfrm>
            <a:off x="484754" y="531608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60686F-71B7-1E89-A125-C6597B36AC85}"/>
              </a:ext>
            </a:extLst>
          </p:cNvPr>
          <p:cNvSpPr txBox="1"/>
          <p:nvPr/>
        </p:nvSpPr>
        <p:spPr>
          <a:xfrm>
            <a:off x="484754" y="5791568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E83A9AC-4D58-A65B-574C-E49BEF1A4F39}"/>
              </a:ext>
            </a:extLst>
          </p:cNvPr>
          <p:cNvSpPr txBox="1"/>
          <p:nvPr/>
        </p:nvSpPr>
        <p:spPr>
          <a:xfrm>
            <a:off x="495113" y="647056"/>
            <a:ext cx="11201773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）当月销售单价是多少元时，月销售利润最大，最大利润是多少万元？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BE5EBBD-0CAE-F701-EBD5-AB019002A165}"/>
              </a:ext>
            </a:extLst>
          </p:cNvPr>
          <p:cNvSpPr txBox="1"/>
          <p:nvPr/>
        </p:nvSpPr>
        <p:spPr>
          <a:xfrm>
            <a:off x="495114" y="2991483"/>
            <a:ext cx="11201772" cy="1481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）为响应国家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乡村振兴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政策，该公司决定在某月每销售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件产品便向大别山区捐款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已知该公司捐款当月的月销售单价不高于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件，月销售最大利润是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万元，求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2" name="yt_shape_11642"/>
          <p:cNvSpPr txBox="1"/>
          <p:nvPr/>
        </p:nvSpPr>
        <p:spPr>
          <a:xfrm>
            <a:off x="540000" y="1464914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……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问题</a:t>
            </a:r>
          </a:p>
        </p:txBody>
      </p:sp>
      <p:sp>
        <p:nvSpPr>
          <p:cNvPr id="11643" name="yt_shape_11643"/>
          <p:cNvSpPr txBox="1"/>
          <p:nvPr/>
        </p:nvSpPr>
        <p:spPr>
          <a:xfrm>
            <a:off x="540119" y="1964479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议一议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某果园有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棵橘子树，平均每一棵树结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个橘子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根据经验估计，每多种一棵树，平均每棵树就会少结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个橘子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设果园增种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棵橘子树，则橘子树的总数为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棵，每棵树上结了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个橘子，果园橘子总个数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60000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当果园里增种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棵橘子树时，橘子的总个数最多，最多为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60500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340703">
            <a:extLst>
              <a:ext uri="{FF2B5EF4-FFF2-40B4-BE49-F238E27FC236}">
                <a16:creationId xmlns:a16="http://schemas.microsoft.com/office/drawing/2014/main" id="{141A9173-65B3-1E72-EA4A-43BAB68289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0424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BC0A9E-6FC7-DD8D-876D-20D002E2E989}"/>
              </a:ext>
            </a:extLst>
          </p:cNvPr>
          <p:cNvSpPr txBox="1"/>
          <p:nvPr/>
        </p:nvSpPr>
        <p:spPr>
          <a:xfrm>
            <a:off x="3802908" y="2868649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53F438-5045-140B-3E5D-1DD0E3D40F3F}"/>
              </a:ext>
            </a:extLst>
          </p:cNvPr>
          <p:cNvSpPr txBox="1"/>
          <p:nvPr/>
        </p:nvSpPr>
        <p:spPr>
          <a:xfrm>
            <a:off x="8357446" y="2868649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B91805-69AE-EBDB-B34F-CE5BE957E91D}"/>
              </a:ext>
            </a:extLst>
          </p:cNvPr>
          <p:cNvSpPr txBox="1"/>
          <p:nvPr/>
        </p:nvSpPr>
        <p:spPr>
          <a:xfrm>
            <a:off x="3328246" y="3344137"/>
            <a:ext cx="283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60000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DEC66B-6C8A-0078-A5FA-685BA6B32BA0}"/>
              </a:ext>
            </a:extLst>
          </p:cNvPr>
          <p:cNvSpPr txBox="1"/>
          <p:nvPr/>
        </p:nvSpPr>
        <p:spPr>
          <a:xfrm>
            <a:off x="8500321" y="334413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ABF5DC-86B6-4DED-A92D-7833C92E2702}"/>
              </a:ext>
            </a:extLst>
          </p:cNvPr>
          <p:cNvSpPr txBox="1"/>
          <p:nvPr/>
        </p:nvSpPr>
        <p:spPr>
          <a:xfrm>
            <a:off x="3802908" y="381962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60500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5" name="yt_shape_11645"/>
          <p:cNvSpPr txBox="1"/>
          <p:nvPr/>
        </p:nvSpPr>
        <p:spPr>
          <a:xfrm>
            <a:off x="540119" y="2322271"/>
            <a:ext cx="11111999" cy="42695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）当每件售价定为多少元时，每星期的销售利润最大？最大利润是多少？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）依题意，得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2100.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）设每星期的销售利润为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依题意，得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3300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6750.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最大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6750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即每件售价定为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元时，每星期的销售利润最大，最大利润是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6750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4D4E90-48D5-3688-7645-4B559E516B99}"/>
              </a:ext>
            </a:extLst>
          </p:cNvPr>
          <p:cNvSpPr txBox="1"/>
          <p:nvPr/>
        </p:nvSpPr>
        <p:spPr>
          <a:xfrm>
            <a:off x="450108" y="3226441"/>
            <a:ext cx="797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）依题意，得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2100.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C3BF06-39C1-BEAA-BE04-D2D30BBD9331}"/>
              </a:ext>
            </a:extLst>
          </p:cNvPr>
          <p:cNvSpPr txBox="1"/>
          <p:nvPr/>
        </p:nvSpPr>
        <p:spPr>
          <a:xfrm>
            <a:off x="450108" y="3701929"/>
            <a:ext cx="462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）设每星期的销售利润为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843B5A-1DD4-336D-508B-4878D5BF754A}"/>
              </a:ext>
            </a:extLst>
          </p:cNvPr>
          <p:cNvSpPr txBox="1"/>
          <p:nvPr/>
        </p:nvSpPr>
        <p:spPr>
          <a:xfrm>
            <a:off x="450108" y="4177417"/>
            <a:ext cx="10811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依题意，得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3300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3124E3-3952-3006-D0AD-972F5412B41D}"/>
              </a:ext>
            </a:extLst>
          </p:cNvPr>
          <p:cNvSpPr txBox="1"/>
          <p:nvPr/>
        </p:nvSpPr>
        <p:spPr>
          <a:xfrm>
            <a:off x="450108" y="4652905"/>
            <a:ext cx="188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6750.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88330B-20F3-4755-C124-D09A8E5D6622}"/>
              </a:ext>
            </a:extLst>
          </p:cNvPr>
          <p:cNvSpPr txBox="1"/>
          <p:nvPr/>
        </p:nvSpPr>
        <p:spPr>
          <a:xfrm>
            <a:off x="450108" y="512839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D186795-E638-6873-27AD-053835F3FBE4}"/>
              </a:ext>
            </a:extLst>
          </p:cNvPr>
          <p:cNvSpPr txBox="1"/>
          <p:nvPr/>
        </p:nvSpPr>
        <p:spPr>
          <a:xfrm>
            <a:off x="450108" y="5603881"/>
            <a:ext cx="402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6750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2800BE-0C99-B0BF-3A7F-546CDC9EFD3E}"/>
              </a:ext>
            </a:extLst>
          </p:cNvPr>
          <p:cNvSpPr txBox="1"/>
          <p:nvPr/>
        </p:nvSpPr>
        <p:spPr>
          <a:xfrm>
            <a:off x="450108" y="6079369"/>
            <a:ext cx="9400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即每件售价定为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元时，每星期的销售利润最大，最大利润是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6750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644">
            <a:extLst>
              <a:ext uri="{FF2B5EF4-FFF2-40B4-BE49-F238E27FC236}">
                <a16:creationId xmlns:a16="http://schemas.microsoft.com/office/drawing/2014/main" id="{5A8D3573-B55C-B67D-0B64-F9FA56B52057}"/>
              </a:ext>
            </a:extLst>
          </p:cNvPr>
          <p:cNvSpPr txBox="1"/>
          <p:nvPr/>
        </p:nvSpPr>
        <p:spPr>
          <a:xfrm>
            <a:off x="592851" y="92797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某网店销售某款童装，若每件售价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元，则每星期可卖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为了促销，该店决定降价销售，市场调查反映：每降价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元，每星期可多卖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已知该款童装每件成本为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设该款童装每件售价为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元，每星期的销售量为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9" name="yt_shape_11649"/>
          <p:cNvSpPr txBox="1"/>
          <p:nvPr/>
        </p:nvSpPr>
        <p:spPr>
          <a:xfrm>
            <a:off x="540000" y="2401742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忽略分类讨论而出错</a:t>
            </a:r>
          </a:p>
        </p:txBody>
      </p:sp>
      <p:sp>
        <p:nvSpPr>
          <p:cNvPr id="11650" name="yt_shape_11650"/>
          <p:cNvSpPr txBox="1"/>
          <p:nvPr/>
        </p:nvSpPr>
        <p:spPr>
          <a:xfrm>
            <a:off x="540119" y="290130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某旅行社组团去外地旅游，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人起组团，每人单价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元，旅行社对超过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人的团给予优惠，即旅游团的人数每增加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人，每人的单价就降低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元，当一个旅游团的人数是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人时，这个旅行社可以获得最大的收益（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51" name="yt_table_1165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297457"/>
              </p:ext>
            </p:extLst>
          </p:nvPr>
        </p:nvGraphicFramePr>
        <p:xfrm>
          <a:off x="540000" y="4340873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"/>
                  </a:ext>
                </a:extLst>
              </a:tr>
            </a:tbl>
          </a:graphicData>
        </a:graphic>
      </p:graphicFrame>
      <p:pic>
        <p:nvPicPr>
          <p:cNvPr id="3" name="yt_shape_1697707340901">
            <a:extLst>
              <a:ext uri="{FF2B5EF4-FFF2-40B4-BE49-F238E27FC236}">
                <a16:creationId xmlns:a16="http://schemas.microsoft.com/office/drawing/2014/main" id="{7766C246-5C2C-50B4-E3E2-A8A5DA73AA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4106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09E469-43C2-81D9-B5E4-27C1868B1E8F}"/>
              </a:ext>
            </a:extLst>
          </p:cNvPr>
          <p:cNvSpPr txBox="1"/>
          <p:nvPr/>
        </p:nvSpPr>
        <p:spPr>
          <a:xfrm>
            <a:off x="8222507" y="38054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4" name="yt_shape_11654"/>
          <p:cNvSpPr txBox="1"/>
          <p:nvPr/>
        </p:nvSpPr>
        <p:spPr>
          <a:xfrm>
            <a:off x="540000" y="2067899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53" name="yt_image_11653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67899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56" name="yt_shape_11656"/>
          <p:cNvSpPr txBox="1"/>
          <p:nvPr/>
        </p:nvSpPr>
        <p:spPr>
          <a:xfrm>
            <a:off x="540119" y="275976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（易错题）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生产季节性产品的企业，当它的产品无利润时就会及时停产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现有一个生产季节性产品的企业，其一年中每一个月获得的利润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和月份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之间函数关系式为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，则该企业一年中应停产的月份是（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57" name="yt_table_116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003629"/>
              </p:ext>
            </p:extLst>
          </p:nvPr>
        </p:nvGraphicFramePr>
        <p:xfrm>
          <a:off x="540000" y="4199334"/>
          <a:ext cx="7085140" cy="950976"/>
        </p:xfrm>
        <a:graphic>
          <a:graphicData uri="http://schemas.openxmlformats.org/drawingml/2006/table">
            <a:tbl>
              <a:tblPr/>
              <a:tblGrid>
                <a:gridCol w="3929380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  <a:gridCol w="3155760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月、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月、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月、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月、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月、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月、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月、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月、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0E1E650-3495-E10E-5AC6-A8E4B8214E93}"/>
              </a:ext>
            </a:extLst>
          </p:cNvPr>
          <p:cNvSpPr txBox="1"/>
          <p:nvPr/>
        </p:nvSpPr>
        <p:spPr>
          <a:xfrm>
            <a:off x="7714507" y="36639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9" name="yt_shape_11659"/>
          <p:cNvSpPr txBox="1"/>
          <p:nvPr/>
        </p:nvSpPr>
        <p:spPr>
          <a:xfrm>
            <a:off x="540119" y="219482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某公司在甲、乙两地同时销售某品牌汽车，已知在甲、乙两地销售利润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（单位：万元）与销售量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（单位：辆）之间分别满足：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，若该公司在甲、乙两地共销售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辆该品牌汽车，则可获得的最大利润是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E55C92-CC3B-44C9-F1F2-50E57920E807}"/>
              </a:ext>
            </a:extLst>
          </p:cNvPr>
          <p:cNvSpPr txBox="1"/>
          <p:nvPr/>
        </p:nvSpPr>
        <p:spPr>
          <a:xfrm>
            <a:off x="8984507" y="309899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2562</Words>
  <Application>Microsoft Office PowerPoint</Application>
  <PresentationFormat>宽屏</PresentationFormat>
  <Paragraphs>151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2023-10-19T13:49:46Z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