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1" r:id="rId8"/>
    <p:sldId id="369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4" name="yt_shape_10704"/>
          <p:cNvSpPr txBox="1"/>
          <p:nvPr/>
        </p:nvSpPr>
        <p:spPr>
          <a:xfrm>
            <a:off x="540119" y="966801"/>
            <a:ext cx="11111999" cy="56126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【教材母题】</a:t>
            </a:r>
          </a:p>
          <a:p>
            <a:pPr indent="609523"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题）如图，物华大厦离小伟家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，小伟从自家的窗中眺望大厦，并测得大厦顶部的仰角是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，而大厦底部的俯角是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，求该大厦的高度（结果精确到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/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0705" name="yt_image_107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3083336"/>
            <a:ext cx="1623661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C1BDA5-40C2-C670-21F5-7B474EC6B4F1}"/>
              </a:ext>
            </a:extLst>
          </p:cNvPr>
          <p:cNvSpPr txBox="1"/>
          <p:nvPr/>
        </p:nvSpPr>
        <p:spPr>
          <a:xfrm>
            <a:off x="620555" y="2435264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为小伟家，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E4DC82-9AD3-343C-164E-944B59D6BAF7}"/>
              </a:ext>
            </a:extLst>
          </p:cNvPr>
          <p:cNvSpPr txBox="1"/>
          <p:nvPr/>
        </p:nvSpPr>
        <p:spPr>
          <a:xfrm>
            <a:off x="620555" y="2795304"/>
            <a:ext cx="2861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C4EDD5-DCE0-F8F1-603E-5157BE0D8A51}"/>
              </a:ext>
            </a:extLst>
          </p:cNvPr>
          <p:cNvSpPr txBox="1"/>
          <p:nvPr/>
        </p:nvSpPr>
        <p:spPr>
          <a:xfrm>
            <a:off x="620555" y="3227352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EAABE5-F309-976D-286A-734A74A1C3C0}"/>
                  </a:ext>
                </a:extLst>
              </p:cNvPr>
              <p:cNvSpPr txBox="1"/>
              <p:nvPr/>
            </p:nvSpPr>
            <p:spPr>
              <a:xfrm>
                <a:off x="620555" y="3587392"/>
                <a:ext cx="188741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EAABE5-F309-976D-286A-734A74A1C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55" y="3587392"/>
                <a:ext cx="1887411" cy="771792"/>
              </a:xfrm>
              <a:prstGeom prst="rect">
                <a:avLst/>
              </a:prstGeom>
              <a:blipFill>
                <a:blip r:embed="rId3"/>
                <a:stretch>
                  <a:fillRect l="-5178" r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7006F5A-F405-8263-09EA-E4F133A46740}"/>
              </a:ext>
            </a:extLst>
          </p:cNvPr>
          <p:cNvSpPr txBox="1"/>
          <p:nvPr/>
        </p:nvSpPr>
        <p:spPr>
          <a:xfrm>
            <a:off x="620555" y="4265572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BA94A5-2F59-81D7-3608-5ADDEF79AAEB}"/>
              </a:ext>
            </a:extLst>
          </p:cNvPr>
          <p:cNvSpPr txBox="1"/>
          <p:nvPr/>
        </p:nvSpPr>
        <p:spPr>
          <a:xfrm>
            <a:off x="620555" y="4667512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E39380-26A9-6DFF-0311-2AE8EC649926}"/>
                  </a:ext>
                </a:extLst>
              </p:cNvPr>
              <p:cNvSpPr txBox="1"/>
              <p:nvPr/>
            </p:nvSpPr>
            <p:spPr>
              <a:xfrm>
                <a:off x="620555" y="5099560"/>
                <a:ext cx="189058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tan37°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E39380-26A9-6DFF-0311-2AE8EC649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55" y="5099560"/>
                <a:ext cx="1890586" cy="769379"/>
              </a:xfrm>
              <a:prstGeom prst="rect">
                <a:avLst/>
              </a:prstGeom>
              <a:blipFill>
                <a:blip r:embed="rId4"/>
                <a:stretch>
                  <a:fillRect l="-5161" r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3DDE068-A80B-01F4-5FF3-6A5894526A04}"/>
              </a:ext>
            </a:extLst>
          </p:cNvPr>
          <p:cNvSpPr txBox="1"/>
          <p:nvPr/>
        </p:nvSpPr>
        <p:spPr>
          <a:xfrm>
            <a:off x="620555" y="5719329"/>
            <a:ext cx="622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·tan37°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tan37°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56387F-D436-584B-492D-D0B1CA452BD9}"/>
              </a:ext>
            </a:extLst>
          </p:cNvPr>
          <p:cNvSpPr txBox="1"/>
          <p:nvPr/>
        </p:nvSpPr>
        <p:spPr>
          <a:xfrm>
            <a:off x="620555" y="6151377"/>
            <a:ext cx="6788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所以大厦高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105.2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9" name="yt_shape_10709"/>
          <p:cNvSpPr txBox="1"/>
          <p:nvPr/>
        </p:nvSpPr>
        <p:spPr>
          <a:xfrm>
            <a:off x="540000" y="150312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【变式训练】</a:t>
            </a:r>
          </a:p>
        </p:txBody>
      </p:sp>
      <p:sp>
        <p:nvSpPr>
          <p:cNvPr id="10710" name="yt_shape_10710"/>
          <p:cNvSpPr txBox="1"/>
          <p:nvPr/>
        </p:nvSpPr>
        <p:spPr>
          <a:xfrm>
            <a:off x="540119" y="198243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如图，从一栋二层楼的楼顶点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处看对面的教学楼，探测器显示，看到教学楼底部点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，看到楼顶部点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，已知两栋楼之间的水平距离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米，则教学楼的高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4" name="yt_table_10714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3877172"/>
                  </p:ext>
                </p:extLst>
              </p:nvPr>
            </p:nvGraphicFramePr>
            <p:xfrm>
              <a:off x="540000" y="3421997"/>
              <a:ext cx="6461697" cy="922148"/>
            </p:xfrm>
            <a:graphic>
              <a:graphicData uri="http://schemas.openxmlformats.org/drawingml/2006/table">
                <a:tbl>
                  <a:tblPr/>
                  <a:tblGrid>
                    <a:gridCol w="370567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756027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14" name="yt_table_10714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3877172"/>
                  </p:ext>
                </p:extLst>
              </p:nvPr>
            </p:nvGraphicFramePr>
            <p:xfrm>
              <a:off x="540000" y="3421997"/>
              <a:ext cx="6461697" cy="922148"/>
            </p:xfrm>
            <a:graphic>
              <a:graphicData uri="http://schemas.openxmlformats.org/drawingml/2006/table">
                <a:tbl>
                  <a:tblPr/>
                  <a:tblGrid>
                    <a:gridCol w="370567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756027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4507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216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7450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11" name="yt_shape_10711_skip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6215" y="3421997"/>
            <a:ext cx="1823670" cy="2293380"/>
            <a:chOff x="0" y="0"/>
            <a:chExt cx="1823670" cy="2293380"/>
          </a:xfrm>
        </p:grpSpPr>
        <p:pic>
          <p:nvPicPr>
            <p:cNvPr id="2" name="yt_image_10711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670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3" name="yt_shape_10713"/>
            <p:cNvSpPr txBox="1"/>
            <p:nvPr/>
          </p:nvSpPr>
          <p:spPr>
            <a:xfrm>
              <a:off x="378554" y="19333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6CE838-7B71-0E15-8E4E-1674D0E0B383}"/>
              </a:ext>
            </a:extLst>
          </p:cNvPr>
          <p:cNvSpPr txBox="1"/>
          <p:nvPr/>
        </p:nvSpPr>
        <p:spPr>
          <a:xfrm>
            <a:off x="6731846" y="28866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40119" y="18982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处看一栋楼顶部的仰角为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，看这栋楼底部的俯角为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处与楼的水平距离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，则这栋楼高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0719" name="yt_shape_10719"/>
          <p:cNvSpPr txBox="1"/>
          <p:nvPr/>
        </p:nvSpPr>
        <p:spPr>
          <a:xfrm>
            <a:off x="540000" y="49971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16" name="yt_shape_10716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46610" y="3010011"/>
            <a:ext cx="898779" cy="1936764"/>
            <a:chOff x="0" y="0"/>
            <a:chExt cx="898779" cy="1936764"/>
          </a:xfrm>
        </p:grpSpPr>
        <p:pic>
          <p:nvPicPr>
            <p:cNvPr id="2" name="yt_image_1071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898779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8" name="yt_shape_10718"/>
            <p:cNvSpPr txBox="1"/>
            <p:nvPr/>
          </p:nvSpPr>
          <p:spPr>
            <a:xfrm>
              <a:off x="-83891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D667CA-2D5A-B0A7-3803-D25644A479EC}"/>
              </a:ext>
            </a:extLst>
          </p:cNvPr>
          <p:cNvSpPr txBox="1"/>
          <p:nvPr/>
        </p:nvSpPr>
        <p:spPr>
          <a:xfrm>
            <a:off x="7863732" y="23268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0" name="yt_shape_10720"/>
              <p:cNvSpPr txBox="1"/>
              <p:nvPr/>
            </p:nvSpPr>
            <p:spPr>
              <a:xfrm>
                <a:off x="540119" y="1362498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（荆州市中考）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如图，无人机在空中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处测得某校旗杆顶部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，无人机与旗杆的水平距离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，则该校的旗杆高约为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13.8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20" name="yt_shape_1072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2498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63" r="-549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25" name="yt_shape_10725"/>
          <p:cNvSpPr txBox="1"/>
          <p:nvPr/>
        </p:nvSpPr>
        <p:spPr>
          <a:xfrm>
            <a:off x="540000" y="55328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22" name="yt_shape_10722" title="H_196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933" y="2991490"/>
            <a:ext cx="1816133" cy="2491119"/>
            <a:chOff x="0" y="0"/>
            <a:chExt cx="1816133" cy="2491119"/>
          </a:xfrm>
        </p:grpSpPr>
        <p:pic>
          <p:nvPicPr>
            <p:cNvPr id="2" name="yt_image_10722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6133" cy="2095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4" name="yt_shape_10724"/>
            <p:cNvSpPr txBox="1"/>
            <p:nvPr/>
          </p:nvSpPr>
          <p:spPr>
            <a:xfrm>
              <a:off x="374785" y="21311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FF39D62-6A3C-7163-F762-051E9057A2C9}"/>
              </a:ext>
            </a:extLst>
          </p:cNvPr>
          <p:cNvSpPr txBox="1"/>
          <p:nvPr/>
        </p:nvSpPr>
        <p:spPr>
          <a:xfrm>
            <a:off x="10206882" y="1791180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13.8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6" name="yt_shape_10726"/>
          <p:cNvSpPr txBox="1"/>
          <p:nvPr/>
        </p:nvSpPr>
        <p:spPr>
          <a:xfrm>
            <a:off x="540119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（绍兴市中考）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如图，学校的实验楼对面是一幢教学楼，小敏在实验楼的窗口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测得教学楼顶部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，教学楼底部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，量得实验楼与教学楼之间的距离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</a:p>
        </p:txBody>
      </p:sp>
      <p:pic>
        <p:nvPicPr>
          <p:cNvPr id="10727" name="yt_image_107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8307" y="2346916"/>
            <a:ext cx="336042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9" name="yt_shape_10729"/>
          <p:cNvSpPr txBox="1"/>
          <p:nvPr/>
        </p:nvSpPr>
        <p:spPr>
          <a:xfrm>
            <a:off x="407368" y="266601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0731">
            <a:extLst>
              <a:ext uri="{FF2B5EF4-FFF2-40B4-BE49-F238E27FC236}">
                <a16:creationId xmlns:a16="http://schemas.microsoft.com/office/drawing/2014/main" id="{0D900989-6D8D-78F8-EE8D-6C54FB0C8BAA}"/>
              </a:ext>
            </a:extLst>
          </p:cNvPr>
          <p:cNvSpPr txBox="1"/>
          <p:nvPr/>
        </p:nvSpPr>
        <p:spPr>
          <a:xfrm>
            <a:off x="630130" y="3214790"/>
            <a:ext cx="595195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0733">
            <a:extLst>
              <a:ext uri="{FF2B5EF4-FFF2-40B4-BE49-F238E27FC236}">
                <a16:creationId xmlns:a16="http://schemas.microsoft.com/office/drawing/2014/main" id="{6D1A0519-B76E-51C5-AE58-4C70793D9F1D}"/>
              </a:ext>
            </a:extLst>
          </p:cNvPr>
          <p:cNvSpPr txBox="1"/>
          <p:nvPr/>
        </p:nvSpPr>
        <p:spPr>
          <a:xfrm>
            <a:off x="4797245" y="5286852"/>
            <a:ext cx="2386102" cy="10536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50" b="0" i="0" u="none" spc="-5850" dirty="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50" b="0" i="0" u="none" spc="17144" dirty="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732">
            <a:extLst>
              <a:ext uri="{FF2B5EF4-FFF2-40B4-BE49-F238E27FC236}">
                <a16:creationId xmlns:a16="http://schemas.microsoft.com/office/drawing/2014/main" id="{351D055A-4F2F-DFD1-F878-D16FFF61059A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6425" y="4636174"/>
            <a:ext cx="3114824" cy="154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75515DE-052C-FDD5-3995-1E2C9AF0ACFC}"/>
              </a:ext>
            </a:extLst>
          </p:cNvPr>
          <p:cNvSpPr txBox="1"/>
          <p:nvPr/>
        </p:nvSpPr>
        <p:spPr>
          <a:xfrm>
            <a:off x="540119" y="3167984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A65261-B2A5-C938-567B-E1DCA4F9D61C}"/>
              </a:ext>
            </a:extLst>
          </p:cNvPr>
          <p:cNvSpPr txBox="1"/>
          <p:nvPr/>
        </p:nvSpPr>
        <p:spPr>
          <a:xfrm>
            <a:off x="540119" y="3643472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0FA0E6-1EBA-72DF-ECF9-4832EB93FC5F}"/>
              </a:ext>
            </a:extLst>
          </p:cNvPr>
          <p:cNvSpPr txBox="1"/>
          <p:nvPr/>
        </p:nvSpPr>
        <p:spPr>
          <a:xfrm>
            <a:off x="540119" y="4118960"/>
            <a:ext cx="2096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92D488-70E8-21AE-0761-39B20749622B}"/>
              </a:ext>
            </a:extLst>
          </p:cNvPr>
          <p:cNvSpPr txBox="1"/>
          <p:nvPr/>
        </p:nvSpPr>
        <p:spPr>
          <a:xfrm>
            <a:off x="540119" y="4594448"/>
            <a:ext cx="607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0" name="yt_shape_10730"/>
          <p:cNvSpPr txBox="1"/>
          <p:nvPr/>
        </p:nvSpPr>
        <p:spPr>
          <a:xfrm>
            <a:off x="569506" y="16898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）求教学楼的高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tan18°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6" name="yt_shape_10735">
            <a:extLst>
              <a:ext uri="{FF2B5EF4-FFF2-40B4-BE49-F238E27FC236}">
                <a16:creationId xmlns:a16="http://schemas.microsoft.com/office/drawing/2014/main" id="{EFA1B8AD-6B59-42BB-957F-5646CD8828F3}"/>
              </a:ext>
            </a:extLst>
          </p:cNvPr>
          <p:cNvSpPr txBox="1"/>
          <p:nvPr/>
        </p:nvSpPr>
        <p:spPr>
          <a:xfrm>
            <a:off x="569506" y="2612274"/>
            <a:ext cx="566661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·tan20°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·tan18°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教学楼的高为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20.4m.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54EE27-49F8-005A-02FC-DCE5F1225CB4}"/>
              </a:ext>
            </a:extLst>
          </p:cNvPr>
          <p:cNvSpPr txBox="1"/>
          <p:nvPr/>
        </p:nvSpPr>
        <p:spPr>
          <a:xfrm>
            <a:off x="479495" y="2565468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D57760-5DBC-2CC2-42A1-5041AA8FD2E2}"/>
              </a:ext>
            </a:extLst>
          </p:cNvPr>
          <p:cNvSpPr txBox="1"/>
          <p:nvPr/>
        </p:nvSpPr>
        <p:spPr>
          <a:xfrm>
            <a:off x="479495" y="3040956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E0B0E4-CDF6-DDE4-C301-BFF046C48BA1}"/>
              </a:ext>
            </a:extLst>
          </p:cNvPr>
          <p:cNvSpPr txBox="1"/>
          <p:nvPr/>
        </p:nvSpPr>
        <p:spPr>
          <a:xfrm>
            <a:off x="479495" y="3516444"/>
            <a:ext cx="535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·tan20°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9B037E-371B-36F2-5421-3E9ADA1AF427}"/>
              </a:ext>
            </a:extLst>
          </p:cNvPr>
          <p:cNvSpPr txBox="1"/>
          <p:nvPr/>
        </p:nvSpPr>
        <p:spPr>
          <a:xfrm>
            <a:off x="479495" y="3991932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A32D37-7181-CBC7-BAD2-83462905A28F}"/>
              </a:ext>
            </a:extLst>
          </p:cNvPr>
          <p:cNvSpPr txBox="1"/>
          <p:nvPr/>
        </p:nvSpPr>
        <p:spPr>
          <a:xfrm>
            <a:off x="479495" y="4467420"/>
            <a:ext cx="546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·tan18°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97A23B-CBF4-4508-8D5A-C7885413B5D8}"/>
              </a:ext>
            </a:extLst>
          </p:cNvPr>
          <p:cNvSpPr txBox="1"/>
          <p:nvPr/>
        </p:nvSpPr>
        <p:spPr>
          <a:xfrm>
            <a:off x="479495" y="4942908"/>
            <a:ext cx="579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9DA8C9-FDB9-2F8F-32BD-1CEC8D7E355D}"/>
              </a:ext>
            </a:extLst>
          </p:cNvPr>
          <p:cNvSpPr txBox="1"/>
          <p:nvPr/>
        </p:nvSpPr>
        <p:spPr>
          <a:xfrm>
            <a:off x="479495" y="5418396"/>
            <a:ext cx="315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教学楼的高为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20.4m.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0727">
            <a:extLst>
              <a:ext uri="{FF2B5EF4-FFF2-40B4-BE49-F238E27FC236}">
                <a16:creationId xmlns:a16="http://schemas.microsoft.com/office/drawing/2014/main" id="{DB353B09-B8BE-8832-C271-B5AF35C715A1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8307" y="2346916"/>
            <a:ext cx="336042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0732">
            <a:extLst>
              <a:ext uri="{FF2B5EF4-FFF2-40B4-BE49-F238E27FC236}">
                <a16:creationId xmlns:a16="http://schemas.microsoft.com/office/drawing/2014/main" id="{9E4F7FE1-70A1-E8F9-E26B-31F969BBF840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6344" y="4561032"/>
            <a:ext cx="3114824" cy="154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（河池市中考）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如图，小敏在数学实践活动中，利用所学知识对他所在小区居民楼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的高度进行测量，从小敏家阳台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，已知观测点到地面的高度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，求居民楼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的高度（结果保留整数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sin33°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cos33°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tan33°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37" name="yt_image_1073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4804" y="3332494"/>
            <a:ext cx="2376264" cy="261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740">
            <a:extLst>
              <a:ext uri="{FF2B5EF4-FFF2-40B4-BE49-F238E27FC236}">
                <a16:creationId xmlns:a16="http://schemas.microsoft.com/office/drawing/2014/main" id="{50540959-B36E-EDD2-2579-D06D4D6B446E}"/>
              </a:ext>
            </a:extLst>
          </p:cNvPr>
          <p:cNvSpPr txBox="1"/>
          <p:nvPr/>
        </p:nvSpPr>
        <p:spPr>
          <a:xfrm>
            <a:off x="539882" y="5668898"/>
            <a:ext cx="40764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答：居民楼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的高度约为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59m.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741">
            <a:extLst>
              <a:ext uri="{FF2B5EF4-FFF2-40B4-BE49-F238E27FC236}">
                <a16:creationId xmlns:a16="http://schemas.microsoft.com/office/drawing/2014/main" id="{46F3FFDC-3143-923A-8786-286179B2ED49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1954" y="3356992"/>
            <a:ext cx="2066694" cy="234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965F30F-494B-8CAB-6A0C-A4C9C33AA967}"/>
              </a:ext>
            </a:extLst>
          </p:cNvPr>
          <p:cNvSpPr txBox="1"/>
          <p:nvPr/>
        </p:nvSpPr>
        <p:spPr>
          <a:xfrm>
            <a:off x="449990" y="2691054"/>
            <a:ext cx="1088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，由题意，得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9F23AF-9C9F-A839-9F2C-84A6F78FEB97}"/>
              </a:ext>
            </a:extLst>
          </p:cNvPr>
          <p:cNvSpPr txBox="1"/>
          <p:nvPr/>
        </p:nvSpPr>
        <p:spPr>
          <a:xfrm>
            <a:off x="449990" y="3212976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91FCE5-A4BA-9607-E978-9AD8B545BBA5}"/>
              </a:ext>
            </a:extLst>
          </p:cNvPr>
          <p:cNvSpPr txBox="1"/>
          <p:nvPr/>
        </p:nvSpPr>
        <p:spPr>
          <a:xfrm>
            <a:off x="449990" y="3688464"/>
            <a:ext cx="342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78B6B2-9E8F-1E20-C473-4074ABE34F59}"/>
              </a:ext>
            </a:extLst>
          </p:cNvPr>
          <p:cNvSpPr txBox="1"/>
          <p:nvPr/>
        </p:nvSpPr>
        <p:spPr>
          <a:xfrm>
            <a:off x="449990" y="4163952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ACF672-569A-AA7A-94D4-445D930755F7}"/>
              </a:ext>
            </a:extLst>
          </p:cNvPr>
          <p:cNvSpPr txBox="1"/>
          <p:nvPr/>
        </p:nvSpPr>
        <p:spPr>
          <a:xfrm>
            <a:off x="449990" y="4639440"/>
            <a:ext cx="443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·tan33°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8EE899-CB91-39A6-1CB1-B4B5C54D5CB5}"/>
              </a:ext>
            </a:extLst>
          </p:cNvPr>
          <p:cNvSpPr txBox="1"/>
          <p:nvPr/>
        </p:nvSpPr>
        <p:spPr>
          <a:xfrm>
            <a:off x="449990" y="5114928"/>
            <a:ext cx="6026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59.4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00EAC1-14AB-3C88-2DA3-F1B5D0EAC0F9}"/>
              </a:ext>
            </a:extLst>
          </p:cNvPr>
          <p:cNvSpPr txBox="1"/>
          <p:nvPr/>
        </p:nvSpPr>
        <p:spPr>
          <a:xfrm>
            <a:off x="449871" y="5622092"/>
            <a:ext cx="421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答：居民楼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59m.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1097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42</cp:revision>
  <dcterms:created xsi:type="dcterms:W3CDTF">2023-05-05T05:33:04Z</dcterms:created>
  <dcterms:modified xsi:type="dcterms:W3CDTF">2023-10-19T13:17:28Z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