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0"/>
  </p:notesMasterIdLst>
  <p:sldIdLst>
    <p:sldId id="363" r:id="rId3"/>
    <p:sldId id="364" r:id="rId4"/>
    <p:sldId id="366" r:id="rId5"/>
    <p:sldId id="367" r:id="rId6"/>
    <p:sldId id="368" r:id="rId7"/>
    <p:sldId id="369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36" y="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A063ED-18A8-4BE0-B06A-9513731FE229}" type="datetimeFigureOut">
              <a:rPr lang="zh-CN" altLang="en-US" smtClean="0"/>
              <a:t>2023/10/20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B68E35-1871-4CD0-A3C2-8E51138E36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443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B68E35-1871-4CD0-A3C2-8E51138E36C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473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5" name="yt_shape_13235"/>
          <p:cNvSpPr txBox="1"/>
          <p:nvPr/>
        </p:nvSpPr>
        <p:spPr>
          <a:xfrm>
            <a:off x="540119" y="836712"/>
            <a:ext cx="11111999" cy="5971049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【教材母题】</a:t>
            </a:r>
          </a:p>
          <a:p>
            <a:pPr indent="609523"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题）如图，水平放置的一个油管的横截面半径为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，其中有油的部分油面高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，求截面上有油部分的面积（结果精确到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pic>
        <p:nvPicPr>
          <p:cNvPr id="13236" name="yt_image_1323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85728" y="2702948"/>
            <a:ext cx="1584176" cy="1486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124B53-AEDE-14B8-BAEC-CF7A57FB61E2}"/>
              </a:ext>
            </a:extLst>
          </p:cNvPr>
          <p:cNvSpPr txBox="1"/>
          <p:nvPr/>
        </p:nvSpPr>
        <p:spPr>
          <a:xfrm>
            <a:off x="539882" y="2636912"/>
            <a:ext cx="198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E1211E-ECB6-974C-0CA6-5D11DA8638C2}"/>
              </a:ext>
            </a:extLst>
          </p:cNvPr>
          <p:cNvSpPr txBox="1"/>
          <p:nvPr/>
        </p:nvSpPr>
        <p:spPr>
          <a:xfrm>
            <a:off x="539882" y="3003916"/>
            <a:ext cx="378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，半径为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9B0C92-35A3-554E-B2CC-562860394175}"/>
              </a:ext>
            </a:extLst>
          </p:cNvPr>
          <p:cNvSpPr txBox="1"/>
          <p:nvPr/>
        </p:nvSpPr>
        <p:spPr>
          <a:xfrm>
            <a:off x="539882" y="3401439"/>
            <a:ext cx="350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0825C8-CD39-DC8D-485B-198DF61A0AEC}"/>
              </a:ext>
            </a:extLst>
          </p:cNvPr>
          <p:cNvSpPr txBox="1"/>
          <p:nvPr/>
        </p:nvSpPr>
        <p:spPr>
          <a:xfrm>
            <a:off x="539882" y="3876927"/>
            <a:ext cx="558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1F7F311-3F92-EE7D-BB27-F8106CB58391}"/>
                  </a:ext>
                </a:extLst>
              </p:cNvPr>
              <p:cNvSpPr txBox="1"/>
              <p:nvPr/>
            </p:nvSpPr>
            <p:spPr>
              <a:xfrm>
                <a:off x="539882" y="4293096"/>
                <a:ext cx="43616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DBO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1F7F311-3F92-EE7D-BB27-F8106CB583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4293096"/>
                <a:ext cx="4361688" cy="613931"/>
              </a:xfrm>
              <a:prstGeom prst="rect">
                <a:avLst/>
              </a:prstGeom>
              <a:blipFill>
                <a:blip r:embed="rId3"/>
                <a:stretch>
                  <a:fillRect l="-2238" r="-181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11F4553-26E2-FEFE-62BC-274DAFD314B9}"/>
                  </a:ext>
                </a:extLst>
              </p:cNvPr>
              <p:cNvSpPr txBox="1"/>
              <p:nvPr/>
            </p:nvSpPr>
            <p:spPr>
              <a:xfrm>
                <a:off x="539882" y="4737833"/>
                <a:ext cx="45966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11F4553-26E2-FEFE-62BC-274DAFD314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4737833"/>
                <a:ext cx="4596638" cy="613931"/>
              </a:xfrm>
              <a:prstGeom prst="rect">
                <a:avLst/>
              </a:prstGeom>
              <a:blipFill>
                <a:blip r:embed="rId4"/>
                <a:stretch>
                  <a:fillRect l="-2122" r="-185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21980B1-CBDB-EFDB-1005-9B3A8DBF22EC}"/>
                  </a:ext>
                </a:extLst>
              </p:cNvPr>
              <p:cNvSpPr txBox="1"/>
              <p:nvPr/>
            </p:nvSpPr>
            <p:spPr>
              <a:xfrm>
                <a:off x="539882" y="5094299"/>
                <a:ext cx="6091745" cy="835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21980B1-CBDB-EFDB-1005-9B3A8DBF22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5094299"/>
                <a:ext cx="6091745" cy="835673"/>
              </a:xfrm>
              <a:prstGeom prst="rect">
                <a:avLst/>
              </a:prstGeom>
              <a:blipFill>
                <a:blip r:embed="rId5"/>
                <a:stretch>
                  <a:fillRect l="-1602" r="-1602" b="-3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53923DB-4902-BC01-22F3-5AE207C96EB9}"/>
                  </a:ext>
                </a:extLst>
              </p:cNvPr>
              <p:cNvSpPr txBox="1"/>
              <p:nvPr/>
            </p:nvSpPr>
            <p:spPr>
              <a:xfrm>
                <a:off x="539882" y="5836360"/>
                <a:ext cx="391877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48π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88.4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53923DB-4902-BC01-22F3-5AE207C96E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5836360"/>
                <a:ext cx="3918776" cy="613931"/>
              </a:xfrm>
              <a:prstGeom prst="rect">
                <a:avLst/>
              </a:prstGeom>
              <a:blipFill>
                <a:blip r:embed="rId6"/>
                <a:stretch>
                  <a:fillRect l="-2492" r="-233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536B4371-B5E4-D40C-3E08-7313308E565C}"/>
              </a:ext>
            </a:extLst>
          </p:cNvPr>
          <p:cNvSpPr txBox="1"/>
          <p:nvPr/>
        </p:nvSpPr>
        <p:spPr>
          <a:xfrm>
            <a:off x="539882" y="6246427"/>
            <a:ext cx="4920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即截面上有油部分的面积为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88.4cm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1" name="yt_image_13240">
            <a:extLst>
              <a:ext uri="{FF2B5EF4-FFF2-40B4-BE49-F238E27FC236}">
                <a16:creationId xmlns:a16="http://schemas.microsoft.com/office/drawing/2014/main" id="{1CEF5938-6780-DBF0-7407-5C493ABBA431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048328" y="4856356"/>
            <a:ext cx="1390147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C346594-C3E1-2DE1-671E-DF1276279364}"/>
              </a:ext>
            </a:extLst>
          </p:cNvPr>
          <p:cNvSpPr txBox="1"/>
          <p:nvPr/>
        </p:nvSpPr>
        <p:spPr>
          <a:xfrm>
            <a:off x="547035" y="2302363"/>
            <a:ext cx="443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解：如图，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6cm.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3" name="yt_shape_13243"/>
          <p:cNvSpPr txBox="1"/>
          <p:nvPr/>
        </p:nvSpPr>
        <p:spPr>
          <a:xfrm>
            <a:off x="540000" y="1836328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【变式训练】</a:t>
            </a:r>
          </a:p>
        </p:txBody>
      </p:sp>
      <p:sp>
        <p:nvSpPr>
          <p:cNvPr id="13244" name="yt_shape_13244"/>
          <p:cNvSpPr txBox="1"/>
          <p:nvPr/>
        </p:nvSpPr>
        <p:spPr>
          <a:xfrm>
            <a:off x="540119" y="23156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（遂宁市中考）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，则阴影部分的面积为（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48" name="yt_table_1324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504215"/>
              </p:ext>
            </p:extLst>
          </p:nvPr>
        </p:nvGraphicFramePr>
        <p:xfrm>
          <a:off x="540000" y="3275066"/>
          <a:ext cx="4221480" cy="950976"/>
        </p:xfrm>
        <a:graphic>
          <a:graphicData uri="http://schemas.openxmlformats.org/drawingml/2006/table">
            <a:tbl>
              <a:tblPr/>
              <a:tblGrid>
                <a:gridCol w="2576830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</a:tbl>
          </a:graphicData>
        </a:graphic>
      </p:graphicFrame>
      <p:grpSp>
        <p:nvGrpSpPr>
          <p:cNvPr id="13245" name="yt_shape_13245_skip" title="H_165.9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0033" y="3262296"/>
            <a:ext cx="1691967" cy="2107071"/>
            <a:chOff x="0" y="0"/>
            <a:chExt cx="1691967" cy="2107071"/>
          </a:xfrm>
        </p:grpSpPr>
        <p:pic>
          <p:nvPicPr>
            <p:cNvPr id="2" name="yt_image_1324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1967" cy="1711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47" name="yt_shape_13247"/>
            <p:cNvSpPr txBox="1"/>
            <p:nvPr/>
          </p:nvSpPr>
          <p:spPr>
            <a:xfrm>
              <a:off x="312702" y="174707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E1451B0-A41B-1371-2198-CE89D93CAD40}"/>
              </a:ext>
            </a:extLst>
          </p:cNvPr>
          <p:cNvSpPr txBox="1"/>
          <p:nvPr/>
        </p:nvSpPr>
        <p:spPr>
          <a:xfrm>
            <a:off x="2736108" y="27443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0" name="yt_shape_13250"/>
          <p:cNvSpPr txBox="1"/>
          <p:nvPr/>
        </p:nvSpPr>
        <p:spPr>
          <a:xfrm>
            <a:off x="540119" y="173297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中国美食讲究色香味美，优雅的摆盘造型也会让美食锦上添花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中的摆盘，其形状是扇形的一部分，图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是其几何示意图（阴影部分为摆盘），通过测量得到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两点之间的距离为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，则图中摆盘的面积是（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54" name="yt_table_1325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227007"/>
              </p:ext>
            </p:extLst>
          </p:nvPr>
        </p:nvGraphicFramePr>
        <p:xfrm>
          <a:off x="540000" y="3652675"/>
          <a:ext cx="4642168" cy="950976"/>
        </p:xfrm>
        <a:graphic>
          <a:graphicData uri="http://schemas.openxmlformats.org/drawingml/2006/table">
            <a:tbl>
              <a:tblPr/>
              <a:tblGrid>
                <a:gridCol w="2795905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  <a:gridCol w="1846263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A.80π 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B.40π 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C.24π 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D.2π 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</a:tbl>
          </a:graphicData>
        </a:graphic>
      </p:graphicFrame>
      <p:grpSp>
        <p:nvGrpSpPr>
          <p:cNvPr id="13251" name="yt_shape_13251_skip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73885" y="3652675"/>
            <a:ext cx="2876232" cy="1832751"/>
            <a:chOff x="0" y="0"/>
            <a:chExt cx="2876232" cy="1832751"/>
          </a:xfrm>
        </p:grpSpPr>
        <p:pic>
          <p:nvPicPr>
            <p:cNvPr id="2" name="yt_image_1325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76232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53" name="yt_shape_13253"/>
            <p:cNvSpPr txBox="1"/>
            <p:nvPr/>
          </p:nvSpPr>
          <p:spPr>
            <a:xfrm>
              <a:off x="904835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1E694B9-E7DC-30BF-DD92-6DC8781C757C}"/>
              </a:ext>
            </a:extLst>
          </p:cNvPr>
          <p:cNvSpPr txBox="1"/>
          <p:nvPr/>
        </p:nvSpPr>
        <p:spPr>
          <a:xfrm>
            <a:off x="907308" y="31126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56" name="yt_shape_13256"/>
              <p:cNvSpPr txBox="1"/>
              <p:nvPr/>
            </p:nvSpPr>
            <p:spPr>
              <a:xfrm>
                <a:off x="540119" y="2078197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如图，在扇形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，过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，垂足分别为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，则图中阴影部分的面积为（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256" name="yt_shape_13256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78197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261" name="yt_table_13261_skip" title="H_96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9706068"/>
                  </p:ext>
                </p:extLst>
              </p:nvPr>
            </p:nvGraphicFramePr>
            <p:xfrm>
              <a:off x="540000" y="3115474"/>
              <a:ext cx="4000818" cy="1227074"/>
            </p:xfrm>
            <a:graphic>
              <a:graphicData uri="http://schemas.openxmlformats.org/drawingml/2006/table">
                <a:tbl>
                  <a:tblPr/>
                  <a:tblGrid>
                    <a:gridCol w="2459355">
                      <a:extLst>
                        <a:ext uri="{9D8B030D-6E8A-4147-A177-3AD203B41FA5}">
                          <a16:colId xmlns:a16="http://schemas.microsoft.com/office/drawing/2014/main" val="10526"/>
                        </a:ext>
                      </a:extLst>
                    </a:gridCol>
                    <a:gridCol w="1541463">
                      <a:extLst>
                        <a:ext uri="{9D8B030D-6E8A-4147-A177-3AD203B41FA5}">
                          <a16:colId xmlns:a16="http://schemas.microsoft.com/office/drawing/2014/main" val="1052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261" name="yt_table_13261_skip" title="H_96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9706068"/>
                  </p:ext>
                </p:extLst>
              </p:nvPr>
            </p:nvGraphicFramePr>
            <p:xfrm>
              <a:off x="540000" y="3115474"/>
              <a:ext cx="4000818" cy="1227074"/>
            </p:xfrm>
            <a:graphic>
              <a:graphicData uri="http://schemas.openxmlformats.org/drawingml/2006/table">
                <a:tbl>
                  <a:tblPr/>
                  <a:tblGrid>
                    <a:gridCol w="2459355">
                      <a:extLst>
                        <a:ext uri="{9D8B030D-6E8A-4147-A177-3AD203B41FA5}">
                          <a16:colId xmlns:a16="http://schemas.microsoft.com/office/drawing/2014/main" val="10526"/>
                        </a:ext>
                      </a:extLst>
                    </a:gridCol>
                    <a:gridCol w="1541463">
                      <a:extLst>
                        <a:ext uri="{9D8B030D-6E8A-4147-A177-3AD203B41FA5}">
                          <a16:colId xmlns:a16="http://schemas.microsoft.com/office/drawing/2014/main" val="10527"/>
                        </a:ext>
                      </a:extLst>
                    </a:gridCol>
                  </a:tblGrid>
                  <a:tr h="59436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9684" b="-1234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1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4231" r="-62624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9684" t="-94231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258" name="yt_shape_13258_skip" title="H_159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893" y="3115474"/>
            <a:ext cx="2025036" cy="2024775"/>
            <a:chOff x="0" y="0"/>
            <a:chExt cx="2025036" cy="2024775"/>
          </a:xfrm>
        </p:grpSpPr>
        <p:pic>
          <p:nvPicPr>
            <p:cNvPr id="2" name="yt_image_1325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25036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60" name="yt_shape_13260"/>
            <p:cNvSpPr txBox="1"/>
            <p:nvPr/>
          </p:nvSpPr>
          <p:spPr>
            <a:xfrm>
              <a:off x="479237" y="166477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080B952-DB12-65E2-0A2E-07430514B4A2}"/>
              </a:ext>
            </a:extLst>
          </p:cNvPr>
          <p:cNvSpPr txBox="1"/>
          <p:nvPr/>
        </p:nvSpPr>
        <p:spPr>
          <a:xfrm>
            <a:off x="8205046" y="258396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62" name="yt_shape_13262"/>
              <p:cNvSpPr txBox="1"/>
              <p:nvPr/>
            </p:nvSpPr>
            <p:spPr>
              <a:xfrm>
                <a:off x="540119" y="2081160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为直径的半圆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上的三等分点，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，则图中由弦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围成的阴影部分的面积为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62" name="yt_shape_13262" descr="{&quot;rangeId&quot;: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81160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000" b="-18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67" name="yt_shape_13267"/>
          <p:cNvSpPr txBox="1"/>
          <p:nvPr/>
        </p:nvSpPr>
        <p:spPr>
          <a:xfrm>
            <a:off x="540000" y="481418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64" name="yt_shape_13264" title="H_118.8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1836" y="3254449"/>
            <a:ext cx="1788327" cy="1509282"/>
            <a:chOff x="0" y="0"/>
            <a:chExt cx="1788327" cy="1509282"/>
          </a:xfrm>
        </p:grpSpPr>
        <p:pic>
          <p:nvPicPr>
            <p:cNvPr id="2" name="yt_image_1326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88327" cy="1113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66" name="yt_shape_13266"/>
            <p:cNvSpPr txBox="1"/>
            <p:nvPr/>
          </p:nvSpPr>
          <p:spPr>
            <a:xfrm>
              <a:off x="360882" y="114928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F0AD61E-7F3F-7059-8CFB-41F6D584102F}"/>
              </a:ext>
            </a:extLst>
          </p:cNvPr>
          <p:cNvSpPr txBox="1"/>
          <p:nvPr/>
        </p:nvSpPr>
        <p:spPr>
          <a:xfrm>
            <a:off x="5919744" y="2509842"/>
            <a:ext cx="486474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8" name="yt_shape_13268"/>
          <p:cNvSpPr txBox="1"/>
          <p:nvPr/>
        </p:nvSpPr>
        <p:spPr>
          <a:xfrm>
            <a:off x="375813" y="929054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为坐标原点，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所在直线为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轴建立的平面直角坐标系中，将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顺时针旋转，使点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轴的正半轴上的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，求阴影部分的面积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269" name="yt_image_1326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022" y="2492340"/>
            <a:ext cx="2185194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271" name="yt_shape_13271"/>
              <p:cNvSpPr txBox="1"/>
              <p:nvPr/>
            </p:nvSpPr>
            <p:spPr>
              <a:xfrm>
                <a:off x="333073" y="2035646"/>
                <a:ext cx="2920800" cy="19070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271" name="yt_shape_132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073" y="2035646"/>
                <a:ext cx="2920800" cy="1907061"/>
              </a:xfrm>
              <a:prstGeom prst="rect">
                <a:avLst/>
              </a:prstGeom>
              <a:blipFill>
                <a:blip r:embed="rId4"/>
                <a:stretch>
                  <a:fillRect l="-6472" t="-2875" r="-3132" b="-8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672DB6E-3E68-BCBA-6440-82C7F858E8D2}"/>
              </a:ext>
            </a:extLst>
          </p:cNvPr>
          <p:cNvSpPr txBox="1"/>
          <p:nvPr/>
        </p:nvSpPr>
        <p:spPr>
          <a:xfrm>
            <a:off x="243062" y="1988840"/>
            <a:ext cx="3010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10EC5B-C11C-ED06-07AD-02EE43C60722}"/>
              </a:ext>
            </a:extLst>
          </p:cNvPr>
          <p:cNvSpPr txBox="1"/>
          <p:nvPr/>
        </p:nvSpPr>
        <p:spPr>
          <a:xfrm>
            <a:off x="243062" y="2364676"/>
            <a:ext cx="205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26BDDE-1A76-7053-B623-9174B5769134}"/>
              </a:ext>
            </a:extLst>
          </p:cNvPr>
          <p:cNvSpPr txBox="1"/>
          <p:nvPr/>
        </p:nvSpPr>
        <p:spPr>
          <a:xfrm>
            <a:off x="243062" y="2724716"/>
            <a:ext cx="167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4575EBD-745B-12E0-D332-E42AEE6B60AE}"/>
                  </a:ext>
                </a:extLst>
              </p:cNvPr>
              <p:cNvSpPr txBox="1"/>
              <p:nvPr/>
            </p:nvSpPr>
            <p:spPr>
              <a:xfrm>
                <a:off x="243062" y="3200205"/>
                <a:ext cx="2971039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4575EBD-745B-12E0-D332-E42AEE6B60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062" y="3200205"/>
                <a:ext cx="2971039" cy="555765"/>
              </a:xfrm>
              <a:prstGeom prst="rect">
                <a:avLst/>
              </a:prstGeom>
              <a:blipFill>
                <a:blip r:embed="rId5"/>
                <a:stretch>
                  <a:fillRect l="-3285" r="-308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C66B649-A45D-FD1D-1340-E03DA4E52E0C}"/>
              </a:ext>
            </a:extLst>
          </p:cNvPr>
          <p:cNvSpPr txBox="1"/>
          <p:nvPr/>
        </p:nvSpPr>
        <p:spPr>
          <a:xfrm>
            <a:off x="191344" y="373375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由旋转可得：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5A939E0-8C8F-A589-5398-17ED0776BF73}"/>
              </a:ext>
            </a:extLst>
          </p:cNvPr>
          <p:cNvSpPr txBox="1"/>
          <p:nvPr/>
        </p:nvSpPr>
        <p:spPr>
          <a:xfrm>
            <a:off x="191344" y="4209240"/>
            <a:ext cx="2678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A'BC'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6B4A9F9-5410-3193-F90B-2105347246F5}"/>
              </a:ext>
            </a:extLst>
          </p:cNvPr>
          <p:cNvSpPr txBox="1"/>
          <p:nvPr/>
        </p:nvSpPr>
        <p:spPr>
          <a:xfrm>
            <a:off x="191344" y="4684728"/>
            <a:ext cx="1826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6FA1E7F-2459-2932-A1B0-658543D2D328}"/>
              </a:ext>
            </a:extLst>
          </p:cNvPr>
          <p:cNvSpPr txBox="1"/>
          <p:nvPr/>
        </p:nvSpPr>
        <p:spPr>
          <a:xfrm>
            <a:off x="191344" y="5160216"/>
            <a:ext cx="626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OA'B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74743C6-39EC-56F4-7249-EEC71B9D5857}"/>
              </a:ext>
            </a:extLst>
          </p:cNvPr>
          <p:cNvSpPr txBox="1"/>
          <p:nvPr/>
        </p:nvSpPr>
        <p:spPr>
          <a:xfrm>
            <a:off x="191344" y="5635704"/>
            <a:ext cx="462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旋转角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6A4A040-5B6C-844F-607C-7291068D935B}"/>
                  </a:ext>
                </a:extLst>
              </p:cNvPr>
              <p:cNvSpPr txBox="1"/>
              <p:nvPr/>
            </p:nvSpPr>
            <p:spPr>
              <a:xfrm>
                <a:off x="191344" y="5949280"/>
                <a:ext cx="11284966" cy="889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ABA'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A'BC'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CBC'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ABA'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CBC'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6A4A040-5B6C-844F-607C-7291068D93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344" y="5949280"/>
                <a:ext cx="11284966" cy="889458"/>
              </a:xfrm>
              <a:prstGeom prst="rect">
                <a:avLst/>
              </a:prstGeom>
              <a:blipFill>
                <a:blip r:embed="rId6"/>
                <a:stretch>
                  <a:fillRect l="-810" b="-4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4E1D12C-7D97-B7EA-830B-D5EFB63718F3}"/>
                  </a:ext>
                </a:extLst>
              </p:cNvPr>
              <p:cNvSpPr txBox="1"/>
              <p:nvPr/>
            </p:nvSpPr>
            <p:spPr>
              <a:xfrm>
                <a:off x="11332294" y="6111079"/>
                <a:ext cx="843661" cy="7276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4E1D12C-7D97-B7EA-830B-D5EFB63718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32294" y="6111079"/>
                <a:ext cx="843661" cy="727659"/>
              </a:xfrm>
              <a:prstGeom prst="rect">
                <a:avLst/>
              </a:prstGeom>
              <a:blipFill>
                <a:blip r:embed="rId7"/>
                <a:stretch>
                  <a:fillRect l="-11594" r="-1159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825</Words>
  <Application>Microsoft Office PowerPoint</Application>
  <PresentationFormat>宽屏</PresentationFormat>
  <Paragraphs>67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41</cp:revision>
  <dcterms:created xsi:type="dcterms:W3CDTF">2023-05-05T05:33:04Z</dcterms:created>
  <dcterms:modified xsi:type="dcterms:W3CDTF">2023-10-20T01:50:51Z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