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2" r:id="rId5"/>
    <p:sldId id="374" r:id="rId6"/>
    <p:sldId id="378" r:id="rId7"/>
    <p:sldId id="379" r:id="rId8"/>
    <p:sldId id="381" r:id="rId9"/>
    <p:sldId id="382" r:id="rId10"/>
    <p:sldId id="383" r:id="rId11"/>
    <p:sldId id="384" r:id="rId12"/>
    <p:sldId id="385" r:id="rId13"/>
    <p:sldId id="391" r:id="rId14"/>
    <p:sldId id="386" r:id="rId15"/>
    <p:sldId id="393" r:id="rId16"/>
    <p:sldId id="388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90.png"/><Relationship Id="rId7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9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bin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4.png"/><Relationship Id="rId7" Type="http://schemas.openxmlformats.org/officeDocument/2006/relationships/image" Target="../media/image49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11" Type="http://schemas.openxmlformats.org/officeDocument/2006/relationships/image" Target="../media/image42.bin"/><Relationship Id="rId5" Type="http://schemas.openxmlformats.org/officeDocument/2006/relationships/image" Target="../media/image46.png"/><Relationship Id="rId10" Type="http://schemas.openxmlformats.org/officeDocument/2006/relationships/image" Target="../media/image52.png"/><Relationship Id="rId4" Type="http://schemas.openxmlformats.org/officeDocument/2006/relationships/image" Target="../media/image45.png"/><Relationship Id="rId9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bin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bin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4" name="yt_shape_13134"/>
          <p:cNvSpPr txBox="1"/>
          <p:nvPr/>
        </p:nvSpPr>
        <p:spPr>
          <a:xfrm>
            <a:off x="540000" y="2219151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133" name="yt_image_13133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219151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136" name="yt_shape_13136"/>
              <p:cNvSpPr txBox="1"/>
              <p:nvPr/>
            </p:nvSpPr>
            <p:spPr>
              <a:xfrm>
                <a:off x="540000" y="2916734"/>
                <a:ext cx="9312229" cy="6431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在半径为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的圆中，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的圆心角所对的弧长计算公式为：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𝑅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136" name="yt_shape_13136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16734"/>
                <a:ext cx="9312229" cy="643125"/>
              </a:xfrm>
              <a:prstGeom prst="rect">
                <a:avLst/>
              </a:prstGeom>
              <a:blipFill>
                <a:blip r:embed="rId3"/>
                <a:stretch>
                  <a:fillRect l="-2030" r="-111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138" name="yt_shape_13138"/>
              <p:cNvSpPr txBox="1"/>
              <p:nvPr/>
            </p:nvSpPr>
            <p:spPr>
              <a:xfrm>
                <a:off x="540119" y="3610647"/>
                <a:ext cx="11111999" cy="13882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如果扇形的半径为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，圆心角为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，那么扇形的面积计算公式为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扇形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𝑅</m:t>
                            </m:r>
                          </m:e>
                          <m:sup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；还可以表示为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扇形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138" name="yt_shape_13138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10647"/>
                <a:ext cx="11111999" cy="1388201"/>
              </a:xfrm>
              <a:prstGeom prst="rect">
                <a:avLst/>
              </a:prstGeom>
              <a:blipFill>
                <a:blip r:embed="rId4"/>
                <a:stretch>
                  <a:fillRect l="-1701" r="-329" b="-6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6010496-F431-77B8-B018-A111CF4E4F32}"/>
                  </a:ext>
                </a:extLst>
              </p:cNvPr>
              <p:cNvSpPr txBox="1"/>
              <p:nvPr/>
            </p:nvSpPr>
            <p:spPr>
              <a:xfrm>
                <a:off x="8843101" y="2636912"/>
                <a:ext cx="628142" cy="7305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𝑅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6010496-F431-77B8-B018-A111CF4E4F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3101" y="2636912"/>
                <a:ext cx="628142" cy="730517"/>
              </a:xfrm>
              <a:prstGeom prst="rect">
                <a:avLst/>
              </a:prstGeom>
              <a:blipFill>
                <a:blip r:embed="rId5"/>
                <a:stretch>
                  <a:fillRect l="-9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7ED4DD9-FC61-EDFA-39AC-D2115FF4BA9B}"/>
                  </a:ext>
                </a:extLst>
              </p:cNvPr>
              <p:cNvSpPr txBox="1"/>
              <p:nvPr/>
            </p:nvSpPr>
            <p:spPr>
              <a:xfrm>
                <a:off x="10232282" y="3330825"/>
                <a:ext cx="746888" cy="8356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𝑅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7ED4DD9-FC61-EDFA-39AC-D2115FF4BA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32282" y="3330825"/>
                <a:ext cx="746888" cy="835673"/>
              </a:xfrm>
              <a:prstGeom prst="rect">
                <a:avLst/>
              </a:prstGeom>
              <a:blipFill>
                <a:blip r:embed="rId6"/>
                <a:stretch>
                  <a:fillRect l="-8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91C4191-B243-F534-E2EC-9150BCE0DF41}"/>
                  </a:ext>
                </a:extLst>
              </p:cNvPr>
              <p:cNvSpPr txBox="1"/>
              <p:nvPr/>
            </p:nvSpPr>
            <p:spPr>
              <a:xfrm>
                <a:off x="3447308" y="4149080"/>
                <a:ext cx="68014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91C4191-B243-F534-E2EC-9150BCE0DF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7308" y="4149080"/>
                <a:ext cx="680149" cy="726326"/>
              </a:xfrm>
              <a:prstGeom prst="rect">
                <a:avLst/>
              </a:prstGeom>
              <a:blipFill>
                <a:blip r:embed="rId7"/>
                <a:stretch>
                  <a:fillRect r="-1531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95" name="yt_shape_13195"/>
              <p:cNvSpPr txBox="1"/>
              <p:nvPr/>
            </p:nvSpPr>
            <p:spPr>
              <a:xfrm>
                <a:off x="540119" y="1820177"/>
                <a:ext cx="11111999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（广州市中考）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如图，圆锥的侧面展开图是一个圆心角为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的扇形，若圆锥的底面圆半径是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，则圆锥的母线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95" name="yt_shape_13195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20177"/>
                <a:ext cx="11111999" cy="949299"/>
              </a:xfrm>
              <a:prstGeom prst="rect">
                <a:avLst/>
              </a:prstGeom>
              <a:blipFill>
                <a:blip r:embed="rId2"/>
                <a:stretch>
                  <a:fillRect l="-1701" t="-5806" r="-823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00" name="yt_shape_13200"/>
          <p:cNvSpPr txBox="1"/>
          <p:nvPr/>
        </p:nvSpPr>
        <p:spPr>
          <a:xfrm>
            <a:off x="540000" y="507517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97" name="yt_shape_13197" title="H_161.5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76972" y="2972628"/>
            <a:ext cx="1238054" cy="2052207"/>
            <a:chOff x="0" y="0"/>
            <a:chExt cx="1238054" cy="2052207"/>
          </a:xfrm>
        </p:grpSpPr>
        <p:pic>
          <p:nvPicPr>
            <p:cNvPr id="2" name="yt_image_1319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38054" cy="1656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99" name="yt_shape_13199"/>
            <p:cNvSpPr txBox="1"/>
            <p:nvPr/>
          </p:nvSpPr>
          <p:spPr>
            <a:xfrm>
              <a:off x="9563" y="169220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4B9026-41E5-70F9-817C-F12FDB22A01F}"/>
                  </a:ext>
                </a:extLst>
              </p:cNvPr>
              <p:cNvSpPr txBox="1"/>
              <p:nvPr/>
            </p:nvSpPr>
            <p:spPr>
              <a:xfrm>
                <a:off x="5474673" y="2248859"/>
                <a:ext cx="700912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hasSerialNum': 1, 'mathAnswerShape': 1}">
                <a:extLst>
                  <a:ext uri="{FF2B5EF4-FFF2-40B4-BE49-F238E27FC236}">
                    <a16:creationId xmlns:a16="http://schemas.microsoft.com/office/drawing/2014/main" id="{514B9026-41E5-70F9-817C-F12FDB22A0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4673" y="2248859"/>
                <a:ext cx="700912" cy="558242"/>
              </a:xfrm>
              <a:prstGeom prst="rect">
                <a:avLst/>
              </a:prstGeom>
              <a:blipFill>
                <a:blip r:embed="rId4"/>
                <a:stretch>
                  <a:fillRect l="-13043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A2C8768-3628-6CE2-C107-5E2CC2256EBC}"/>
              </a:ext>
            </a:extLst>
          </p:cNvPr>
          <p:cNvCxnSpPr/>
          <p:nvPr/>
        </p:nvCxnSpPr>
        <p:spPr>
          <a:xfrm>
            <a:off x="5259884" y="2779345"/>
            <a:ext cx="11304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1" name="yt_shape_13201"/>
          <p:cNvSpPr txBox="1"/>
          <p:nvPr/>
        </p:nvSpPr>
        <p:spPr>
          <a:xfrm>
            <a:off x="540119" y="113952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某灯具厂生产一批台灯罩，如图的阴影部分为灯罩的侧面展开图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135°.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（计算结果保留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204" name="yt_shape_13204"/>
          <p:cNvSpPr txBox="1"/>
          <p:nvPr/>
        </p:nvSpPr>
        <p:spPr>
          <a:xfrm>
            <a:off x="4673280" y="2251320"/>
            <a:ext cx="2686889" cy="117968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50" b="0" i="0" u="none" spc="-6550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en-US" altLang="zh-CN" sz="6250" b="0" i="0" u="none" spc="7976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en-US" altLang="zh-CN" sz="6550" b="0" i="0" u="none" spc="9776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</a:p>
        </p:txBody>
      </p:sp>
      <p:pic>
        <p:nvPicPr>
          <p:cNvPr id="13202" name="yt_image_1320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3280" y="2311899"/>
            <a:ext cx="1209486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03" name="yt_image_1320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82766" y="2251320"/>
            <a:ext cx="1447587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06" name="yt_shape_13206"/>
          <p:cNvSpPr txBox="1"/>
          <p:nvPr/>
        </p:nvSpPr>
        <p:spPr>
          <a:xfrm>
            <a:off x="540119" y="36128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）若要在灯罩的上下边缘镶上花边（花边的宽度忽略不计），至少需要多长的花边？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208">
                <a:extLst>
                  <a:ext uri="{FF2B5EF4-FFF2-40B4-BE49-F238E27FC236}">
                    <a16:creationId xmlns:a16="http://schemas.microsoft.com/office/drawing/2014/main" id="{F274849E-EA09-5A78-2D81-2D12ED4C7E18}"/>
                  </a:ext>
                </a:extLst>
              </p:cNvPr>
              <p:cNvSpPr txBox="1"/>
              <p:nvPr/>
            </p:nvSpPr>
            <p:spPr>
              <a:xfrm>
                <a:off x="637830" y="4173936"/>
                <a:ext cx="7806624" cy="20362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）优弧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的长度为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135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优弧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的长度为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135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至少需要花边的长度为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208">
                <a:extLst>
                  <a:ext uri="{FF2B5EF4-FFF2-40B4-BE49-F238E27FC236}">
                    <a16:creationId xmlns:a16="http://schemas.microsoft.com/office/drawing/2014/main" id="{F274849E-EA09-5A78-2D81-2D12ED4C7E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830" y="4173936"/>
                <a:ext cx="7806624" cy="2036263"/>
              </a:xfrm>
              <a:prstGeom prst="rect">
                <a:avLst/>
              </a:prstGeom>
              <a:blipFill>
                <a:blip r:embed="rId4"/>
                <a:stretch>
                  <a:fillRect l="-2422" r="-1328" b="-8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7E37142-5BBA-6043-3AD6-5CEEE7F00BA0}"/>
                  </a:ext>
                </a:extLst>
              </p:cNvPr>
              <p:cNvSpPr txBox="1"/>
              <p:nvPr/>
            </p:nvSpPr>
            <p:spPr>
              <a:xfrm>
                <a:off x="547819" y="4127130"/>
                <a:ext cx="7911212" cy="8897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）优弧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的长度为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135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7E37142-5BBA-6043-3AD6-5CEEE7F00B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819" y="4127130"/>
                <a:ext cx="7911212" cy="889712"/>
              </a:xfrm>
              <a:prstGeom prst="rect">
                <a:avLst/>
              </a:prstGeom>
              <a:blipFill>
                <a:blip r:embed="rId5"/>
                <a:stretch>
                  <a:fillRect l="-1233" r="-1079" b="-4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0DF1005-70E9-48F0-C00F-6CB960536358}"/>
                  </a:ext>
                </a:extLst>
              </p:cNvPr>
              <p:cNvSpPr txBox="1"/>
              <p:nvPr/>
            </p:nvSpPr>
            <p:spPr>
              <a:xfrm>
                <a:off x="547819" y="4923230"/>
                <a:ext cx="6591998" cy="8897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优弧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的长度为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135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15π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0DF1005-70E9-48F0-C00F-6CB9605363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819" y="4923230"/>
                <a:ext cx="6591998" cy="889711"/>
              </a:xfrm>
              <a:prstGeom prst="rect">
                <a:avLst/>
              </a:prstGeom>
              <a:blipFill>
                <a:blip r:embed="rId6"/>
                <a:stretch>
                  <a:fillRect l="-1480" r="-1203" b="-4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5422B7A-6B9F-8736-2D83-D83C8B58634B}"/>
              </a:ext>
            </a:extLst>
          </p:cNvPr>
          <p:cNvSpPr txBox="1"/>
          <p:nvPr/>
        </p:nvSpPr>
        <p:spPr>
          <a:xfrm>
            <a:off x="547819" y="5719329"/>
            <a:ext cx="6271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至少需要花边的长度为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7" name="yt_shape_13207"/>
          <p:cNvSpPr txBox="1"/>
          <p:nvPr/>
        </p:nvSpPr>
        <p:spPr>
          <a:xfrm>
            <a:off x="540000" y="1305318"/>
            <a:ext cx="57708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）求灯罩的侧面积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（接缝处忽略不计）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10" name="yt_shape_13210"/>
              <p:cNvSpPr txBox="1"/>
              <p:nvPr/>
            </p:nvSpPr>
            <p:spPr>
              <a:xfrm>
                <a:off x="540119" y="3871672"/>
                <a:ext cx="11111999" cy="20410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）灯罩的侧面积：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135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135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360π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270π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10" name="yt_shape_13210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71672"/>
                <a:ext cx="11111999" cy="2041008"/>
              </a:xfrm>
              <a:prstGeom prst="rect">
                <a:avLst/>
              </a:prstGeom>
              <a:blipFill>
                <a:blip r:embed="rId3"/>
                <a:stretch>
                  <a:fillRect l="-1701" t="-2388" b="-4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532509B-D3E6-30C9-B93F-5618D6A5E520}"/>
              </a:ext>
            </a:extLst>
          </p:cNvPr>
          <p:cNvSpPr txBox="1"/>
          <p:nvPr/>
        </p:nvSpPr>
        <p:spPr>
          <a:xfrm>
            <a:off x="450108" y="3824866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;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）灯罩的侧面积：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BA0166F-2B02-8DD3-2EC0-B00C62A87A13}"/>
                  </a:ext>
                </a:extLst>
              </p:cNvPr>
              <p:cNvSpPr txBox="1"/>
              <p:nvPr/>
            </p:nvSpPr>
            <p:spPr>
              <a:xfrm>
                <a:off x="450108" y="4300354"/>
                <a:ext cx="9678670" cy="889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135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7, 'mathAnswerShape': 1}">
                <a:extLst>
                  <a:ext uri="{FF2B5EF4-FFF2-40B4-BE49-F238E27FC236}">
                    <a16:creationId xmlns:a16="http://schemas.microsoft.com/office/drawing/2014/main" id="{2BA0166F-2B02-8DD3-2EC0-B00C62A87A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00354"/>
                <a:ext cx="9678670" cy="889458"/>
              </a:xfrm>
              <a:prstGeom prst="rect">
                <a:avLst/>
              </a:prstGeom>
              <a:blipFill>
                <a:blip r:embed="rId6"/>
                <a:stretch>
                  <a:fillRect l="-1008" r="-1134" b="-4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7BA1A62-32A7-BE20-A1AF-F6D235BA78A7}"/>
                  </a:ext>
                </a:extLst>
              </p:cNvPr>
              <p:cNvSpPr txBox="1"/>
              <p:nvPr/>
            </p:nvSpPr>
            <p:spPr>
              <a:xfrm>
                <a:off x="450108" y="5096200"/>
                <a:ext cx="6163056" cy="8435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135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360π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90π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270π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7, 'mathAnswerShape': 1}">
                <a:extLst>
                  <a:ext uri="{FF2B5EF4-FFF2-40B4-BE49-F238E27FC236}">
                    <a16:creationId xmlns:a16="http://schemas.microsoft.com/office/drawing/2014/main" id="{B7BA1A62-32A7-BE20-A1AF-F6D235BA78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96200"/>
                <a:ext cx="6163056" cy="843547"/>
              </a:xfrm>
              <a:prstGeom prst="rect">
                <a:avLst/>
              </a:prstGeom>
              <a:blipFill>
                <a:blip r:embed="rId7"/>
                <a:stretch>
                  <a:fillRect r="-1385" b="-72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3202">
            <a:extLst>
              <a:ext uri="{FF2B5EF4-FFF2-40B4-BE49-F238E27FC236}">
                <a16:creationId xmlns:a16="http://schemas.microsoft.com/office/drawing/2014/main" id="{5A561238-ACF2-97CC-199F-809A1AC5AA37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3280" y="2311899"/>
            <a:ext cx="1209486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yt_image_13203">
            <a:extLst>
              <a:ext uri="{FF2B5EF4-FFF2-40B4-BE49-F238E27FC236}">
                <a16:creationId xmlns:a16="http://schemas.microsoft.com/office/drawing/2014/main" id="{35F1D927-85E9-22DF-389E-B6DBB39E2B80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82766" y="2251320"/>
            <a:ext cx="1447587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3" name="yt_shape_13213"/>
          <p:cNvSpPr txBox="1"/>
          <p:nvPr/>
        </p:nvSpPr>
        <p:spPr>
          <a:xfrm>
            <a:off x="540000" y="836712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212" name="yt_image_13212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5" name="yt_shape_13215"/>
          <p:cNvSpPr txBox="1"/>
          <p:nvPr/>
        </p:nvSpPr>
        <p:spPr>
          <a:xfrm>
            <a:off x="540000" y="1534295"/>
            <a:ext cx="86485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（随州市实验中学期中）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216" name="yt_image_1321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88586" y="2983415"/>
            <a:ext cx="2106408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8" name="yt_shape_13218"/>
          <p:cNvSpPr txBox="1"/>
          <p:nvPr/>
        </p:nvSpPr>
        <p:spPr>
          <a:xfrm>
            <a:off x="522559" y="20481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的上方作射线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（用尺规在原图中作，保留痕迹，不写作法），并证明：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yt_shape_13223">
            <a:extLst>
              <a:ext uri="{FF2B5EF4-FFF2-40B4-BE49-F238E27FC236}">
                <a16:creationId xmlns:a16="http://schemas.microsoft.com/office/drawing/2014/main" id="{56CF7DAE-2561-B1DB-7ED1-2B9851580A6A}"/>
              </a:ext>
            </a:extLst>
          </p:cNvPr>
          <p:cNvSpPr txBox="1"/>
          <p:nvPr/>
        </p:nvSpPr>
        <p:spPr>
          <a:xfrm>
            <a:off x="603555" y="3054281"/>
            <a:ext cx="5832109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）射线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，过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3225">
            <a:extLst>
              <a:ext uri="{FF2B5EF4-FFF2-40B4-BE49-F238E27FC236}">
                <a16:creationId xmlns:a16="http://schemas.microsoft.com/office/drawing/2014/main" id="{DFF65A70-F1A5-1DB1-6280-4B889F3C25F1}"/>
              </a:ext>
            </a:extLst>
          </p:cNvPr>
          <p:cNvSpPr txBox="1"/>
          <p:nvPr/>
        </p:nvSpPr>
        <p:spPr>
          <a:xfrm>
            <a:off x="4898762" y="5126343"/>
            <a:ext cx="2127314" cy="155786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650" b="0" i="0" u="none" spc="-8650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en-US" altLang="zh-CN" sz="8650" b="0" i="0" u="none" spc="14426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3224">
            <a:extLst>
              <a:ext uri="{FF2B5EF4-FFF2-40B4-BE49-F238E27FC236}">
                <a16:creationId xmlns:a16="http://schemas.microsoft.com/office/drawing/2014/main" id="{46E15E68-DC29-C40B-8DB5-2E96235165AB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6360" y="4799593"/>
            <a:ext cx="2104669" cy="172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5B912DD-61E6-91AE-6174-26A012791995}"/>
              </a:ext>
            </a:extLst>
          </p:cNvPr>
          <p:cNvSpPr txBox="1"/>
          <p:nvPr/>
        </p:nvSpPr>
        <p:spPr>
          <a:xfrm>
            <a:off x="513544" y="3007475"/>
            <a:ext cx="3845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）射线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87BA4F-0321-4F6E-82D8-0109B33D2BD8}"/>
              </a:ext>
            </a:extLst>
          </p:cNvPr>
          <p:cNvSpPr txBox="1"/>
          <p:nvPr/>
        </p:nvSpPr>
        <p:spPr>
          <a:xfrm>
            <a:off x="513544" y="3482963"/>
            <a:ext cx="59557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83E4F52-52C5-A458-952E-BDE5875870C2}"/>
              </a:ext>
            </a:extLst>
          </p:cNvPr>
          <p:cNvSpPr txBox="1"/>
          <p:nvPr/>
        </p:nvSpPr>
        <p:spPr>
          <a:xfrm>
            <a:off x="513544" y="3958451"/>
            <a:ext cx="286651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5B266E4-214A-60CA-3036-96DC9D347CB3}"/>
              </a:ext>
            </a:extLst>
          </p:cNvPr>
          <p:cNvSpPr txBox="1"/>
          <p:nvPr/>
        </p:nvSpPr>
        <p:spPr>
          <a:xfrm>
            <a:off x="513544" y="4433939"/>
            <a:ext cx="4255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27" name="yt_shape_13227"/>
              <p:cNvSpPr txBox="1"/>
              <p:nvPr/>
            </p:nvSpPr>
            <p:spPr>
              <a:xfrm>
                <a:off x="540000" y="1057529"/>
                <a:ext cx="6022611" cy="36506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是等边三角形，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27" name="yt_shape_13227" descr="{&quot;rangeId&quot;:3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57529"/>
                <a:ext cx="6022611" cy="3650679"/>
              </a:xfrm>
              <a:prstGeom prst="rect">
                <a:avLst/>
              </a:prstGeom>
              <a:blipFill>
                <a:blip r:embed="rId2"/>
                <a:stretch>
                  <a:fillRect l="-3138" t="-1336" r="-2024" b="-20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229" name="yt_shape_13229"/>
              <p:cNvSpPr txBox="1"/>
              <p:nvPr/>
            </p:nvSpPr>
            <p:spPr>
              <a:xfrm>
                <a:off x="489037" y="5330246"/>
                <a:ext cx="11111999" cy="14014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）线段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及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围成的图形的面积为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229" name="yt_shape_132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037" y="5330246"/>
                <a:ext cx="11111999" cy="1401474"/>
              </a:xfrm>
              <a:prstGeom prst="rect">
                <a:avLst/>
              </a:prstGeom>
              <a:blipFill>
                <a:blip r:embed="rId3"/>
                <a:stretch>
                  <a:fillRect l="-1646" b="-6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C68574B-B878-2422-8ADB-F83E92154AE5}"/>
              </a:ext>
            </a:extLst>
          </p:cNvPr>
          <p:cNvSpPr txBox="1"/>
          <p:nvPr/>
        </p:nvSpPr>
        <p:spPr>
          <a:xfrm>
            <a:off x="449989" y="1010723"/>
            <a:ext cx="57335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64AF1D-1571-443B-0EA4-8ED7F7CD08A7}"/>
              </a:ext>
            </a:extLst>
          </p:cNvPr>
          <p:cNvSpPr txBox="1"/>
          <p:nvPr/>
        </p:nvSpPr>
        <p:spPr>
          <a:xfrm>
            <a:off x="449989" y="1414696"/>
            <a:ext cx="156953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E4B2C6-71DF-638B-DB91-3B252C95C5FD}"/>
              </a:ext>
            </a:extLst>
          </p:cNvPr>
          <p:cNvSpPr txBox="1"/>
          <p:nvPr/>
        </p:nvSpPr>
        <p:spPr>
          <a:xfrm>
            <a:off x="449989" y="1844824"/>
            <a:ext cx="559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01AAF11-C4C5-1D05-9C56-6CCD28DD33CD}"/>
                  </a:ext>
                </a:extLst>
              </p:cNvPr>
              <p:cNvSpPr txBox="1"/>
              <p:nvPr/>
            </p:nvSpPr>
            <p:spPr>
              <a:xfrm>
                <a:off x="449989" y="2276872"/>
                <a:ext cx="6144451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01AAF11-C4C5-1D05-9C56-6CCD28DD33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6872"/>
                <a:ext cx="6144451" cy="766458"/>
              </a:xfrm>
              <a:prstGeom prst="rect">
                <a:avLst/>
              </a:prstGeom>
              <a:blipFill>
                <a:blip r:embed="rId4"/>
                <a:stretch>
                  <a:fillRect l="-1587" r="-148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9485B28-B609-3331-ED06-79350EC3EABA}"/>
                  </a:ext>
                </a:extLst>
              </p:cNvPr>
              <p:cNvSpPr txBox="1"/>
              <p:nvPr/>
            </p:nvSpPr>
            <p:spPr>
              <a:xfrm>
                <a:off x="449989" y="2852936"/>
                <a:ext cx="5371719" cy="894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9485B28-B609-3331-ED06-79350EC3EA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52936"/>
                <a:ext cx="5371719" cy="894538"/>
              </a:xfrm>
              <a:prstGeom prst="rect">
                <a:avLst/>
              </a:prstGeom>
              <a:blipFill>
                <a:blip r:embed="rId5"/>
                <a:stretch>
                  <a:fillRect l="-1816" r="-1816" b="-2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9DF126A-8487-3F9B-126A-3162F139E809}"/>
                  </a:ext>
                </a:extLst>
              </p:cNvPr>
              <p:cNvSpPr txBox="1"/>
              <p:nvPr/>
            </p:nvSpPr>
            <p:spPr>
              <a:xfrm>
                <a:off x="449989" y="3645024"/>
                <a:ext cx="2129854" cy="80874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9DF126A-8487-3F9B-126A-3162F139E8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45024"/>
                <a:ext cx="2129854" cy="808749"/>
              </a:xfrm>
              <a:prstGeom prst="rect">
                <a:avLst/>
              </a:prstGeom>
              <a:blipFill>
                <a:blip r:embed="rId6"/>
                <a:stretch>
                  <a:fillRect r="-4585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88A8CE0-0C60-49FD-7F0A-5504AD215EB6}"/>
                  </a:ext>
                </a:extLst>
              </p:cNvPr>
              <p:cNvSpPr txBox="1"/>
              <p:nvPr/>
            </p:nvSpPr>
            <p:spPr>
              <a:xfrm>
                <a:off x="399026" y="5283440"/>
                <a:ext cx="11049571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）线段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及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围成的图形的面积为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88A8CE0-0C60-49FD-7F0A-5504AD215E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026" y="5283440"/>
                <a:ext cx="11049571" cy="766458"/>
              </a:xfrm>
              <a:prstGeom prst="rect">
                <a:avLst/>
              </a:prstGeom>
              <a:blipFill>
                <a:blip r:embed="rId7"/>
                <a:stretch>
                  <a:fillRect l="-827" r="-82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7EAB3E9-6075-9B08-3C5C-CEE1CA4187D9}"/>
                  </a:ext>
                </a:extLst>
              </p:cNvPr>
              <p:cNvSpPr txBox="1"/>
              <p:nvPr/>
            </p:nvSpPr>
            <p:spPr>
              <a:xfrm>
                <a:off x="399026" y="5956286"/>
                <a:ext cx="3369564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7EAB3E9-6075-9B08-3C5C-CEE1CA4187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026" y="5956286"/>
                <a:ext cx="3369564" cy="808686"/>
              </a:xfrm>
              <a:prstGeom prst="rect">
                <a:avLst/>
              </a:prstGeom>
              <a:blipFill>
                <a:blip r:embed="rId8"/>
                <a:stretch>
                  <a:fillRect l="-2712" r="-3074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3219">
                <a:extLst>
                  <a:ext uri="{FF2B5EF4-FFF2-40B4-BE49-F238E27FC236}">
                    <a16:creationId xmlns:a16="http://schemas.microsoft.com/office/drawing/2014/main" id="{EF5CA182-E08B-DA17-3FDE-951F0BC6E794}"/>
                  </a:ext>
                </a:extLst>
              </p:cNvPr>
              <p:cNvSpPr txBox="1"/>
              <p:nvPr/>
            </p:nvSpPr>
            <p:spPr>
              <a:xfrm>
                <a:off x="263352" y="634738"/>
                <a:ext cx="9451562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）在（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）的条件下，若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的长；</a:t>
                </a:r>
              </a:p>
            </p:txBody>
          </p:sp>
        </mc:Choice>
        <mc:Fallback>
          <p:sp>
            <p:nvSpPr>
              <p:cNvPr id="10" name="yt_shape_13219">
                <a:extLst>
                  <a:ext uri="{FF2B5EF4-FFF2-40B4-BE49-F238E27FC236}">
                    <a16:creationId xmlns:a16="http://schemas.microsoft.com/office/drawing/2014/main" id="{EF5CA182-E08B-DA17-3FDE-951F0BC6E7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352" y="634738"/>
                <a:ext cx="9451562" cy="490006"/>
              </a:xfrm>
              <a:prstGeom prst="rect">
                <a:avLst/>
              </a:prstGeom>
              <a:blipFill>
                <a:blip r:embed="rId9"/>
                <a:stretch>
                  <a:fillRect l="-1934" r="-1032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3221">
                <a:extLst>
                  <a:ext uri="{FF2B5EF4-FFF2-40B4-BE49-F238E27FC236}">
                    <a16:creationId xmlns:a16="http://schemas.microsoft.com/office/drawing/2014/main" id="{57A1AE50-0135-E603-D7BD-7B969FC8C193}"/>
                  </a:ext>
                </a:extLst>
              </p:cNvPr>
              <p:cNvSpPr txBox="1"/>
              <p:nvPr/>
            </p:nvSpPr>
            <p:spPr>
              <a:xfrm>
                <a:off x="481859" y="4509120"/>
                <a:ext cx="11111999" cy="7985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）在（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）的条件下，延长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，求线段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及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围成的图形的面积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" name="yt_shape_13221">
                <a:extLst>
                  <a:ext uri="{FF2B5EF4-FFF2-40B4-BE49-F238E27FC236}">
                    <a16:creationId xmlns:a16="http://schemas.microsoft.com/office/drawing/2014/main" id="{57A1AE50-0135-E603-D7BD-7B969FC8C1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859" y="4509120"/>
                <a:ext cx="11111999" cy="798552"/>
              </a:xfrm>
              <a:prstGeom prst="rect">
                <a:avLst/>
              </a:prstGeom>
              <a:blipFill>
                <a:blip r:embed="rId10"/>
                <a:stretch>
                  <a:fillRect l="-1646" t="-7634" r="-110" b="-22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3216">
            <a:extLst>
              <a:ext uri="{FF2B5EF4-FFF2-40B4-BE49-F238E27FC236}">
                <a16:creationId xmlns:a16="http://schemas.microsoft.com/office/drawing/2014/main" id="{729D857A-5677-22FF-CB65-065BC7308A20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336360" y="2048951"/>
            <a:ext cx="1897396" cy="1412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2" name="yt_shape_13232"/>
          <p:cNvSpPr txBox="1"/>
          <p:nvPr/>
        </p:nvSpPr>
        <p:spPr>
          <a:xfrm>
            <a:off x="540000" y="2564904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3231" name="yt_image_132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641735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34" name="yt_shape_13234"/>
          <p:cNvSpPr txBox="1"/>
          <p:nvPr/>
        </p:nvSpPr>
        <p:spPr>
          <a:xfrm>
            <a:off x="540000" y="3015903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求某些图形的面积时，规则图形直接利用公式求解，不规则图形通过作辅助线转化为规则图形的和或差求解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这种转化思想是数学解题中的重要思想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1" name="yt_shape_13141"/>
          <p:cNvSpPr txBox="1"/>
          <p:nvPr/>
        </p:nvSpPr>
        <p:spPr>
          <a:xfrm>
            <a:off x="540000" y="1144955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140" name="yt_image_13140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44955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43" name="yt_shape_13143"/>
          <p:cNvSpPr txBox="1"/>
          <p:nvPr/>
        </p:nvSpPr>
        <p:spPr>
          <a:xfrm>
            <a:off x="540000" y="1848252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弧长公式及应用</a:t>
            </a:r>
          </a:p>
        </p:txBody>
      </p:sp>
      <p:sp>
        <p:nvSpPr>
          <p:cNvPr id="13144" name="yt_shape_13144"/>
          <p:cNvSpPr txBox="1"/>
          <p:nvPr/>
        </p:nvSpPr>
        <p:spPr>
          <a:xfrm>
            <a:off x="540000" y="2347817"/>
            <a:ext cx="105621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（温州市中考）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若扇形的圆心角为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，则该扇形的弧长为（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45" name="yt_table_13145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77773038"/>
                  </p:ext>
                </p:extLst>
              </p:nvPr>
            </p:nvGraphicFramePr>
            <p:xfrm>
              <a:off x="540000" y="2827120"/>
              <a:ext cx="7487604" cy="633667"/>
            </p:xfrm>
            <a:graphic>
              <a:graphicData uri="http://schemas.openxmlformats.org/drawingml/2006/table">
                <a:tbl>
                  <a:tblPr/>
                  <a:tblGrid>
                    <a:gridCol w="2095818">
                      <a:extLst>
                        <a:ext uri="{9D8B030D-6E8A-4147-A177-3AD203B41FA5}">
                          <a16:colId xmlns:a16="http://schemas.microsoft.com/office/drawing/2014/main" val="10494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495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496"/>
                        </a:ext>
                      </a:extLst>
                    </a:gridCol>
                    <a:gridCol w="1187450">
                      <a:extLst>
                        <a:ext uri="{9D8B030D-6E8A-4147-A177-3AD203B41FA5}">
                          <a16:colId xmlns:a16="http://schemas.microsoft.com/office/drawing/2014/main" val="1049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D.6π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145" name="yt_table_13145" descr="{&quot;rangeId&quot;:4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77773038"/>
                  </p:ext>
                </p:extLst>
              </p:nvPr>
            </p:nvGraphicFramePr>
            <p:xfrm>
              <a:off x="540000" y="2582165"/>
              <a:ext cx="7487604" cy="633667"/>
            </p:xfrm>
            <a:graphic>
              <a:graphicData uri="http://schemas.openxmlformats.org/drawingml/2006/table">
                <a:tbl>
                  <a:tblPr/>
                  <a:tblGrid>
                    <a:gridCol w="2095818">
                      <a:extLst>
                        <a:ext uri="{9D8B030D-6E8A-4147-A177-3AD203B41FA5}">
                          <a16:colId xmlns:a16="http://schemas.microsoft.com/office/drawing/2014/main" val="10494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495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496"/>
                        </a:ext>
                      </a:extLst>
                    </a:gridCol>
                    <a:gridCol w="1187450">
                      <a:extLst>
                        <a:ext uri="{9D8B030D-6E8A-4147-A177-3AD203B41FA5}">
                          <a16:colId xmlns:a16="http://schemas.microsoft.com/office/drawing/2014/main" val="10497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726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D.6π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146" name="yt_shape_13146"/>
          <p:cNvSpPr txBox="1"/>
          <p:nvPr/>
        </p:nvSpPr>
        <p:spPr>
          <a:xfrm>
            <a:off x="540000" y="3511435"/>
            <a:ext cx="100392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一个扇形的弧长是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11π 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，半径是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，则此扇形的圆心角是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47" name="yt_shape_13147"/>
              <p:cNvSpPr txBox="1"/>
              <p:nvPr/>
            </p:nvSpPr>
            <p:spPr>
              <a:xfrm>
                <a:off x="540119" y="3990738"/>
                <a:ext cx="11111999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一个扇形的圆心角为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，它所对的弧长为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2π 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，则这个扇形的半径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3147" name="yt_shape_13147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90738"/>
                <a:ext cx="11111999" cy="1122871"/>
              </a:xfrm>
              <a:prstGeom prst="rect">
                <a:avLst/>
              </a:prstGeom>
              <a:blipFill>
                <a:blip r:embed="rId4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7918327">
            <a:extLst>
              <a:ext uri="{FF2B5EF4-FFF2-40B4-BE49-F238E27FC236}">
                <a16:creationId xmlns:a16="http://schemas.microsoft.com/office/drawing/2014/main" id="{9A484FC6-F85D-2303-38BF-73E926FFB26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8757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B4EEA1-46FB-D548-9CA7-8A66592156C2}"/>
              </a:ext>
            </a:extLst>
          </p:cNvPr>
          <p:cNvSpPr txBox="1"/>
          <p:nvPr/>
        </p:nvSpPr>
        <p:spPr>
          <a:xfrm>
            <a:off x="10249626" y="230101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0AD0D5-4AF3-5013-4F4A-A68885A4B307}"/>
              </a:ext>
            </a:extLst>
          </p:cNvPr>
          <p:cNvSpPr txBox="1"/>
          <p:nvPr/>
        </p:nvSpPr>
        <p:spPr>
          <a:xfrm>
            <a:off x="9260423" y="3464629"/>
            <a:ext cx="62598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7CCD978-2154-5ECB-DF57-D48DB1F4B943}"/>
                  </a:ext>
                </a:extLst>
              </p:cNvPr>
              <p:cNvSpPr txBox="1"/>
              <p:nvPr/>
            </p:nvSpPr>
            <p:spPr>
              <a:xfrm>
                <a:off x="4293446" y="4293096"/>
                <a:ext cx="808735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7CCD978-2154-5ECB-DF57-D48DB1F4B9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3446" y="4293096"/>
                <a:ext cx="808735" cy="730136"/>
              </a:xfrm>
              <a:prstGeom prst="rect">
                <a:avLst/>
              </a:prstGeom>
              <a:blipFill>
                <a:blip r:embed="rId6"/>
                <a:stretch>
                  <a:fillRect r="-1052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50" name="yt_image_13150" title="H_112.6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0239" y="2846742"/>
            <a:ext cx="1725980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152" name="yt_shape_13152"/>
              <p:cNvSpPr txBox="1"/>
              <p:nvPr/>
            </p:nvSpPr>
            <p:spPr>
              <a:xfrm>
                <a:off x="540000" y="3068024"/>
                <a:ext cx="9096208" cy="25634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是等边三角形，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曲线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e>
                      <m:sub>
                        <m:groupChr>
                          <m:groupChrPr>
                            <m:chr m:val="⏜"/>
                            <m:pos m:val="top"/>
                            <m:vertJc m:val="bot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</m:e>
                        </m:groupCh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e>
                      <m:sub>
                        <m:groupChr>
                          <m:groupChrPr>
                            <m:chr m:val="⏜"/>
                            <m:pos m:val="top"/>
                            <m:vertJc m:val="bot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</m:t>
                            </m:r>
                          </m:e>
                        </m:groupCh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e>
                      <m:sub>
                        <m:groupChr>
                          <m:groupChrPr>
                            <m:chr m:val="⏜"/>
                            <m:pos m:val="top"/>
                            <m:vertJc m:val="bot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</m:e>
                        </m:groupCh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120×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120×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120×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4π.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52" name="yt_shape_13152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68024"/>
                <a:ext cx="9096208" cy="2563459"/>
              </a:xfrm>
              <a:prstGeom prst="rect">
                <a:avLst/>
              </a:prstGeom>
              <a:blipFill>
                <a:blip r:embed="rId3"/>
                <a:stretch>
                  <a:fillRect l="-2078" t="-1900" r="-1005" b="-3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0A0ACC8-96A6-C0D4-7721-34F073742FC6}"/>
              </a:ext>
            </a:extLst>
          </p:cNvPr>
          <p:cNvSpPr txBox="1"/>
          <p:nvPr/>
        </p:nvSpPr>
        <p:spPr>
          <a:xfrm>
            <a:off x="449989" y="3021218"/>
            <a:ext cx="410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478E68-2E4A-F962-ECDA-DF8E740D8218}"/>
              </a:ext>
            </a:extLst>
          </p:cNvPr>
          <p:cNvSpPr txBox="1"/>
          <p:nvPr/>
        </p:nvSpPr>
        <p:spPr>
          <a:xfrm>
            <a:off x="449989" y="3496706"/>
            <a:ext cx="254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0FCBBB-99B9-8A0E-E9AE-A31C9B71C96F}"/>
              </a:ext>
            </a:extLst>
          </p:cNvPr>
          <p:cNvSpPr txBox="1"/>
          <p:nvPr/>
        </p:nvSpPr>
        <p:spPr>
          <a:xfrm>
            <a:off x="449989" y="3972194"/>
            <a:ext cx="4464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41B4F8-4985-27A0-DA2C-EA9562FF641E}"/>
              </a:ext>
            </a:extLst>
          </p:cNvPr>
          <p:cNvSpPr txBox="1"/>
          <p:nvPr/>
        </p:nvSpPr>
        <p:spPr>
          <a:xfrm>
            <a:off x="449989" y="4447682"/>
            <a:ext cx="4974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FA4146C-C035-7ED5-E441-1AFFEB102864}"/>
                  </a:ext>
                </a:extLst>
              </p:cNvPr>
              <p:cNvSpPr txBox="1"/>
              <p:nvPr/>
            </p:nvSpPr>
            <p:spPr>
              <a:xfrm>
                <a:off x="449989" y="4923170"/>
                <a:ext cx="9188324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曲线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e>
                      <m:sub>
                        <m:groupChr>
                          <m:groupChrPr>
                            <m:chr m:val="⏜"/>
                            <m:pos m:val="top"/>
                            <m:vertJc m:val="bot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</m:e>
                        </m:groupChr>
                      </m:sub>
                    </m:sSub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e>
                      <m:sub>
                        <m:groupChr>
                          <m:groupChrPr>
                            <m:chr m:val="⏜"/>
                            <m:pos m:val="top"/>
                            <m:vertJc m:val="bot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</m:t>
                            </m:r>
                          </m:e>
                        </m:groupChr>
                      </m:sub>
                    </m:sSub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e>
                      <m:sub>
                        <m:groupChr>
                          <m:groupChrPr>
                            <m:chr m:val="⏜"/>
                            <m:pos m:val="top"/>
                            <m:vertJc m:val="bot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</m:e>
                        </m:groupChr>
                      </m:sub>
                    </m:sSub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120×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120×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120×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4π.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5, 'mathAnswerShape': 1}">
                <a:extLst>
                  <a:ext uri="{FF2B5EF4-FFF2-40B4-BE49-F238E27FC236}">
                    <a16:creationId xmlns:a16="http://schemas.microsoft.com/office/drawing/2014/main" id="{5FA4146C-C035-7ED5-E441-1AFFEB102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23170"/>
                <a:ext cx="9188324" cy="730327"/>
              </a:xfrm>
              <a:prstGeom prst="rect">
                <a:avLst/>
              </a:prstGeom>
              <a:blipFill>
                <a:blip r:embed="rId4"/>
                <a:stretch>
                  <a:fillRect l="-1062" r="-99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3149">
            <a:extLst>
              <a:ext uri="{FF2B5EF4-FFF2-40B4-BE49-F238E27FC236}">
                <a16:creationId xmlns:a16="http://schemas.microsoft.com/office/drawing/2014/main" id="{62D23A1F-7D39-F974-C485-BEFBD6CECADE}"/>
              </a:ext>
            </a:extLst>
          </p:cNvPr>
          <p:cNvSpPr txBox="1"/>
          <p:nvPr/>
        </p:nvSpPr>
        <p:spPr>
          <a:xfrm>
            <a:off x="335360" y="17085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是等边三角形，曲线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叫做正三角形的渐开线，其中弧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，弧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，弧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的圆心依次是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，如果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，求曲线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4" name="yt_shape_13154"/>
          <p:cNvSpPr txBox="1"/>
          <p:nvPr/>
        </p:nvSpPr>
        <p:spPr>
          <a:xfrm>
            <a:off x="540000" y="940669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扇形面积的计算公式</a:t>
            </a:r>
          </a:p>
        </p:txBody>
      </p:sp>
      <p:sp>
        <p:nvSpPr>
          <p:cNvPr id="13155" name="yt_shape_13155"/>
          <p:cNvSpPr txBox="1"/>
          <p:nvPr/>
        </p:nvSpPr>
        <p:spPr>
          <a:xfrm>
            <a:off x="540000" y="1440234"/>
            <a:ext cx="82714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已知扇形的半径为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，则它的面积是（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56" name="yt_table_13156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9016745"/>
                  </p:ext>
                </p:extLst>
              </p:nvPr>
            </p:nvGraphicFramePr>
            <p:xfrm>
              <a:off x="540000" y="1919537"/>
              <a:ext cx="8025766" cy="633667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498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499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500"/>
                        </a:ext>
                      </a:extLst>
                    </a:gridCol>
                    <a:gridCol w="1339850">
                      <a:extLst>
                        <a:ext uri="{9D8B030D-6E8A-4147-A177-3AD203B41FA5}">
                          <a16:colId xmlns:a16="http://schemas.microsoft.com/office/drawing/2014/main" val="105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C.5π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D.15π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156" name="yt_table_13156" descr="{&quot;rangeId&quot;:7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9016745"/>
                  </p:ext>
                </p:extLst>
              </p:nvPr>
            </p:nvGraphicFramePr>
            <p:xfrm>
              <a:off x="540000" y="1878868"/>
              <a:ext cx="8025766" cy="633667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498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499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500"/>
                        </a:ext>
                      </a:extLst>
                    </a:gridCol>
                    <a:gridCol w="1339850">
                      <a:extLst>
                        <a:ext uri="{9D8B030D-6E8A-4147-A177-3AD203B41FA5}">
                          <a16:colId xmlns:a16="http://schemas.microsoft.com/office/drawing/2014/main" val="10501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815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C.5π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D.15π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157" name="yt_shape_13157"/>
          <p:cNvSpPr txBox="1"/>
          <p:nvPr/>
        </p:nvSpPr>
        <p:spPr>
          <a:xfrm>
            <a:off x="540000" y="2603852"/>
            <a:ext cx="93695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一个扇形的半径为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 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，则此扇形的圆心角为（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58" name="yt_table_1315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66969"/>
              </p:ext>
            </p:extLst>
          </p:nvPr>
        </p:nvGraphicFramePr>
        <p:xfrm>
          <a:off x="540000" y="3083155"/>
          <a:ext cx="81464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160" name="yt_shape_13160"/>
              <p:cNvSpPr txBox="1"/>
              <p:nvPr/>
            </p:nvSpPr>
            <p:spPr>
              <a:xfrm>
                <a:off x="540119" y="3609326"/>
                <a:ext cx="11111999" cy="11263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的方格纸中，每个小方格都是边长为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的正方形，点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均为格点，则扇形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的面积大小是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160" name="yt_shape_13160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09326"/>
                <a:ext cx="11111999" cy="1126399"/>
              </a:xfrm>
              <a:prstGeom prst="rect">
                <a:avLst/>
              </a:prstGeom>
              <a:blipFill>
                <a:blip r:embed="rId3"/>
                <a:stretch>
                  <a:fillRect l="-1701" t="-4324" r="-1043" b="-8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62" name="yt_image_1316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6633" y="4938877"/>
            <a:ext cx="1518732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918502">
            <a:extLst>
              <a:ext uri="{FF2B5EF4-FFF2-40B4-BE49-F238E27FC236}">
                <a16:creationId xmlns:a16="http://schemas.microsoft.com/office/drawing/2014/main" id="{599751C3-6A3A-5EA9-9F9E-4552F80B96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7999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FAEB72-2756-3010-90E3-FE7AC53A9D28}"/>
              </a:ext>
            </a:extLst>
          </p:cNvPr>
          <p:cNvSpPr txBox="1"/>
          <p:nvPr/>
        </p:nvSpPr>
        <p:spPr>
          <a:xfrm>
            <a:off x="7963626" y="13934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CF8D9E-0E62-E45F-8D4E-768B5E8F34E6}"/>
              </a:ext>
            </a:extLst>
          </p:cNvPr>
          <p:cNvSpPr txBox="1"/>
          <p:nvPr/>
        </p:nvSpPr>
        <p:spPr>
          <a:xfrm>
            <a:off x="9068526" y="255704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FB20904-32A8-5055-7924-E54A2870F60A}"/>
                  </a:ext>
                </a:extLst>
              </p:cNvPr>
              <p:cNvSpPr txBox="1"/>
              <p:nvPr/>
            </p:nvSpPr>
            <p:spPr>
              <a:xfrm>
                <a:off x="5309446" y="3861048"/>
                <a:ext cx="46266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FB20904-32A8-5055-7924-E54A2870F6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9446" y="3861048"/>
                <a:ext cx="462661" cy="733629"/>
              </a:xfrm>
              <a:prstGeom prst="rect">
                <a:avLst/>
              </a:prstGeom>
              <a:blipFill>
                <a:blip r:embed="rId6"/>
                <a:stretch>
                  <a:fillRect r="-19737" b="-8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4" name="yt_shape_13164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，求阴影部分的面积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165" name="yt_image_1316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2353320"/>
            <a:ext cx="2160240" cy="1951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167">
                <a:extLst>
                  <a:ext uri="{FF2B5EF4-FFF2-40B4-BE49-F238E27FC236}">
                    <a16:creationId xmlns:a16="http://schemas.microsoft.com/office/drawing/2014/main" id="{C21BC51F-6DA0-0919-D87D-0BE9D1165B26}"/>
                  </a:ext>
                </a:extLst>
              </p:cNvPr>
              <p:cNvSpPr txBox="1"/>
              <p:nvPr/>
            </p:nvSpPr>
            <p:spPr>
              <a:xfrm>
                <a:off x="539882" y="1817367"/>
                <a:ext cx="5570436" cy="49600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是直径，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167">
                <a:extLst>
                  <a:ext uri="{FF2B5EF4-FFF2-40B4-BE49-F238E27FC236}">
                    <a16:creationId xmlns:a16="http://schemas.microsoft.com/office/drawing/2014/main" id="{C21BC51F-6DA0-0919-D87D-0BE9D1165B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1817367"/>
                <a:ext cx="5570436" cy="4960076"/>
              </a:xfrm>
              <a:prstGeom prst="rect">
                <a:avLst/>
              </a:prstGeom>
              <a:blipFill>
                <a:blip r:embed="rId3"/>
                <a:stretch>
                  <a:fillRect l="-3395" t="-983" r="-548" b="-12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F24602B-641B-B6DA-3D0C-0DA2242442B4}"/>
              </a:ext>
            </a:extLst>
          </p:cNvPr>
          <p:cNvSpPr txBox="1"/>
          <p:nvPr/>
        </p:nvSpPr>
        <p:spPr>
          <a:xfrm>
            <a:off x="449871" y="1770561"/>
            <a:ext cx="336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B5840E-89C8-57F9-E9F7-F3BEC552BE87}"/>
              </a:ext>
            </a:extLst>
          </p:cNvPr>
          <p:cNvSpPr txBox="1"/>
          <p:nvPr/>
        </p:nvSpPr>
        <p:spPr>
          <a:xfrm>
            <a:off x="449871" y="2246049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5AB320-F2AF-E54C-AE3F-E523D971014F}"/>
              </a:ext>
            </a:extLst>
          </p:cNvPr>
          <p:cNvSpPr txBox="1"/>
          <p:nvPr/>
        </p:nvSpPr>
        <p:spPr>
          <a:xfrm>
            <a:off x="449871" y="2721537"/>
            <a:ext cx="2029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6F60FA-A6F7-D3A4-9AA9-543E99E63FA7}"/>
              </a:ext>
            </a:extLst>
          </p:cNvPr>
          <p:cNvSpPr txBox="1"/>
          <p:nvPr/>
        </p:nvSpPr>
        <p:spPr>
          <a:xfrm>
            <a:off x="449871" y="3197025"/>
            <a:ext cx="201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3E8949-2B4B-3510-41DA-FA3499509C2F}"/>
              </a:ext>
            </a:extLst>
          </p:cNvPr>
          <p:cNvSpPr txBox="1"/>
          <p:nvPr/>
        </p:nvSpPr>
        <p:spPr>
          <a:xfrm>
            <a:off x="449871" y="3672513"/>
            <a:ext cx="2083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B72FEA6-89D9-0C19-415E-05FCADDE9FA3}"/>
              </a:ext>
            </a:extLst>
          </p:cNvPr>
          <p:cNvSpPr txBox="1"/>
          <p:nvPr/>
        </p:nvSpPr>
        <p:spPr>
          <a:xfrm>
            <a:off x="449871" y="4148001"/>
            <a:ext cx="316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355D840-4A8E-1903-EE37-D2989C4AAB65}"/>
              </a:ext>
            </a:extLst>
          </p:cNvPr>
          <p:cNvSpPr txBox="1"/>
          <p:nvPr/>
        </p:nvSpPr>
        <p:spPr>
          <a:xfrm>
            <a:off x="449871" y="4623489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5D847A2-30A1-9D51-CA57-69F8769D30C7}"/>
              </a:ext>
            </a:extLst>
          </p:cNvPr>
          <p:cNvSpPr txBox="1"/>
          <p:nvPr/>
        </p:nvSpPr>
        <p:spPr>
          <a:xfrm>
            <a:off x="449871" y="5098977"/>
            <a:ext cx="248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655254A-1A4B-028E-6B5A-9D9F62876C4E}"/>
              </a:ext>
            </a:extLst>
          </p:cNvPr>
          <p:cNvSpPr txBox="1"/>
          <p:nvPr/>
        </p:nvSpPr>
        <p:spPr>
          <a:xfrm>
            <a:off x="449871" y="5574465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45E70C6-98A2-6922-C6F2-82E55A68C323}"/>
                  </a:ext>
                </a:extLst>
              </p:cNvPr>
              <p:cNvSpPr txBox="1"/>
              <p:nvPr/>
            </p:nvSpPr>
            <p:spPr>
              <a:xfrm>
                <a:off x="449871" y="6049953"/>
                <a:ext cx="55950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45E70C6-98A2-6922-C6F2-82E55A68C3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1" y="6049953"/>
                <a:ext cx="5595048" cy="726326"/>
              </a:xfrm>
              <a:prstGeom prst="rect">
                <a:avLst/>
              </a:prstGeom>
              <a:blipFill>
                <a:blip r:embed="rId4"/>
                <a:stretch>
                  <a:fillRect l="-1743" r="-1634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3169">
            <a:extLst>
              <a:ext uri="{FF2B5EF4-FFF2-40B4-BE49-F238E27FC236}">
                <a16:creationId xmlns:a16="http://schemas.microsoft.com/office/drawing/2014/main" id="{D84C93BB-6512-4EEE-F62B-185063A47483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20336" y="4624466"/>
            <a:ext cx="1892932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3" name="yt_shape_13173"/>
          <p:cNvSpPr txBox="1"/>
          <p:nvPr/>
        </p:nvSpPr>
        <p:spPr>
          <a:xfrm>
            <a:off x="540000" y="1196752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172" name="yt_image_13172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9675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175" name="yt_shape_13175"/>
              <p:cNvSpPr txBox="1"/>
              <p:nvPr/>
            </p:nvSpPr>
            <p:spPr>
              <a:xfrm>
                <a:off x="540119" y="1888621"/>
                <a:ext cx="11111999" cy="10479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（泰安市中考）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折叠，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恰好经过圆心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175" name="yt_shape_131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88621"/>
                <a:ext cx="11111999" cy="1047979"/>
              </a:xfrm>
              <a:prstGeom prst="rect">
                <a:avLst/>
              </a:prstGeom>
              <a:blipFill>
                <a:blip r:embed="rId3"/>
                <a:stretch>
                  <a:fillRect l="-1701" b="-168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178" name="yt_table_13178_skip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8622502"/>
                  </p:ext>
                </p:extLst>
              </p:nvPr>
            </p:nvGraphicFramePr>
            <p:xfrm>
              <a:off x="540000" y="2987388"/>
              <a:ext cx="7335204" cy="632714"/>
            </p:xfrm>
            <a:graphic>
              <a:graphicData uri="http://schemas.openxmlformats.org/drawingml/2006/table">
                <a:tbl>
                  <a:tblPr/>
                  <a:tblGrid>
                    <a:gridCol w="2095818">
                      <a:extLst>
                        <a:ext uri="{9D8B030D-6E8A-4147-A177-3AD203B41FA5}">
                          <a16:colId xmlns:a16="http://schemas.microsoft.com/office/drawing/2014/main" val="10506"/>
                        </a:ext>
                      </a:extLst>
                    </a:gridCol>
                    <a:gridCol w="1949768">
                      <a:extLst>
                        <a:ext uri="{9D8B030D-6E8A-4147-A177-3AD203B41FA5}">
                          <a16:colId xmlns:a16="http://schemas.microsoft.com/office/drawing/2014/main" val="10507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508"/>
                        </a:ext>
                      </a:extLst>
                    </a:gridCol>
                    <a:gridCol w="1187450">
                      <a:extLst>
                        <a:ext uri="{9D8B030D-6E8A-4147-A177-3AD203B41FA5}">
                          <a16:colId xmlns:a16="http://schemas.microsoft.com/office/drawing/2014/main" val="1050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178" name="yt_table_13178_skip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8622502"/>
                  </p:ext>
                </p:extLst>
              </p:nvPr>
            </p:nvGraphicFramePr>
            <p:xfrm>
              <a:off x="540000" y="2987388"/>
              <a:ext cx="7335204" cy="632714"/>
            </p:xfrm>
            <a:graphic>
              <a:graphicData uri="http://schemas.openxmlformats.org/drawingml/2006/table">
                <a:tbl>
                  <a:tblPr/>
                  <a:tblGrid>
                    <a:gridCol w="2095818">
                      <a:extLst>
                        <a:ext uri="{9D8B030D-6E8A-4147-A177-3AD203B41FA5}">
                          <a16:colId xmlns:a16="http://schemas.microsoft.com/office/drawing/2014/main" val="10506"/>
                        </a:ext>
                      </a:extLst>
                    </a:gridCol>
                    <a:gridCol w="1949768">
                      <a:extLst>
                        <a:ext uri="{9D8B030D-6E8A-4147-A177-3AD203B41FA5}">
                          <a16:colId xmlns:a16="http://schemas.microsoft.com/office/drawing/2014/main" val="10507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508"/>
                        </a:ext>
                      </a:extLst>
                    </a:gridCol>
                    <a:gridCol w="1187450">
                      <a:extLst>
                        <a:ext uri="{9D8B030D-6E8A-4147-A177-3AD203B41FA5}">
                          <a16:colId xmlns:a16="http://schemas.microsoft.com/office/drawing/2014/main" val="10509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0000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177" name="yt_image_13177_skip" title="H_97.5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4755" y="3971736"/>
            <a:ext cx="1342490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B3B867-02EA-4B44-5813-19440B8736E9}"/>
              </a:ext>
            </a:extLst>
          </p:cNvPr>
          <p:cNvSpPr txBox="1"/>
          <p:nvPr/>
        </p:nvSpPr>
        <p:spPr>
          <a:xfrm>
            <a:off x="2985600" y="2394393"/>
            <a:ext cx="383285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9" name="yt_shape_13179"/>
          <p:cNvSpPr txBox="1"/>
          <p:nvPr/>
        </p:nvSpPr>
        <p:spPr>
          <a:xfrm>
            <a:off x="540119" y="1844824"/>
            <a:ext cx="1131652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（广东省中考）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如图，某数学兴趣小组将边长为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的正方形铁丝框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变形为以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为半径的扇形（忽略铁丝的粗细），则所得扇形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81" name="yt_table_1318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334944"/>
              </p:ext>
            </p:extLst>
          </p:nvPr>
        </p:nvGraphicFramePr>
        <p:xfrm>
          <a:off x="540119" y="3055874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51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1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12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</a:tbl>
          </a:graphicData>
        </a:graphic>
      </p:graphicFrame>
      <p:pic>
        <p:nvPicPr>
          <p:cNvPr id="13180" name="yt_image_13180_skip" title="H_100.6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5687" y="4175672"/>
            <a:ext cx="3160625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9FF579-A5C8-D017-417B-8FDEBCA324A7}"/>
              </a:ext>
            </a:extLst>
          </p:cNvPr>
          <p:cNvSpPr txBox="1"/>
          <p:nvPr/>
        </p:nvSpPr>
        <p:spPr>
          <a:xfrm>
            <a:off x="10776520" y="22991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83" name="yt_shape_13183"/>
              <p:cNvSpPr txBox="1"/>
              <p:nvPr/>
            </p:nvSpPr>
            <p:spPr>
              <a:xfrm>
                <a:off x="540119" y="1340768"/>
                <a:ext cx="11111999" cy="15281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（毕节市中考）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某小区内的消防车道有一段弯道，如图，弯道的内外边缘均为圆弧，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所在圆的圆心为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已知消防车道半径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，消防车道宽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，则弯道外边缘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183" name="yt_shape_131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40768"/>
                <a:ext cx="11111999" cy="1528111"/>
              </a:xfrm>
              <a:prstGeom prst="rect">
                <a:avLst/>
              </a:prstGeom>
              <a:blipFill>
                <a:blip r:embed="rId2"/>
                <a:stretch>
                  <a:fillRect l="-1701" t="-3586" r="-1043" b="-111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188" name="yt_table_13188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38687952"/>
                  </p:ext>
                </p:extLst>
              </p:nvPr>
            </p:nvGraphicFramePr>
            <p:xfrm>
              <a:off x="540000" y="2919667"/>
              <a:ext cx="8971916" cy="635953"/>
            </p:xfrm>
            <a:graphic>
              <a:graphicData uri="http://schemas.openxmlformats.org/drawingml/2006/table">
                <a:tbl>
                  <a:tblPr/>
                  <a:tblGrid>
                    <a:gridCol w="2432368">
                      <a:extLst>
                        <a:ext uri="{9D8B030D-6E8A-4147-A177-3AD203B41FA5}">
                          <a16:colId xmlns:a16="http://schemas.microsoft.com/office/drawing/2014/main" val="10514"/>
                        </a:ext>
                      </a:extLst>
                    </a:gridCol>
                    <a:gridCol w="2414905">
                      <a:extLst>
                        <a:ext uri="{9D8B030D-6E8A-4147-A177-3AD203B41FA5}">
                          <a16:colId xmlns:a16="http://schemas.microsoft.com/office/drawing/2014/main" val="10515"/>
                        </a:ext>
                      </a:extLst>
                    </a:gridCol>
                    <a:gridCol w="2519680">
                      <a:extLst>
                        <a:ext uri="{9D8B030D-6E8A-4147-A177-3AD203B41FA5}">
                          <a16:colId xmlns:a16="http://schemas.microsoft.com/office/drawing/2014/main" val="10516"/>
                        </a:ext>
                      </a:extLst>
                    </a:gridCol>
                    <a:gridCol w="1604963">
                      <a:extLst>
                        <a:ext uri="{9D8B030D-6E8A-4147-A177-3AD203B41FA5}">
                          <a16:colId xmlns:a16="http://schemas.microsoft.com/office/drawing/2014/main" val="105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A.8π 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B.4π 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 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 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188" name="yt_table_13188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38687952"/>
                  </p:ext>
                </p:extLst>
              </p:nvPr>
            </p:nvGraphicFramePr>
            <p:xfrm>
              <a:off x="540000" y="2919667"/>
              <a:ext cx="8971916" cy="635953"/>
            </p:xfrm>
            <a:graphic>
              <a:graphicData uri="http://schemas.openxmlformats.org/drawingml/2006/table">
                <a:tbl>
                  <a:tblPr/>
                  <a:tblGrid>
                    <a:gridCol w="2432368">
                      <a:extLst>
                        <a:ext uri="{9D8B030D-6E8A-4147-A177-3AD203B41FA5}">
                          <a16:colId xmlns:a16="http://schemas.microsoft.com/office/drawing/2014/main" val="10514"/>
                        </a:ext>
                      </a:extLst>
                    </a:gridCol>
                    <a:gridCol w="2414905">
                      <a:extLst>
                        <a:ext uri="{9D8B030D-6E8A-4147-A177-3AD203B41FA5}">
                          <a16:colId xmlns:a16="http://schemas.microsoft.com/office/drawing/2014/main" val="10515"/>
                        </a:ext>
                      </a:extLst>
                    </a:gridCol>
                    <a:gridCol w="2519680">
                      <a:extLst>
                        <a:ext uri="{9D8B030D-6E8A-4147-A177-3AD203B41FA5}">
                          <a16:colId xmlns:a16="http://schemas.microsoft.com/office/drawing/2014/main" val="10516"/>
                        </a:ext>
                      </a:extLst>
                    </a:gridCol>
                    <a:gridCol w="1604963">
                      <a:extLst>
                        <a:ext uri="{9D8B030D-6E8A-4147-A177-3AD203B41FA5}">
                          <a16:colId xmlns:a16="http://schemas.microsoft.com/office/drawing/2014/main" val="10517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A.8π 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B.4π 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2736" r="-63923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57955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185" name="yt_shape_13185_skip" title="H_127.0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2949" y="4124840"/>
            <a:ext cx="2026101" cy="1613295"/>
            <a:chOff x="0" y="0"/>
            <a:chExt cx="2026101" cy="1613295"/>
          </a:xfrm>
        </p:grpSpPr>
        <p:pic>
          <p:nvPicPr>
            <p:cNvPr id="2" name="yt_image_1318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26101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87" name="yt_shape_13187"/>
            <p:cNvSpPr txBox="1"/>
            <p:nvPr/>
          </p:nvSpPr>
          <p:spPr>
            <a:xfrm>
              <a:off x="403586" y="125329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477E5F5-49A6-7ADB-717B-9EE76C94DB0D}"/>
              </a:ext>
            </a:extLst>
          </p:cNvPr>
          <p:cNvSpPr txBox="1"/>
          <p:nvPr/>
        </p:nvSpPr>
        <p:spPr>
          <a:xfrm>
            <a:off x="9895987" y="2322027"/>
            <a:ext cx="383286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89" name="yt_shape_13189"/>
              <p:cNvSpPr txBox="1"/>
              <p:nvPr/>
            </p:nvSpPr>
            <p:spPr>
              <a:xfrm>
                <a:off x="540119" y="1787310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如图，在扇形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为半径画弧，与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，则图中阴影部分的面积和是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189" name="yt_shape_131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87310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031" r="-768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94" name="yt_shape_13194"/>
          <p:cNvSpPr txBox="1"/>
          <p:nvPr/>
        </p:nvSpPr>
        <p:spPr>
          <a:xfrm>
            <a:off x="540000" y="510803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91" name="yt_shape_13191" title="H_153.4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4419" y="3109486"/>
            <a:ext cx="1803160" cy="1948194"/>
            <a:chOff x="0" y="0"/>
            <a:chExt cx="1803160" cy="1948194"/>
          </a:xfrm>
        </p:grpSpPr>
        <p:pic>
          <p:nvPicPr>
            <p:cNvPr id="2" name="yt_image_13191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03160" cy="155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93" name="yt_shape_13193"/>
            <p:cNvSpPr txBox="1"/>
            <p:nvPr/>
          </p:nvSpPr>
          <p:spPr>
            <a:xfrm>
              <a:off x="292116" y="158819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5AAFF23-0154-5C1F-9F97-9F5703ED4F87}"/>
                  </a:ext>
                </a:extLst>
              </p:cNvPr>
              <p:cNvSpPr txBox="1"/>
              <p:nvPr/>
            </p:nvSpPr>
            <p:spPr>
              <a:xfrm>
                <a:off x="6456040" y="1988840"/>
                <a:ext cx="59124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5AAFF23-0154-5C1F-9F97-9F5703ED4F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6040" y="1988840"/>
                <a:ext cx="591249" cy="726326"/>
              </a:xfrm>
              <a:prstGeom prst="rect">
                <a:avLst/>
              </a:prstGeom>
              <a:blipFill>
                <a:blip r:embed="rId4"/>
                <a:stretch>
                  <a:fillRect r="-1649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1986</Words>
  <Application>Microsoft Office PowerPoint</Application>
  <PresentationFormat>宽屏</PresentationFormat>
  <Paragraphs>143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45</cp:revision>
  <dcterms:created xsi:type="dcterms:W3CDTF">2023-05-05T05:33:04Z</dcterms:created>
  <dcterms:modified xsi:type="dcterms:W3CDTF">2023-10-20T01:36:24Z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