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2" r:id="rId6"/>
    <p:sldId id="373" r:id="rId7"/>
    <p:sldId id="374" r:id="rId8"/>
    <p:sldId id="377" r:id="rId9"/>
    <p:sldId id="378" r:id="rId10"/>
    <p:sldId id="391" r:id="rId11"/>
    <p:sldId id="381" r:id="rId12"/>
    <p:sldId id="388" r:id="rId13"/>
    <p:sldId id="382" r:id="rId14"/>
    <p:sldId id="389" r:id="rId15"/>
    <p:sldId id="383" r:id="rId16"/>
    <p:sldId id="385" r:id="rId17"/>
    <p:sldId id="386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bin"/><Relationship Id="rId5" Type="http://schemas.openxmlformats.org/officeDocument/2006/relationships/image" Target="../media/image35.bin"/><Relationship Id="rId4" Type="http://schemas.openxmlformats.org/officeDocument/2006/relationships/image" Target="../media/image3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1" name="yt_shape_11021"/>
          <p:cNvSpPr txBox="1"/>
          <p:nvPr/>
        </p:nvSpPr>
        <p:spPr>
          <a:xfrm>
            <a:off x="540000" y="1366318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020" name="yt_image_1102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66318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3" name="yt_shape_11023"/>
          <p:cNvSpPr txBox="1"/>
          <p:nvPr/>
        </p:nvSpPr>
        <p:spPr>
          <a:xfrm>
            <a:off x="540119" y="20639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的正负符号决定抛物线的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开口方向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的绝对值大小决定抛物线的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开口大小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｜越大，抛物线开口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越小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024" name="yt_shape_11024"/>
          <p:cNvSpPr txBox="1"/>
          <p:nvPr/>
        </p:nvSpPr>
        <p:spPr>
          <a:xfrm>
            <a:off x="540119" y="30233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的图象向上平移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）个单位，得到的函数图象的关系式为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，若向下平移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）个单位，得到的函数图象的关系式为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025" name="yt_shape_11025"/>
          <p:cNvSpPr txBox="1"/>
          <p:nvPr/>
        </p:nvSpPr>
        <p:spPr>
          <a:xfrm>
            <a:off x="540119" y="44629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；对称轴是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轴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值，最小值为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值，最大值为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34BFF0-DE4F-7F2C-D1D2-EA5AA781AEBB}"/>
              </a:ext>
            </a:extLst>
          </p:cNvPr>
          <p:cNvSpPr txBox="1"/>
          <p:nvPr/>
        </p:nvSpPr>
        <p:spPr>
          <a:xfrm>
            <a:off x="6841382" y="201709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开口方向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89086A-A174-8CE7-F784-6D84A84B40F1}"/>
              </a:ext>
            </a:extLst>
          </p:cNvPr>
          <p:cNvSpPr txBox="1"/>
          <p:nvPr/>
        </p:nvSpPr>
        <p:spPr>
          <a:xfrm>
            <a:off x="1974108" y="249258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开口大小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6E7886-AD13-0811-7A0D-BB14CC30D5E7}"/>
              </a:ext>
            </a:extLst>
          </p:cNvPr>
          <p:cNvSpPr txBox="1"/>
          <p:nvPr/>
        </p:nvSpPr>
        <p:spPr>
          <a:xfrm>
            <a:off x="7308107" y="249258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越小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6772B0-4D1C-2A37-3228-41C69F8B6BCD}"/>
              </a:ext>
            </a:extLst>
          </p:cNvPr>
          <p:cNvSpPr txBox="1"/>
          <p:nvPr/>
        </p:nvSpPr>
        <p:spPr>
          <a:xfrm>
            <a:off x="11378457" y="2948783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0B1D26-C381-50A2-470B-304B86769021}"/>
              </a:ext>
            </a:extLst>
          </p:cNvPr>
          <p:cNvSpPr txBox="1"/>
          <p:nvPr/>
        </p:nvSpPr>
        <p:spPr>
          <a:xfrm>
            <a:off x="450108" y="3452018"/>
            <a:ext cx="1313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0ECAC1-F1F3-D10D-F64F-497D9945DE19}"/>
              </a:ext>
            </a:extLst>
          </p:cNvPr>
          <p:cNvSpPr txBox="1"/>
          <p:nvPr/>
        </p:nvSpPr>
        <p:spPr>
          <a:xfrm>
            <a:off x="10235457" y="3424271"/>
            <a:ext cx="1313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55AAC1-536B-BD40-3309-5248302E749E}"/>
              </a:ext>
            </a:extLst>
          </p:cNvPr>
          <p:cNvSpPr txBox="1"/>
          <p:nvPr/>
        </p:nvSpPr>
        <p:spPr>
          <a:xfrm>
            <a:off x="450108" y="3927506"/>
            <a:ext cx="31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69BD946-04EB-BC52-3BC1-FC8CE845618A}"/>
              </a:ext>
            </a:extLst>
          </p:cNvPr>
          <p:cNvSpPr txBox="1"/>
          <p:nvPr/>
        </p:nvSpPr>
        <p:spPr>
          <a:xfrm>
            <a:off x="5299921" y="4416096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A1761D1-DA4E-1C3A-D3CA-4782088A7106}"/>
              </a:ext>
            </a:extLst>
          </p:cNvPr>
          <p:cNvSpPr txBox="1"/>
          <p:nvPr/>
        </p:nvSpPr>
        <p:spPr>
          <a:xfrm>
            <a:off x="8635257" y="4388349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21CEC5-FC10-27B3-7CB2-65066AC564FD}"/>
              </a:ext>
            </a:extLst>
          </p:cNvPr>
          <p:cNvSpPr txBox="1"/>
          <p:nvPr/>
        </p:nvSpPr>
        <p:spPr>
          <a:xfrm>
            <a:off x="2566246" y="489158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5BD2EA9-A40A-E4EB-8356-21D3542362A3}"/>
              </a:ext>
            </a:extLst>
          </p:cNvPr>
          <p:cNvSpPr txBox="1"/>
          <p:nvPr/>
        </p:nvSpPr>
        <p:spPr>
          <a:xfrm>
            <a:off x="5309446" y="4891584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17646A-B148-1E31-11C2-C9C9A08CFD81}"/>
              </a:ext>
            </a:extLst>
          </p:cNvPr>
          <p:cNvSpPr txBox="1"/>
          <p:nvPr/>
        </p:nvSpPr>
        <p:spPr>
          <a:xfrm>
            <a:off x="9829057" y="489158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F8A9CFC-A4F8-95A4-68C2-941DB3EC2B62}"/>
              </a:ext>
            </a:extLst>
          </p:cNvPr>
          <p:cNvSpPr txBox="1"/>
          <p:nvPr/>
        </p:nvSpPr>
        <p:spPr>
          <a:xfrm>
            <a:off x="1669308" y="5367072"/>
            <a:ext cx="31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4" name="yt_shape_11074"/>
          <p:cNvSpPr txBox="1"/>
          <p:nvPr/>
        </p:nvSpPr>
        <p:spPr>
          <a:xfrm>
            <a:off x="540119" y="1135213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求符合下列条件的抛物线的表达式：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过点（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·1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抛物线的表达式为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793BC0-26A0-392F-2270-C0EEC7EA343D}"/>
              </a:ext>
            </a:extLst>
          </p:cNvPr>
          <p:cNvSpPr txBox="1"/>
          <p:nvPr/>
        </p:nvSpPr>
        <p:spPr>
          <a:xfrm>
            <a:off x="623392" y="2060848"/>
            <a:ext cx="276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C59A61-3EC4-2FEF-7866-5D97DFF31DE2}"/>
              </a:ext>
            </a:extLst>
          </p:cNvPr>
          <p:cNvSpPr txBox="1"/>
          <p:nvPr/>
        </p:nvSpPr>
        <p:spPr>
          <a:xfrm>
            <a:off x="625095" y="3168955"/>
            <a:ext cx="466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过点（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406DFA-B8C2-5A61-794D-72BBF3181B67}"/>
              </a:ext>
            </a:extLst>
          </p:cNvPr>
          <p:cNvSpPr txBox="1"/>
          <p:nvPr/>
        </p:nvSpPr>
        <p:spPr>
          <a:xfrm>
            <a:off x="625095" y="3644443"/>
            <a:ext cx="343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E42FBE-91AD-AA01-6F34-82A8A27B7F1A}"/>
              </a:ext>
            </a:extLst>
          </p:cNvPr>
          <p:cNvSpPr txBox="1"/>
          <p:nvPr/>
        </p:nvSpPr>
        <p:spPr>
          <a:xfrm>
            <a:off x="625095" y="4119931"/>
            <a:ext cx="428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53AF85-02AF-25C2-E4BB-6E703B9C897B}"/>
              </a:ext>
            </a:extLst>
          </p:cNvPr>
          <p:cNvSpPr txBox="1"/>
          <p:nvPr/>
        </p:nvSpPr>
        <p:spPr>
          <a:xfrm>
            <a:off x="450108" y="2594843"/>
            <a:ext cx="609407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）抛物线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过点（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79" name="yt_shape_11079"/>
              <p:cNvSpPr txBox="1"/>
              <p:nvPr/>
            </p:nvSpPr>
            <p:spPr>
              <a:xfrm>
                <a:off x="540119" y="1746544"/>
                <a:ext cx="11111999" cy="27572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向上平移一个单位得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绕顶点（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）旋转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的开口大小相同，方向相反，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过点（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79" name="yt_shape_110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46544"/>
                <a:ext cx="11111999" cy="2757293"/>
              </a:xfrm>
              <a:prstGeom prst="rect">
                <a:avLst/>
              </a:prstGeom>
              <a:blipFill>
                <a:blip r:embed="rId2"/>
                <a:stretch>
                  <a:fillRect l="-1701" t="-1991" b="-2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F918ADA-9A3C-352B-8B24-E742E651CD21}"/>
              </a:ext>
            </a:extLst>
          </p:cNvPr>
          <p:cNvSpPr txBox="1"/>
          <p:nvPr/>
        </p:nvSpPr>
        <p:spPr>
          <a:xfrm>
            <a:off x="450108" y="1699738"/>
            <a:ext cx="610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向上平移一个单位得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C2FE39-3F71-69B0-7F69-585C8B1770D0}"/>
              </a:ext>
            </a:extLst>
          </p:cNvPr>
          <p:cNvSpPr txBox="1"/>
          <p:nvPr/>
        </p:nvSpPr>
        <p:spPr>
          <a:xfrm>
            <a:off x="450108" y="2175226"/>
            <a:ext cx="5474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绕顶点（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94F5D3D-147E-A8AC-8078-97E0A870F4EE}"/>
                  </a:ext>
                </a:extLst>
              </p:cNvPr>
              <p:cNvSpPr txBox="1"/>
              <p:nvPr/>
            </p:nvSpPr>
            <p:spPr>
              <a:xfrm>
                <a:off x="450108" y="3808232"/>
                <a:ext cx="110686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抛物线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的开口大小相同，方向相反，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94F5D3D-147E-A8AC-8078-97E0A870F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08232"/>
                <a:ext cx="11068686" cy="765061"/>
              </a:xfrm>
              <a:prstGeom prst="rect">
                <a:avLst/>
              </a:prstGeom>
              <a:blipFill>
                <a:blip r:embed="rId3"/>
                <a:stretch>
                  <a:fillRect l="-881" r="-633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256A343-2B3F-D07A-50A3-867DBF5CC4D5}"/>
              </a:ext>
            </a:extLst>
          </p:cNvPr>
          <p:cNvSpPr txBox="1"/>
          <p:nvPr/>
        </p:nvSpPr>
        <p:spPr>
          <a:xfrm>
            <a:off x="450108" y="447968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过点（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6667F4-24D1-6120-B69F-385E1E58321F}"/>
                  </a:ext>
                </a:extLst>
              </p:cNvPr>
              <p:cNvSpPr txBox="1"/>
              <p:nvPr/>
            </p:nvSpPr>
            <p:spPr>
              <a:xfrm>
                <a:off x="450108" y="4955169"/>
                <a:ext cx="4566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抛物线的表达式为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6667F4-24D1-6120-B69F-385E1E5832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55169"/>
                <a:ext cx="4566348" cy="726326"/>
              </a:xfrm>
              <a:prstGeom prst="rect">
                <a:avLst/>
              </a:prstGeom>
              <a:blipFill>
                <a:blip r:embed="rId4"/>
                <a:stretch>
                  <a:fillRect l="-2136" r="-213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5EA3214-B3EE-F4C8-40F9-4B35A80F2955}"/>
              </a:ext>
            </a:extLst>
          </p:cNvPr>
          <p:cNvSpPr txBox="1"/>
          <p:nvPr/>
        </p:nvSpPr>
        <p:spPr>
          <a:xfrm>
            <a:off x="450108" y="1196752"/>
            <a:ext cx="11158697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）将抛物线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先向上平移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个单位，再绕其顶点旋转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D6F242D-9096-65DC-3C0C-CD1917F635E0}"/>
                  </a:ext>
                </a:extLst>
              </p:cNvPr>
              <p:cNvSpPr txBox="1"/>
              <p:nvPr/>
            </p:nvSpPr>
            <p:spPr>
              <a:xfrm>
                <a:off x="368507" y="2748444"/>
                <a:ext cx="11111998" cy="11988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）抛物线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kumimoji="0" lang="en-US" altLang="zh-CN" sz="24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的开口大小相同，开口方向相反，且顶点坐标为（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D6F242D-9096-65DC-3C0C-CD1917F635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507" y="2748444"/>
                <a:ext cx="11111998" cy="1198854"/>
              </a:xfrm>
              <a:prstGeom prst="rect">
                <a:avLst/>
              </a:prstGeom>
              <a:blipFill>
                <a:blip r:embed="rId5"/>
                <a:stretch>
                  <a:fillRect l="-823" r="-713" b="-11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1" name="yt_shape_11081"/>
          <p:cNvSpPr txBox="1"/>
          <p:nvPr/>
        </p:nvSpPr>
        <p:spPr>
          <a:xfrm>
            <a:off x="540119" y="19141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）两点，且与二次函数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的图象在第一象限内相交于点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，求：</a:t>
            </a:r>
          </a:p>
        </p:txBody>
      </p:sp>
      <p:pic>
        <p:nvPicPr>
          <p:cNvPr id="11082" name="yt_image_11082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3717032"/>
            <a:ext cx="1892043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84" name="yt_shape_11084"/>
          <p:cNvSpPr txBox="1"/>
          <p:nvPr/>
        </p:nvSpPr>
        <p:spPr>
          <a:xfrm>
            <a:off x="407368" y="3000485"/>
            <a:ext cx="36243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FF3E85-B28B-DEC0-135E-B1FCE57A17F6}"/>
              </a:ext>
            </a:extLst>
          </p:cNvPr>
          <p:cNvSpPr txBox="1"/>
          <p:nvPr/>
        </p:nvSpPr>
        <p:spPr>
          <a:xfrm>
            <a:off x="540119" y="3504560"/>
            <a:ext cx="615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5BF6AD-2EF0-56B4-BB80-5CBDC7B0DCD0}"/>
              </a:ext>
            </a:extLst>
          </p:cNvPr>
          <p:cNvSpPr txBox="1"/>
          <p:nvPr/>
        </p:nvSpPr>
        <p:spPr>
          <a:xfrm>
            <a:off x="540119" y="3980048"/>
            <a:ext cx="481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将点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）代入，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76D618-1B39-CD66-7F06-E42A978DC706}"/>
                  </a:ext>
                </a:extLst>
              </p:cNvPr>
              <p:cNvSpPr txBox="1"/>
              <p:nvPr/>
            </p:nvSpPr>
            <p:spPr>
              <a:xfrm>
                <a:off x="540119" y="4455536"/>
                <a:ext cx="438931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76D618-1B39-CD66-7F06-E42A978DC7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55536"/>
                <a:ext cx="4389310" cy="1154189"/>
              </a:xfrm>
              <a:prstGeom prst="rect">
                <a:avLst/>
              </a:prstGeom>
              <a:blipFill>
                <a:blip r:embed="rId3"/>
                <a:stretch>
                  <a:fillRect l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5A80923-6B7F-E3A9-E85E-993BFF6039FC}"/>
              </a:ext>
            </a:extLst>
          </p:cNvPr>
          <p:cNvSpPr txBox="1"/>
          <p:nvPr/>
        </p:nvSpPr>
        <p:spPr>
          <a:xfrm>
            <a:off x="540119" y="5516114"/>
            <a:ext cx="4725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86" name="yt_shape_11086"/>
              <p:cNvSpPr txBox="1"/>
              <p:nvPr/>
            </p:nvSpPr>
            <p:spPr>
              <a:xfrm>
                <a:off x="551384" y="1340768"/>
                <a:ext cx="6033703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）设直线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将点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）代入，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86" name="yt_shape_110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40768"/>
                <a:ext cx="6033703" cy="2939844"/>
              </a:xfrm>
              <a:prstGeom prst="rect">
                <a:avLst/>
              </a:prstGeom>
              <a:blipFill>
                <a:blip r:embed="rId2"/>
                <a:stretch>
                  <a:fillRect l="-3030" t="-1867" r="-2121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1088">
                <a:extLst>
                  <a:ext uri="{FF2B5EF4-FFF2-40B4-BE49-F238E27FC236}">
                    <a16:creationId xmlns:a16="http://schemas.microsoft.com/office/drawing/2014/main" id="{8A4BCC02-4C50-6B26-675B-1A6784C683EF}"/>
                  </a:ext>
                </a:extLst>
              </p:cNvPr>
              <p:cNvSpPr txBox="1"/>
              <p:nvPr/>
            </p:nvSpPr>
            <p:spPr>
              <a:xfrm>
                <a:off x="641395" y="1704437"/>
                <a:ext cx="6340134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1088">
                <a:extLst>
                  <a:ext uri="{FF2B5EF4-FFF2-40B4-BE49-F238E27FC236}">
                    <a16:creationId xmlns:a16="http://schemas.microsoft.com/office/drawing/2014/main" id="{8A4BCC02-4C50-6B26-675B-1A6784C683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1704437"/>
                <a:ext cx="6340134" cy="1070934"/>
              </a:xfrm>
              <a:prstGeom prst="rect">
                <a:avLst/>
              </a:prstGeom>
              <a:blipFill>
                <a:blip r:embed="rId3"/>
                <a:stretch>
                  <a:fillRect l="-2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1090">
                <a:extLst>
                  <a:ext uri="{FF2B5EF4-FFF2-40B4-BE49-F238E27FC236}">
                    <a16:creationId xmlns:a16="http://schemas.microsoft.com/office/drawing/2014/main" id="{3368E236-894C-1A0C-66AE-1FE06E633DD7}"/>
                  </a:ext>
                </a:extLst>
              </p:cNvPr>
              <p:cNvSpPr txBox="1"/>
              <p:nvPr/>
            </p:nvSpPr>
            <p:spPr>
              <a:xfrm>
                <a:off x="641395" y="2826159"/>
                <a:ext cx="4182235" cy="26700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在第一象限，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1090">
                <a:extLst>
                  <a:ext uri="{FF2B5EF4-FFF2-40B4-BE49-F238E27FC236}">
                    <a16:creationId xmlns:a16="http://schemas.microsoft.com/office/drawing/2014/main" id="{3368E236-894C-1A0C-66AE-1FE06E633D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2826159"/>
                <a:ext cx="4182235" cy="2670090"/>
              </a:xfrm>
              <a:prstGeom prst="rect">
                <a:avLst/>
              </a:prstGeom>
              <a:blipFill>
                <a:blip r:embed="rId4"/>
                <a:stretch>
                  <a:fillRect l="-4373" r="-1166" b="-2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F85C3E2-FB0B-B259-56E1-C662E9BD2EAB}"/>
                  </a:ext>
                </a:extLst>
              </p:cNvPr>
              <p:cNvSpPr txBox="1"/>
              <p:nvPr/>
            </p:nvSpPr>
            <p:spPr>
              <a:xfrm>
                <a:off x="551384" y="1657631"/>
                <a:ext cx="645890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）设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F85C3E2-FB0B-B259-56E1-C662E9BD2E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57631"/>
                <a:ext cx="6458902" cy="1154189"/>
              </a:xfrm>
              <a:prstGeom prst="rect">
                <a:avLst/>
              </a:prstGeom>
              <a:blipFill>
                <a:blip r:embed="rId5"/>
                <a:stretch>
                  <a:fillRect l="-1415" r="-4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90DA8F0-F187-2AF0-A863-6C2F40BB9772}"/>
                  </a:ext>
                </a:extLst>
              </p:cNvPr>
              <p:cNvSpPr txBox="1"/>
              <p:nvPr/>
            </p:nvSpPr>
            <p:spPr>
              <a:xfrm>
                <a:off x="551384" y="2779353"/>
                <a:ext cx="374891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90DA8F0-F187-2AF0-A863-6C2F40BB97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779353"/>
                <a:ext cx="3748913" cy="1154189"/>
              </a:xfrm>
              <a:prstGeom prst="rect">
                <a:avLst/>
              </a:prstGeom>
              <a:blipFill>
                <a:blip r:embed="rId6"/>
                <a:stretch>
                  <a:fillRect l="-2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0D9F7D4D-6CE3-04AD-3519-7E59670DA74A}"/>
              </a:ext>
            </a:extLst>
          </p:cNvPr>
          <p:cNvSpPr txBox="1"/>
          <p:nvPr/>
        </p:nvSpPr>
        <p:spPr>
          <a:xfrm>
            <a:off x="551384" y="3839930"/>
            <a:ext cx="282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在第一象限，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64E7957-2DDE-BA61-AAAF-AF878B3E5B06}"/>
              </a:ext>
            </a:extLst>
          </p:cNvPr>
          <p:cNvSpPr txBox="1"/>
          <p:nvPr/>
        </p:nvSpPr>
        <p:spPr>
          <a:xfrm>
            <a:off x="551384" y="4315418"/>
            <a:ext cx="373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14EA5BB-9C97-8E53-6A37-FA9E6156F942}"/>
                  </a:ext>
                </a:extLst>
              </p:cNvPr>
              <p:cNvSpPr txBox="1"/>
              <p:nvPr/>
            </p:nvSpPr>
            <p:spPr>
              <a:xfrm>
                <a:off x="551384" y="4790906"/>
                <a:ext cx="42202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14EA5BB-9C97-8E53-6A37-FA9E6156F9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790906"/>
                <a:ext cx="4220273" cy="726326"/>
              </a:xfrm>
              <a:prstGeom prst="rect">
                <a:avLst/>
              </a:prstGeom>
              <a:blipFill>
                <a:blip r:embed="rId7"/>
                <a:stretch>
                  <a:fillRect l="-2165" r="-230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3" name="yt_shape_11093"/>
          <p:cNvSpPr txBox="1"/>
          <p:nvPr/>
        </p:nvSpPr>
        <p:spPr>
          <a:xfrm>
            <a:off x="3369962" y="174945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092" name="yt_image_110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79884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5" name="yt_shape_11095"/>
          <p:cNvSpPr txBox="1"/>
          <p:nvPr/>
        </p:nvSpPr>
        <p:spPr>
          <a:xfrm>
            <a:off x="4711005" y="2227875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函数图象的共存问题</a:t>
            </a:r>
          </a:p>
        </p:txBody>
      </p:sp>
      <p:sp>
        <p:nvSpPr>
          <p:cNvPr id="11096" name="yt_shape_11096"/>
          <p:cNvSpPr txBox="1"/>
          <p:nvPr/>
        </p:nvSpPr>
        <p:spPr>
          <a:xfrm>
            <a:off x="540000" y="2656390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一次函数与二次函数</a:t>
            </a:r>
          </a:p>
        </p:txBody>
      </p:sp>
      <p:sp>
        <p:nvSpPr>
          <p:cNvPr id="11097" name="yt_shape_11097"/>
          <p:cNvSpPr txBox="1"/>
          <p:nvPr/>
        </p:nvSpPr>
        <p:spPr>
          <a:xfrm>
            <a:off x="540000" y="3135693"/>
            <a:ext cx="100091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）在同一坐标系中的图象可能是（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098" name="yt_image_1109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4459" y="3767360"/>
            <a:ext cx="1007038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99" name="yt_image_1109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1497" y="3767360"/>
            <a:ext cx="1007038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00" name="yt_image_1110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88535" y="3767360"/>
            <a:ext cx="1007038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01" name="yt_image_1110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573" y="3767360"/>
            <a:ext cx="1007038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04" name="yt_shape_11104"/>
          <p:cNvSpPr txBox="1"/>
          <p:nvPr/>
        </p:nvSpPr>
        <p:spPr>
          <a:xfrm>
            <a:off x="3757944" y="500637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1105" name="yt_shape_11105"/>
          <p:cNvSpPr txBox="1"/>
          <p:nvPr/>
        </p:nvSpPr>
        <p:spPr>
          <a:xfrm>
            <a:off x="5133389" y="500637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1106" name="yt_shape_11106"/>
          <p:cNvSpPr txBox="1"/>
          <p:nvPr/>
        </p:nvSpPr>
        <p:spPr>
          <a:xfrm>
            <a:off x="6500427" y="500637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1107" name="yt_shape_11107"/>
          <p:cNvSpPr txBox="1"/>
          <p:nvPr/>
        </p:nvSpPr>
        <p:spPr>
          <a:xfrm>
            <a:off x="7859058" y="500637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2B76E3-0066-0D19-C29D-9C0EA65D6821}"/>
              </a:ext>
            </a:extLst>
          </p:cNvPr>
          <p:cNvSpPr txBox="1"/>
          <p:nvPr/>
        </p:nvSpPr>
        <p:spPr>
          <a:xfrm>
            <a:off x="9701939" y="3088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8" name="yt_shape_11108"/>
          <p:cNvSpPr txBox="1"/>
          <p:nvPr/>
        </p:nvSpPr>
        <p:spPr>
          <a:xfrm>
            <a:off x="540000" y="2076762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反比例函数与二次函数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09" name="yt_shape_11109"/>
              <p:cNvSpPr txBox="1"/>
              <p:nvPr/>
            </p:nvSpPr>
            <p:spPr>
              <a:xfrm>
                <a:off x="540119" y="2556065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（广州市中考）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在同一直角坐标系中的大致图象可能是（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09" name="yt_shape_11109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56065"/>
                <a:ext cx="11111999" cy="1070999"/>
              </a:xfrm>
              <a:prstGeom prst="rect">
                <a:avLst/>
              </a:prstGeom>
              <a:blipFill>
                <a:blip r:embed="rId2"/>
                <a:stretch>
                  <a:fillRect l="-1701" r="-165" b="-1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11" name="yt_image_1111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5616" y="3830216"/>
            <a:ext cx="4720766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3BFB3A-13E2-48C5-852A-F2111F51E54C}"/>
              </a:ext>
            </a:extLst>
          </p:cNvPr>
          <p:cNvSpPr txBox="1"/>
          <p:nvPr/>
        </p:nvSpPr>
        <p:spPr>
          <a:xfrm>
            <a:off x="2126508" y="314552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3" name="yt_shape_11113"/>
          <p:cNvSpPr txBox="1"/>
          <p:nvPr/>
        </p:nvSpPr>
        <p:spPr>
          <a:xfrm>
            <a:off x="540000" y="1475792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二次函数与二次函数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14" name="yt_shape_11114"/>
              <p:cNvSpPr txBox="1"/>
              <p:nvPr/>
            </p:nvSpPr>
            <p:spPr>
              <a:xfrm>
                <a:off x="540119" y="1955095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如图，平行与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轴的直线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被抛物线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spc="150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spc="150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所截，当直线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向右平移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个单位长度时，直线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被两条抛物线所截得的线段扫过的图形面积为</a:t>
                </a:r>
                <a:r>
                  <a:rPr lang="zh-CN" altLang="zh-CN" sz="100" b="0" i="0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15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个平方单位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14" name="yt_shape_11114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55095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r="-1098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16" name="yt_image_1111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1610" y="3744900"/>
            <a:ext cx="2548778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18" name="yt_image_1111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4004" y="5560469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2BFB56-A4FE-3E4B-F538-4219760FDAB2}"/>
              </a:ext>
            </a:extLst>
          </p:cNvPr>
          <p:cNvSpPr txBox="1"/>
          <p:nvPr/>
        </p:nvSpPr>
        <p:spPr>
          <a:xfrm>
            <a:off x="11110171" y="2579738"/>
            <a:ext cx="3515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6" name="yt_shape_11026"/>
          <p:cNvSpPr txBox="1"/>
          <p:nvPr/>
        </p:nvSpPr>
        <p:spPr>
          <a:xfrm>
            <a:off x="540119" y="291461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的增减性：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减小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减小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7A8CFF-9266-962A-337D-D04276B33061}"/>
              </a:ext>
            </a:extLst>
          </p:cNvPr>
          <p:cNvSpPr txBox="1"/>
          <p:nvPr/>
        </p:nvSpPr>
        <p:spPr>
          <a:xfrm>
            <a:off x="9819532" y="286780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16413F-4827-C255-3434-89FF8B3D1BB7}"/>
              </a:ext>
            </a:extLst>
          </p:cNvPr>
          <p:cNvSpPr txBox="1"/>
          <p:nvPr/>
        </p:nvSpPr>
        <p:spPr>
          <a:xfrm>
            <a:off x="3615583" y="334329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A2A6A6-474E-BAB9-47C8-167ADDB14AD9}"/>
              </a:ext>
            </a:extLst>
          </p:cNvPr>
          <p:cNvSpPr txBox="1"/>
          <p:nvPr/>
        </p:nvSpPr>
        <p:spPr>
          <a:xfrm>
            <a:off x="9963996" y="334329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1072A2-E8C5-51A1-BA78-FF2A171B275D}"/>
              </a:ext>
            </a:extLst>
          </p:cNvPr>
          <p:cNvSpPr txBox="1"/>
          <p:nvPr/>
        </p:nvSpPr>
        <p:spPr>
          <a:xfrm>
            <a:off x="3750521" y="381878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8" name="yt_shape_11028"/>
          <p:cNvSpPr txBox="1"/>
          <p:nvPr/>
        </p:nvSpPr>
        <p:spPr>
          <a:xfrm>
            <a:off x="540000" y="1365946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027" name="yt_image_11027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6594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0" name="yt_shape_11030"/>
          <p:cNvSpPr txBox="1"/>
          <p:nvPr/>
        </p:nvSpPr>
        <p:spPr>
          <a:xfrm>
            <a:off x="540000" y="2069243"/>
            <a:ext cx="559127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31" name="yt_shape_11031"/>
              <p:cNvSpPr txBox="1"/>
              <p:nvPr/>
            </p:nvSpPr>
            <p:spPr>
              <a:xfrm>
                <a:off x="540000" y="2568808"/>
                <a:ext cx="494205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的顶点坐标是（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031" name="yt_shape_1103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808"/>
                <a:ext cx="4942059" cy="638893"/>
              </a:xfrm>
              <a:prstGeom prst="rect">
                <a:avLst/>
              </a:prstGeom>
              <a:blipFill>
                <a:blip r:embed="rId3"/>
                <a:stretch>
                  <a:fillRect l="-3827" r="-284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33" name="yt_table_11033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5871979"/>
                  </p:ext>
                </p:extLst>
              </p:nvPr>
            </p:nvGraphicFramePr>
            <p:xfrm>
              <a:off x="540000" y="3258489"/>
              <a:ext cx="11067416" cy="632714"/>
            </p:xfrm>
            <a:graphic>
              <a:graphicData uri="http://schemas.openxmlformats.org/drawingml/2006/table">
                <a:tbl>
                  <a:tblPr/>
                  <a:tblGrid>
                    <a:gridCol w="3008630">
                      <a:extLst>
                        <a:ext uri="{9D8B030D-6E8A-4147-A177-3AD203B41FA5}">
                          <a16:colId xmlns:a16="http://schemas.microsoft.com/office/drawing/2014/main" val="10182"/>
                        </a:ext>
                      </a:extLst>
                    </a:gridCol>
                    <a:gridCol w="3014980">
                      <a:extLst>
                        <a:ext uri="{9D8B030D-6E8A-4147-A177-3AD203B41FA5}">
                          <a16:colId xmlns:a16="http://schemas.microsoft.com/office/drawing/2014/main" val="10183"/>
                        </a:ext>
                      </a:extLst>
                    </a:gridCol>
                    <a:gridCol w="2991168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  <a:gridCol w="2052638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1033" name="yt_table_11033" descr="{&quot;rangeId&quot;:4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5871979"/>
                  </p:ext>
                </p:extLst>
              </p:nvPr>
            </p:nvGraphicFramePr>
            <p:xfrm>
              <a:off x="540000" y="2792543"/>
              <a:ext cx="11067416" cy="632714"/>
            </p:xfrm>
            <a:graphic>
              <a:graphicData uri="http://schemas.openxmlformats.org/drawingml/2006/table">
                <a:tbl>
                  <a:tblPr/>
                  <a:tblGrid>
                    <a:gridCol w="3008630">
                      <a:extLst>
                        <a:ext uri="{9D8B030D-6E8A-4147-A177-3AD203B41FA5}">
                          <a16:colId xmlns:a16="http://schemas.microsoft.com/office/drawing/2014/main" val="10182"/>
                        </a:ext>
                      </a:extLst>
                    </a:gridCol>
                    <a:gridCol w="3014980">
                      <a:extLst>
                        <a:ext uri="{9D8B030D-6E8A-4147-A177-3AD203B41FA5}">
                          <a16:colId xmlns:a16="http://schemas.microsoft.com/office/drawing/2014/main" val="10183"/>
                        </a:ext>
                      </a:extLst>
                    </a:gridCol>
                    <a:gridCol w="2991168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  <a:gridCol w="2052638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7814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426" r="-68635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39169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034" name="yt_shape_11034"/>
          <p:cNvSpPr txBox="1"/>
          <p:nvPr/>
        </p:nvSpPr>
        <p:spPr>
          <a:xfrm>
            <a:off x="540119" y="39418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（黑龙江省中考）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），则该图象必经过点（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35" name="yt_table_110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040169"/>
              </p:ext>
            </p:extLst>
          </p:nvPr>
        </p:nvGraphicFramePr>
        <p:xfrm>
          <a:off x="540000" y="4901286"/>
          <a:ext cx="8716010" cy="950976"/>
        </p:xfrm>
        <a:graphic>
          <a:graphicData uri="http://schemas.openxmlformats.org/drawingml/2006/table">
            <a:tbl>
              <a:tblPr/>
              <a:tblGrid>
                <a:gridCol w="6023610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2692400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</a:tbl>
          </a:graphicData>
        </a:graphic>
      </p:graphicFrame>
      <p:pic>
        <p:nvPicPr>
          <p:cNvPr id="3" name="yt_shape_1697707092918">
            <a:extLst>
              <a:ext uri="{FF2B5EF4-FFF2-40B4-BE49-F238E27FC236}">
                <a16:creationId xmlns:a16="http://schemas.microsoft.com/office/drawing/2014/main" id="{BCDDA7D5-394C-342B-906F-869E14A8A4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0857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ACF285-90C2-1260-F395-287F1BB85A7A}"/>
              </a:ext>
            </a:extLst>
          </p:cNvPr>
          <p:cNvSpPr txBox="1"/>
          <p:nvPr/>
        </p:nvSpPr>
        <p:spPr>
          <a:xfrm>
            <a:off x="4683852" y="2522002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D45AA5-7E94-F304-5FAD-093CC171D835}"/>
              </a:ext>
            </a:extLst>
          </p:cNvPr>
          <p:cNvSpPr txBox="1"/>
          <p:nvPr/>
        </p:nvSpPr>
        <p:spPr>
          <a:xfrm>
            <a:off x="1212108" y="43705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7" name="yt_shape_11037"/>
          <p:cNvSpPr txBox="1"/>
          <p:nvPr/>
        </p:nvSpPr>
        <p:spPr>
          <a:xfrm>
            <a:off x="540000" y="1023224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把图中图象的序号，填在它的函数式后面：</a:t>
            </a:r>
          </a:p>
        </p:txBody>
      </p:sp>
      <p:pic>
        <p:nvPicPr>
          <p:cNvPr id="11038" name="yt_image_1103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0681" y="1654891"/>
            <a:ext cx="2010636" cy="219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0" name="yt_shape_11040"/>
          <p:cNvSpPr txBox="1"/>
          <p:nvPr/>
        </p:nvSpPr>
        <p:spPr>
          <a:xfrm>
            <a:off x="540000" y="3904326"/>
            <a:ext cx="43761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41" name="yt_shape_11041"/>
              <p:cNvSpPr txBox="1"/>
              <p:nvPr/>
            </p:nvSpPr>
            <p:spPr>
              <a:xfrm>
                <a:off x="540000" y="4383629"/>
                <a:ext cx="404437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41" name="yt_shape_11041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83629"/>
                <a:ext cx="4044377" cy="641201"/>
              </a:xfrm>
              <a:prstGeom prst="rect">
                <a:avLst/>
              </a:prstGeom>
              <a:blipFill>
                <a:blip r:embed="rId3"/>
                <a:stretch>
                  <a:fillRect l="-4676" r="-362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43" name="yt_shape_11043"/>
          <p:cNvSpPr txBox="1"/>
          <p:nvPr/>
        </p:nvSpPr>
        <p:spPr>
          <a:xfrm>
            <a:off x="540000" y="5075618"/>
            <a:ext cx="3914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44" name="yt_shape_11044"/>
              <p:cNvSpPr txBox="1"/>
              <p:nvPr/>
            </p:nvSpPr>
            <p:spPr>
              <a:xfrm>
                <a:off x="540000" y="5554921"/>
                <a:ext cx="4121321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44" name="yt_shape_11044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54921"/>
                <a:ext cx="4121321" cy="639855"/>
              </a:xfrm>
              <a:prstGeom prst="rect">
                <a:avLst/>
              </a:prstGeom>
              <a:blipFill>
                <a:blip r:embed="rId4"/>
                <a:stretch>
                  <a:fillRect l="-4586" r="-355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0E6E919-7158-EDE5-48B5-5F24C6D7EC01}"/>
              </a:ext>
            </a:extLst>
          </p:cNvPr>
          <p:cNvSpPr txBox="1"/>
          <p:nvPr/>
        </p:nvSpPr>
        <p:spPr>
          <a:xfrm>
            <a:off x="3869464" y="385752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277E9A-7928-473D-5831-C91377FADB5D}"/>
              </a:ext>
            </a:extLst>
          </p:cNvPr>
          <p:cNvSpPr txBox="1"/>
          <p:nvPr/>
        </p:nvSpPr>
        <p:spPr>
          <a:xfrm>
            <a:off x="3540852" y="4336823"/>
            <a:ext cx="4848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92051B-5992-1E64-C693-D8A85583D684}"/>
              </a:ext>
            </a:extLst>
          </p:cNvPr>
          <p:cNvSpPr txBox="1"/>
          <p:nvPr/>
        </p:nvSpPr>
        <p:spPr>
          <a:xfrm>
            <a:off x="3412264" y="502881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935A0F-A1E4-41A9-E1AE-0A76A13947A7}"/>
              </a:ext>
            </a:extLst>
          </p:cNvPr>
          <p:cNvSpPr txBox="1"/>
          <p:nvPr/>
        </p:nvSpPr>
        <p:spPr>
          <a:xfrm>
            <a:off x="3845652" y="5508115"/>
            <a:ext cx="4848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8" name="yt_shape_11048"/>
              <p:cNvSpPr txBox="1"/>
              <p:nvPr/>
            </p:nvSpPr>
            <p:spPr>
              <a:xfrm>
                <a:off x="540000" y="900198"/>
                <a:ext cx="7651133" cy="55172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分别求出符合下列条件的抛物线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的表达式：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）经过点（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）与抛物线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开口大小相同，方向相反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过点（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抛物线表达式为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开口大小相同，方向相反，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抛物线表达式为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48" name="yt_shape_11048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198"/>
                <a:ext cx="7651133" cy="5517280"/>
              </a:xfrm>
              <a:prstGeom prst="rect">
                <a:avLst/>
              </a:prstGeom>
              <a:blipFill>
                <a:blip r:embed="rId2"/>
                <a:stretch>
                  <a:fillRect l="-2470" t="-1547" r="-1434" b="-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560CD26-8017-CC1A-86CE-DC1C6E2DBBFE}"/>
              </a:ext>
            </a:extLst>
          </p:cNvPr>
          <p:cNvSpPr txBox="1"/>
          <p:nvPr/>
        </p:nvSpPr>
        <p:spPr>
          <a:xfrm>
            <a:off x="449989" y="2353262"/>
            <a:ext cx="51235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过点（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737679-B8C9-1DFF-62BF-BF80189B37C3}"/>
              </a:ext>
            </a:extLst>
          </p:cNvPr>
          <p:cNvSpPr txBox="1"/>
          <p:nvPr/>
        </p:nvSpPr>
        <p:spPr>
          <a:xfrm>
            <a:off x="449989" y="2792174"/>
            <a:ext cx="28724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87FFA20-3D62-27A6-85F6-5B36C43685B5}"/>
                  </a:ext>
                </a:extLst>
              </p:cNvPr>
              <p:cNvSpPr txBox="1"/>
              <p:nvPr/>
            </p:nvSpPr>
            <p:spPr>
              <a:xfrm>
                <a:off x="449989" y="3231086"/>
                <a:ext cx="1146874" cy="7166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887FFA20-3D62-27A6-85F6-5B36C43685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1086"/>
                <a:ext cx="1146874" cy="716611"/>
              </a:xfrm>
              <a:prstGeom prst="rect">
                <a:avLst/>
              </a:prstGeom>
              <a:blipFill>
                <a:blip r:embed="rId3"/>
                <a:stretch>
                  <a:fillRect l="-8511" r="-8511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3A8349E-53E8-700B-78BB-01E10B122EAC}"/>
                  </a:ext>
                </a:extLst>
              </p:cNvPr>
              <p:cNvSpPr txBox="1"/>
              <p:nvPr/>
            </p:nvSpPr>
            <p:spPr>
              <a:xfrm>
                <a:off x="449989" y="3854085"/>
                <a:ext cx="3499548" cy="7166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抛物线表达式为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D3A8349E-53E8-700B-78BB-01E10B122E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4085"/>
                <a:ext cx="3499548" cy="716610"/>
              </a:xfrm>
              <a:prstGeom prst="rect">
                <a:avLst/>
              </a:prstGeom>
              <a:blipFill>
                <a:blip r:embed="rId4"/>
                <a:stretch>
                  <a:fillRect l="-2787" r="-2787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AD252F5-769A-AA14-FE6B-36B6679FC78E}"/>
                  </a:ext>
                </a:extLst>
              </p:cNvPr>
              <p:cNvSpPr txBox="1"/>
              <p:nvPr/>
            </p:nvSpPr>
            <p:spPr>
              <a:xfrm>
                <a:off x="449989" y="4477083"/>
                <a:ext cx="7757223" cy="7156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与抛物线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开口大小相同，方向相反，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AD252F5-769A-AA14-FE6B-36B6679FC7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7083"/>
                <a:ext cx="7757223" cy="715658"/>
              </a:xfrm>
              <a:prstGeom prst="rect">
                <a:avLst/>
              </a:prstGeom>
              <a:blipFill>
                <a:blip r:embed="rId5"/>
                <a:stretch>
                  <a:fillRect l="-1258" r="-9119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4F1FC0-E72D-596D-A4D5-F282D049D406}"/>
                  </a:ext>
                </a:extLst>
              </p:cNvPr>
              <p:cNvSpPr txBox="1"/>
              <p:nvPr/>
            </p:nvSpPr>
            <p:spPr>
              <a:xfrm>
                <a:off x="449989" y="5099129"/>
                <a:ext cx="1451674" cy="7156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5}">
                <a:extLst>
                  <a:ext uri="{FF2B5EF4-FFF2-40B4-BE49-F238E27FC236}">
                    <a16:creationId xmlns:a16="http://schemas.microsoft.com/office/drawing/2014/main" id="{094F1FC0-E72D-596D-A4D5-F282D049D4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99129"/>
                <a:ext cx="1451674" cy="715658"/>
              </a:xfrm>
              <a:prstGeom prst="rect">
                <a:avLst/>
              </a:prstGeom>
              <a:blipFill>
                <a:blip r:embed="rId6"/>
                <a:stretch>
                  <a:fillRect l="-6723" r="-6723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5EAEFCB-B5BF-3C8E-2911-AE2071F28885}"/>
                  </a:ext>
                </a:extLst>
              </p:cNvPr>
              <p:cNvSpPr txBox="1"/>
              <p:nvPr/>
            </p:nvSpPr>
            <p:spPr>
              <a:xfrm>
                <a:off x="449989" y="5721175"/>
                <a:ext cx="3804348" cy="6897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抛物线表达式为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25}">
                <a:extLst>
                  <a:ext uri="{FF2B5EF4-FFF2-40B4-BE49-F238E27FC236}">
                    <a16:creationId xmlns:a16="http://schemas.microsoft.com/office/drawing/2014/main" id="{85EAEFCB-B5BF-3C8E-2911-AE2071F288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21175"/>
                <a:ext cx="3804348" cy="689750"/>
              </a:xfrm>
              <a:prstGeom prst="rect">
                <a:avLst/>
              </a:prstGeom>
              <a:blipFill>
                <a:blip r:embed="rId7"/>
                <a:stretch>
                  <a:fillRect l="-2564" r="-2564" b="-7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4" name="yt_shape_11054"/>
          <p:cNvSpPr txBox="1"/>
          <p:nvPr/>
        </p:nvSpPr>
        <p:spPr>
          <a:xfrm>
            <a:off x="540000" y="1177920"/>
            <a:ext cx="60353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的图象与性质</a:t>
            </a:r>
          </a:p>
        </p:txBody>
      </p:sp>
      <p:sp>
        <p:nvSpPr>
          <p:cNvPr id="11055" name="yt_shape_11055"/>
          <p:cNvSpPr txBox="1"/>
          <p:nvPr/>
        </p:nvSpPr>
        <p:spPr>
          <a:xfrm>
            <a:off x="540000" y="1677485"/>
            <a:ext cx="5273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056" name="yt_image_11056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765" y="2259238"/>
            <a:ext cx="4668699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8" name="yt_shape_11058"/>
          <p:cNvSpPr txBox="1"/>
          <p:nvPr/>
        </p:nvSpPr>
        <p:spPr>
          <a:xfrm>
            <a:off x="540000" y="3659244"/>
            <a:ext cx="85231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的图象的说法，正确的是（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59" name="yt_table_1105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30032"/>
              </p:ext>
            </p:extLst>
          </p:nvPr>
        </p:nvGraphicFramePr>
        <p:xfrm>
          <a:off x="540000" y="4138547"/>
          <a:ext cx="4503738" cy="1901952"/>
        </p:xfrm>
        <a:graphic>
          <a:graphicData uri="http://schemas.openxmlformats.org/drawingml/2006/table">
            <a:tbl>
              <a:tblPr/>
              <a:tblGrid>
                <a:gridCol w="4503738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抛物线经过点（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抛物线的对称轴是直线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轴有两个交点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</a:tbl>
          </a:graphicData>
        </a:graphic>
      </p:graphicFrame>
      <p:pic>
        <p:nvPicPr>
          <p:cNvPr id="3" name="yt_shape_1697707093190">
            <a:extLst>
              <a:ext uri="{FF2B5EF4-FFF2-40B4-BE49-F238E27FC236}">
                <a16:creationId xmlns:a16="http://schemas.microsoft.com/office/drawing/2014/main" id="{AE4788E1-D2F6-FB96-1EF2-510C30F364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172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604BE0-4058-9094-D6E9-987C7FC3B8BD}"/>
              </a:ext>
            </a:extLst>
          </p:cNvPr>
          <p:cNvSpPr txBox="1"/>
          <p:nvPr/>
        </p:nvSpPr>
        <p:spPr>
          <a:xfrm>
            <a:off x="5012464" y="16306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19F744-82FF-126E-92CA-06C4E05E7944}"/>
              </a:ext>
            </a:extLst>
          </p:cNvPr>
          <p:cNvSpPr txBox="1"/>
          <p:nvPr/>
        </p:nvSpPr>
        <p:spPr>
          <a:xfrm>
            <a:off x="8212864" y="36124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1" name="yt_shape_11061"/>
          <p:cNvSpPr txBox="1"/>
          <p:nvPr/>
        </p:nvSpPr>
        <p:spPr>
          <a:xfrm>
            <a:off x="540119" y="2194414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议一议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在同一坐标系里画出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的图象，并比较它们图象之间有什么关系？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解：图象略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的图象可以看作是由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的图象向上平移一个单位得到的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的图象可以看作是由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的图象向下平移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个单位得到的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的图象可以看作是由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的图象向上平移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个单位得到的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A9C5F2-26CA-71B8-9CCF-F9633796B85D}"/>
              </a:ext>
            </a:extLst>
          </p:cNvPr>
          <p:cNvSpPr txBox="1"/>
          <p:nvPr/>
        </p:nvSpPr>
        <p:spPr>
          <a:xfrm>
            <a:off x="450108" y="3098584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解：图象略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E2946D-C9FC-173F-910A-53A3A09143FB}"/>
              </a:ext>
            </a:extLst>
          </p:cNvPr>
          <p:cNvSpPr txBox="1"/>
          <p:nvPr/>
        </p:nvSpPr>
        <p:spPr>
          <a:xfrm>
            <a:off x="450108" y="3574072"/>
            <a:ext cx="9990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的图象可以看作是由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的图象向上平移一个单位得到的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9B1406-640D-220B-09E3-D3CE34B0A06A}"/>
              </a:ext>
            </a:extLst>
          </p:cNvPr>
          <p:cNvSpPr txBox="1"/>
          <p:nvPr/>
        </p:nvSpPr>
        <p:spPr>
          <a:xfrm>
            <a:off x="450108" y="4049560"/>
            <a:ext cx="9838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的图象可以看作是由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的图象向下平移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个单位得到的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57E735-1D45-51E3-C15F-7B0E2E850152}"/>
              </a:ext>
            </a:extLst>
          </p:cNvPr>
          <p:cNvSpPr txBox="1"/>
          <p:nvPr/>
        </p:nvSpPr>
        <p:spPr>
          <a:xfrm>
            <a:off x="450108" y="4525048"/>
            <a:ext cx="10295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的图象可以看作是由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的图象向上平移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个单位得到的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3" name="yt_shape_11063"/>
          <p:cNvSpPr txBox="1"/>
          <p:nvPr/>
        </p:nvSpPr>
        <p:spPr>
          <a:xfrm>
            <a:off x="540000" y="1266966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对题中的限制条件考虑不全</a:t>
            </a:r>
          </a:p>
        </p:txBody>
      </p:sp>
      <p:sp>
        <p:nvSpPr>
          <p:cNvPr id="11064" name="yt_shape_11064"/>
          <p:cNvSpPr txBox="1"/>
          <p:nvPr/>
        </p:nvSpPr>
        <p:spPr>
          <a:xfrm>
            <a:off x="540000" y="1766531"/>
            <a:ext cx="10906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，在对称轴左侧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093379">
            <a:extLst>
              <a:ext uri="{FF2B5EF4-FFF2-40B4-BE49-F238E27FC236}">
                <a16:creationId xmlns:a16="http://schemas.microsoft.com/office/drawing/2014/main" id="{DBEEF842-B3A0-B65E-786D-DE8A67D48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0629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C7E82D-A817-9901-D09F-67BB16E58E11}"/>
              </a:ext>
            </a:extLst>
          </p:cNvPr>
          <p:cNvSpPr txBox="1"/>
          <p:nvPr/>
        </p:nvSpPr>
        <p:spPr>
          <a:xfrm>
            <a:off x="10413139" y="171972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1065">
            <a:extLst>
              <a:ext uri="{FF2B5EF4-FFF2-40B4-BE49-F238E27FC236}">
                <a16:creationId xmlns:a16="http://schemas.microsoft.com/office/drawing/2014/main" id="{1237C0AB-5937-47C8-7A08-8999A6D75426}"/>
              </a:ex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77769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1067">
            <a:extLst>
              <a:ext uri="{FF2B5EF4-FFF2-40B4-BE49-F238E27FC236}">
                <a16:creationId xmlns:a16="http://schemas.microsoft.com/office/drawing/2014/main" id="{EF320878-A14C-ACEA-0F8F-F36CECDEE95C}"/>
              </a:ext>
            </a:extLst>
          </p:cNvPr>
          <p:cNvSpPr txBox="1"/>
          <p:nvPr/>
        </p:nvSpPr>
        <p:spPr>
          <a:xfrm>
            <a:off x="551503" y="2469565"/>
            <a:ext cx="1164049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）均在抛物线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上，则下列说法正确的是（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4" name="yt_table_11068" title="H_149.76">
            <a:extLst>
              <a:ext uri="{FF2B5EF4-FFF2-40B4-BE49-F238E27FC236}">
                <a16:creationId xmlns:a16="http://schemas.microsoft.com/office/drawing/2014/main" id="{0266D53A-C34B-D1B8-3B34-7C6D7A331E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925289"/>
              </p:ext>
            </p:extLst>
          </p:nvPr>
        </p:nvGraphicFramePr>
        <p:xfrm>
          <a:off x="551384" y="2914005"/>
          <a:ext cx="3917950" cy="1901952"/>
        </p:xfrm>
        <a:graphic>
          <a:graphicData uri="http://schemas.openxmlformats.org/drawingml/2006/table">
            <a:tbl>
              <a:tblPr/>
              <a:tblGrid>
                <a:gridCol w="3917950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，则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18A2AC3D-775B-62D7-6CFC-F4F631AC785B}"/>
              </a:ext>
            </a:extLst>
          </p:cNvPr>
          <p:cNvSpPr txBox="1"/>
          <p:nvPr/>
        </p:nvSpPr>
        <p:spPr>
          <a:xfrm>
            <a:off x="11352584" y="24584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03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2046</Words>
  <Application>Microsoft Office PowerPoint</Application>
  <PresentationFormat>宽屏</PresentationFormat>
  <Paragraphs>153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47</cp:revision>
  <dcterms:created xsi:type="dcterms:W3CDTF">2023-05-05T05:33:04Z</dcterms:created>
  <dcterms:modified xsi:type="dcterms:W3CDTF">2023-10-19T13:12:08Z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