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9" r:id="rId5"/>
    <p:sldId id="370" r:id="rId6"/>
    <p:sldId id="372" r:id="rId7"/>
    <p:sldId id="375" r:id="rId8"/>
    <p:sldId id="391" r:id="rId9"/>
    <p:sldId id="378" r:id="rId10"/>
    <p:sldId id="379" r:id="rId11"/>
    <p:sldId id="392" r:id="rId12"/>
    <p:sldId id="389" r:id="rId13"/>
    <p:sldId id="381" r:id="rId14"/>
    <p:sldId id="383" r:id="rId15"/>
    <p:sldId id="385" r:id="rId16"/>
    <p:sldId id="387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5" d="100"/>
          <a:sy n="55" d="100"/>
        </p:scale>
        <p:origin x="40" y="5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5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bin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bin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31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7.bin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0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1" name="yt_shape_10001"/>
          <p:cNvSpPr txBox="1"/>
          <p:nvPr/>
        </p:nvSpPr>
        <p:spPr>
          <a:xfrm>
            <a:off x="540000" y="1074056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000" name="yt_image_10000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74056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003" name="yt_shape_10003"/>
              <p:cNvSpPr txBox="1"/>
              <p:nvPr/>
            </p:nvSpPr>
            <p:spPr>
              <a:xfrm>
                <a:off x="540119" y="1771639"/>
                <a:ext cx="11111999" cy="182242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如图所示，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中，如果锐角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确定，那么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的对边（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）与邻边（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）的比便随之确定，这个比叫做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正切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，记作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∠</m:t>
                        </m:r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zh-CN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的对边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∠</m:t>
                        </m:r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zh-CN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的邻边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0003" name="yt_shape_10003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71639"/>
                <a:ext cx="11111999" cy="1822422"/>
              </a:xfrm>
              <a:prstGeom prst="rect">
                <a:avLst/>
              </a:prstGeom>
              <a:blipFill>
                <a:blip r:embed="rId3"/>
                <a:stretch>
                  <a:fillRect l="-1701" t="-3010" b="-6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005" name="yt_image_10005">
            <a:extLst>
              <a:ext uri="">
                <a16:creationId xmlns="" xmlns:m="http://schemas.openxmlformats.org/officeDocument/2006/math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42720" y="3797213"/>
            <a:ext cx="1706558" cy="1387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07" name="yt_shape_10007"/>
          <p:cNvSpPr txBox="1"/>
          <p:nvPr/>
        </p:nvSpPr>
        <p:spPr>
          <a:xfrm>
            <a:off x="540119" y="523529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梯子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的倾斜程度与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的关系：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的值越大，梯子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越陡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越大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5865CC2-B689-A4B9-4944-B20FCF97116D}"/>
              </a:ext>
            </a:extLst>
          </p:cNvPr>
          <p:cNvSpPr txBox="1"/>
          <p:nvPr/>
        </p:nvSpPr>
        <p:spPr>
          <a:xfrm>
            <a:off x="7120782" y="220032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正切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61F7756-C7BF-C386-BC58-F418720FAD06}"/>
                  </a:ext>
                </a:extLst>
              </p:cNvPr>
              <p:cNvSpPr txBox="1"/>
              <p:nvPr/>
            </p:nvSpPr>
            <p:spPr>
              <a:xfrm>
                <a:off x="1059708" y="2420888"/>
                <a:ext cx="1388174" cy="94743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∠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的对边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∠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的邻边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61F7756-C7BF-C386-BC58-F418720FAD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2420888"/>
                <a:ext cx="1388174" cy="947433"/>
              </a:xfrm>
              <a:prstGeom prst="rect">
                <a:avLst/>
              </a:prstGeom>
              <a:blipFill>
                <a:blip r:embed="rId5"/>
                <a:stretch>
                  <a:fillRect l="-4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4B69F806-D9A7-1D43-A742-F1ECC1B51B09}"/>
              </a:ext>
            </a:extLst>
          </p:cNvPr>
          <p:cNvSpPr txBox="1"/>
          <p:nvPr/>
        </p:nvSpPr>
        <p:spPr>
          <a:xfrm>
            <a:off x="8260607" y="518849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越陡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F84105B-29EA-01CA-9C66-E87DF410F82F}"/>
              </a:ext>
            </a:extLst>
          </p:cNvPr>
          <p:cNvSpPr txBox="1"/>
          <p:nvPr/>
        </p:nvSpPr>
        <p:spPr>
          <a:xfrm>
            <a:off x="11189546" y="5188491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越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85414CE-1F68-15A3-909E-2F56BDA59A5E}"/>
              </a:ext>
            </a:extLst>
          </p:cNvPr>
          <p:cNvSpPr txBox="1"/>
          <p:nvPr/>
        </p:nvSpPr>
        <p:spPr>
          <a:xfrm>
            <a:off x="450108" y="5663979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大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4" name="yt_shape_10054"/>
          <p:cNvSpPr txBox="1"/>
          <p:nvPr/>
        </p:nvSpPr>
        <p:spPr>
          <a:xfrm>
            <a:off x="540119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如图所示，方方和圆圆分别将两根木棒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斜立在墙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上，其中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3cm.</a:t>
            </a:r>
          </a:p>
        </p:txBody>
      </p:sp>
      <p:pic>
        <p:nvPicPr>
          <p:cNvPr id="10055" name="yt_image_10055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1220" y="1948511"/>
            <a:ext cx="1749558" cy="1765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57" name="yt_shape_10057"/>
          <p:cNvSpPr txBox="1"/>
          <p:nvPr/>
        </p:nvSpPr>
        <p:spPr>
          <a:xfrm>
            <a:off x="540000" y="3764844"/>
            <a:ext cx="25632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的值；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68BD3F6-3BC4-CCA0-6D76-0942E66C72D5}"/>
              </a:ext>
            </a:extLst>
          </p:cNvPr>
          <p:cNvSpPr txBox="1"/>
          <p:nvPr/>
        </p:nvSpPr>
        <p:spPr>
          <a:xfrm>
            <a:off x="573977" y="4171658"/>
            <a:ext cx="3615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D21AD4E-6F93-741E-76F1-D1F6CF5976C8}"/>
              </a:ext>
            </a:extLst>
          </p:cNvPr>
          <p:cNvSpPr txBox="1"/>
          <p:nvPr/>
        </p:nvSpPr>
        <p:spPr>
          <a:xfrm>
            <a:off x="573977" y="4647146"/>
            <a:ext cx="3647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96796FD-598E-945C-94B5-24CE5D8B3BFA}"/>
                  </a:ext>
                </a:extLst>
              </p:cNvPr>
              <p:cNvSpPr txBox="1"/>
              <p:nvPr/>
            </p:nvSpPr>
            <p:spPr>
              <a:xfrm>
                <a:off x="573977" y="5122635"/>
                <a:ext cx="3955288" cy="6327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96796FD-598E-945C-94B5-24CE5D8B3B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977" y="5122635"/>
                <a:ext cx="3955288" cy="632727"/>
              </a:xfrm>
              <a:prstGeom prst="rect">
                <a:avLst/>
              </a:prstGeom>
              <a:blipFill>
                <a:blip r:embed="rId3"/>
                <a:stretch>
                  <a:fillRect l="-2311" r="-2311" b="-17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351440B-236E-8116-058B-2F900B785EC5}"/>
                  </a:ext>
                </a:extLst>
              </p:cNvPr>
              <p:cNvSpPr txBox="1"/>
              <p:nvPr/>
            </p:nvSpPr>
            <p:spPr>
              <a:xfrm>
                <a:off x="573977" y="5661749"/>
                <a:ext cx="2158873" cy="72975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351440B-236E-8116-058B-2F900B785E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977" y="5661749"/>
                <a:ext cx="2158873" cy="729755"/>
              </a:xfrm>
              <a:prstGeom prst="rect">
                <a:avLst/>
              </a:prstGeom>
              <a:blipFill>
                <a:blip r:embed="rId4"/>
                <a:stretch>
                  <a:fillRect l="-4237" r="-508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271102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8" name="yt_shape_10058"/>
          <p:cNvSpPr txBox="1"/>
          <p:nvPr/>
        </p:nvSpPr>
        <p:spPr>
          <a:xfrm>
            <a:off x="623392" y="1196752"/>
            <a:ext cx="42319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）试比较两木棒的倾斜程度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yt_shape_10061">
                <a:extLst>
                  <a:ext uri="{FF2B5EF4-FFF2-40B4-BE49-F238E27FC236}">
                    <a16:creationId xmlns:a16="http://schemas.microsoft.com/office/drawing/2014/main" id="{E41E857D-7F59-970E-776B-8744DC1B2199}"/>
                  </a:ext>
                </a:extLst>
              </p:cNvPr>
              <p:cNvSpPr txBox="1"/>
              <p:nvPr/>
            </p:nvSpPr>
            <p:spPr>
              <a:xfrm>
                <a:off x="630317" y="1699561"/>
                <a:ext cx="4225003" cy="309386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中，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木棒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的倾斜程度更大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6" name="yt_shape_10061">
                <a:extLst>
                  <a:ext uri="{FF2B5EF4-FFF2-40B4-BE49-F238E27FC236}">
                    <a16:creationId xmlns:a16="http://schemas.microsoft.com/office/drawing/2014/main" id="{E41E857D-7F59-970E-776B-8744DC1B21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317" y="1699561"/>
                <a:ext cx="4225003" cy="3093860"/>
              </a:xfrm>
              <a:prstGeom prst="rect">
                <a:avLst/>
              </a:prstGeom>
              <a:blipFill>
                <a:blip r:embed="rId2"/>
                <a:stretch>
                  <a:fillRect l="-4329" t="-1775" r="-3175" b="-53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0F0AF768-EB81-DD27-0914-0E1DB8633897}"/>
              </a:ext>
            </a:extLst>
          </p:cNvPr>
          <p:cNvSpPr txBox="1"/>
          <p:nvPr/>
        </p:nvSpPr>
        <p:spPr>
          <a:xfrm>
            <a:off x="540306" y="1652755"/>
            <a:ext cx="3058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en-US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）在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中，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D98E85A-FD40-EA82-03FE-961C4CAA252F}"/>
              </a:ext>
            </a:extLst>
          </p:cNvPr>
          <p:cNvSpPr txBox="1"/>
          <p:nvPr/>
        </p:nvSpPr>
        <p:spPr>
          <a:xfrm>
            <a:off x="540306" y="2128243"/>
            <a:ext cx="3582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A36CE28-F0E1-F1A8-DD11-090E98F5DCB2}"/>
                  </a:ext>
                </a:extLst>
              </p:cNvPr>
              <p:cNvSpPr txBox="1"/>
              <p:nvPr/>
            </p:nvSpPr>
            <p:spPr>
              <a:xfrm>
                <a:off x="540306" y="2603731"/>
                <a:ext cx="4364228" cy="6312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A36CE28-F0E1-F1A8-DD11-090E98F5DC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306" y="2603731"/>
                <a:ext cx="4364228" cy="631267"/>
              </a:xfrm>
              <a:prstGeom prst="rect">
                <a:avLst/>
              </a:prstGeom>
              <a:blipFill>
                <a:blip r:embed="rId3"/>
                <a:stretch>
                  <a:fillRect l="-2235" r="-1816" b="-17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8D06456-A067-2DA4-2B0B-71136E2917F4}"/>
                  </a:ext>
                </a:extLst>
              </p:cNvPr>
              <p:cNvSpPr txBox="1"/>
              <p:nvPr/>
            </p:nvSpPr>
            <p:spPr>
              <a:xfrm>
                <a:off x="540306" y="3141386"/>
                <a:ext cx="2670176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8D06456-A067-2DA4-2B0B-71136E2917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306" y="3141386"/>
                <a:ext cx="2670176" cy="769061"/>
              </a:xfrm>
              <a:prstGeom prst="rect">
                <a:avLst/>
              </a:prstGeom>
              <a:blipFill>
                <a:blip r:embed="rId4"/>
                <a:stretch>
                  <a:fillRect l="-3653" r="-3425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CA2C8142-8653-AD04-37EE-E2ACCB5BBEB7}"/>
              </a:ext>
            </a:extLst>
          </p:cNvPr>
          <p:cNvSpPr txBox="1"/>
          <p:nvPr/>
        </p:nvSpPr>
        <p:spPr>
          <a:xfrm>
            <a:off x="540306" y="3816836"/>
            <a:ext cx="2548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ECDEEC1-9CE7-13F4-7637-1030D4EC0DDE}"/>
              </a:ext>
            </a:extLst>
          </p:cNvPr>
          <p:cNvSpPr txBox="1"/>
          <p:nvPr/>
        </p:nvSpPr>
        <p:spPr>
          <a:xfrm>
            <a:off x="540306" y="4292323"/>
            <a:ext cx="37281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木棒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的倾斜程度更大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3" name="yt_image_10055">
            <a:extLst>
              <a:ext uri="{FF2B5EF4-FFF2-40B4-BE49-F238E27FC236}">
                <a16:creationId xmlns:a16="http://schemas.microsoft.com/office/drawing/2014/main" id="{2CD56DA9-0819-31F2-425D-15AE4797072E}"/>
              </a:ex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80176" y="1814375"/>
            <a:ext cx="1749558" cy="1765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4" name="yt_shape_10064"/>
          <p:cNvSpPr txBox="1"/>
          <p:nvPr/>
        </p:nvSpPr>
        <p:spPr>
          <a:xfrm>
            <a:off x="3369962" y="1791260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</a:rPr>
              <a:t> </a:t>
            </a:r>
          </a:p>
        </p:txBody>
      </p:sp>
      <p:pic>
        <p:nvPicPr>
          <p:cNvPr id="10063" name="yt_image_10063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1840659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66" name="yt_shape_10066"/>
          <p:cNvSpPr txBox="1"/>
          <p:nvPr/>
        </p:nvSpPr>
        <p:spPr>
          <a:xfrm>
            <a:off x="540119" y="226968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在网格图中构造直角三角形求正切值以网格中的直角为直角，找出所求角所在的直角三角形，根据正切函数的定义直接求解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067" name="yt_shape_10067"/>
          <p:cNvSpPr txBox="1"/>
          <p:nvPr/>
        </p:nvSpPr>
        <p:spPr>
          <a:xfrm>
            <a:off x="540000" y="3229120"/>
            <a:ext cx="14362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一题多变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]</a:t>
            </a:r>
          </a:p>
        </p:txBody>
      </p:sp>
      <p:sp>
        <p:nvSpPr>
          <p:cNvPr id="10068" name="yt_shape_10068"/>
          <p:cNvSpPr txBox="1"/>
          <p:nvPr/>
        </p:nvSpPr>
        <p:spPr>
          <a:xfrm>
            <a:off x="540000" y="3708423"/>
            <a:ext cx="100091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放置在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的正方形网格中，则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70" name="yt_table_10070_skip" title="H_5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71418429"/>
                  </p:ext>
                </p:extLst>
              </p:nvPr>
            </p:nvGraphicFramePr>
            <p:xfrm>
              <a:off x="540000" y="4187726"/>
              <a:ext cx="7606793" cy="715074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018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019"/>
                        </a:ext>
                      </a:extLst>
                    </a:gridCol>
                    <a:gridCol w="2327656">
                      <a:extLst>
                        <a:ext uri="{9D8B030D-6E8A-4147-A177-3AD203B41FA5}">
                          <a16:colId xmlns:a16="http://schemas.microsoft.com/office/drawing/2014/main" val="10020"/>
                        </a:ext>
                      </a:extLst>
                    </a:gridCol>
                    <a:gridCol w="1412939">
                      <a:extLst>
                        <a:ext uri="{9D8B030D-6E8A-4147-A177-3AD203B41FA5}">
                          <a16:colId xmlns:a16="http://schemas.microsoft.com/office/drawing/2014/main" val="1002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m="http://schemas.openxmlformats.org/officeDocument/2006/math" xmlns:a16="http://schemas.microsoft.com/office/drawing/2014/main">
          <p:graphicFrame>
            <p:nvGraphicFramePr>
              <p:cNvPr id="10070" name="yt_table_10070_skip" descr="{&quot;rangeId&quot;:20,&quot;type&quot;:&quot;Option&quot;,&quot;drawing&quot;:[&quot;yt_image_10069&quot;]}" title="H_5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71418429"/>
                  </p:ext>
                </p:extLst>
              </p:nvPr>
            </p:nvGraphicFramePr>
            <p:xfrm>
              <a:off x="540000" y="3296466"/>
              <a:ext cx="7606793" cy="715074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018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019"/>
                        </a:ext>
                      </a:extLst>
                    </a:gridCol>
                    <a:gridCol w="2327656">
                      <a:extLst>
                        <a:ext uri="{9D8B030D-6E8A-4147-A177-3AD203B41FA5}">
                          <a16:colId xmlns:a16="http://schemas.microsoft.com/office/drawing/2014/main" val="10020"/>
                        </a:ext>
                      </a:extLst>
                    </a:gridCol>
                    <a:gridCol w="1412939">
                      <a:extLst>
                        <a:ext uri="{9D8B030D-6E8A-4147-A177-3AD203B41FA5}">
                          <a16:colId xmlns:a16="http://schemas.microsoft.com/office/drawing/2014/main" val="10021"/>
                        </a:ext>
                      </a:extLst>
                    </a:gridCol>
                  </a:tblGrid>
                  <a:tr h="715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91536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949" r="-194304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66230" r="-60733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38362" b="-1344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0069" name="yt_image_10069_skip" title="H_97.56">
            <a:extLst>
              <a:ext uri="">
                <a16:creationId xmlns="" xmlns:m="http://schemas.openxmlformats.org/officeDocument/2006/math" xmlns:mc="http://schemas.openxmlformats.org/markup-compatibility/2006" xmlns:a16="http://schemas.microsoft.com/office/drawing/2014/main" xmlns:a14="http://schemas.microsoft.com/office/drawing/2010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10743" y="4187726"/>
            <a:ext cx="1239012" cy="123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FE59F58-505D-4BFA-4047-2C03DB09A23B}"/>
              </a:ext>
            </a:extLst>
          </p:cNvPr>
          <p:cNvSpPr txBox="1"/>
          <p:nvPr/>
        </p:nvSpPr>
        <p:spPr>
          <a:xfrm>
            <a:off x="9701939" y="366161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1" name="yt_shape_10071"/>
          <p:cNvSpPr txBox="1"/>
          <p:nvPr/>
        </p:nvSpPr>
        <p:spPr>
          <a:xfrm>
            <a:off x="540000" y="1737306"/>
            <a:ext cx="75405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】作高构造直角三角形，再利用面积来解决问题</a:t>
            </a:r>
          </a:p>
        </p:txBody>
      </p:sp>
      <p:sp>
        <p:nvSpPr>
          <p:cNvPr id="10072" name="yt_shape_10072"/>
          <p:cNvSpPr txBox="1"/>
          <p:nvPr/>
        </p:nvSpPr>
        <p:spPr>
          <a:xfrm>
            <a:off x="540119" y="221660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（苏州市姑苏区模拟）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的顶点在正方形网格的格点上，则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073" name="yt_image_10073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5335" y="3328408"/>
            <a:ext cx="1481328" cy="1673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75" name="yt_shape_10075"/>
          <p:cNvSpPr txBox="1"/>
          <p:nvPr/>
        </p:nvSpPr>
        <p:spPr>
          <a:xfrm>
            <a:off x="5403502" y="5052179"/>
            <a:ext cx="13849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题图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FAC8855-E962-4A6D-2F48-A040EC2B02F7}"/>
              </a:ext>
            </a:extLst>
          </p:cNvPr>
          <p:cNvSpPr txBox="1"/>
          <p:nvPr/>
        </p:nvSpPr>
        <p:spPr>
          <a:xfrm>
            <a:off x="1059708" y="2645291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6" name="yt_shape_10076"/>
          <p:cNvSpPr txBox="1"/>
          <p:nvPr/>
        </p:nvSpPr>
        <p:spPr>
          <a:xfrm>
            <a:off x="540000" y="1575648"/>
            <a:ext cx="84638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】利用特殊四边形的相关性质构造直角三角形解决问题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77" name="yt_shape_10077"/>
              <p:cNvSpPr txBox="1"/>
              <p:nvPr/>
            </p:nvSpPr>
            <p:spPr>
              <a:xfrm>
                <a:off x="540119" y="2054951"/>
                <a:ext cx="11111999" cy="112133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（九江市模拟）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如图，在正方形网格中，四边形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的顶点都在格点上，则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0077" name="yt_shape_10077" descr="{&quot;rangeId&quot;:2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54951"/>
                <a:ext cx="11111999" cy="1121333"/>
              </a:xfrm>
              <a:prstGeom prst="rect">
                <a:avLst/>
              </a:prstGeom>
              <a:blipFill>
                <a:blip r:embed="rId2"/>
                <a:stretch>
                  <a:fillRect l="-1701" t="-4348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079" name="yt_image_10079">
            <a:extLst>
              <a:ext uri="">
                <a16:creationId xmlns="" xmlns:m="http://schemas.openxmlformats.org/officeDocument/2006/math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0012" y="3379436"/>
            <a:ext cx="1491975" cy="13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81" name="yt_shape_10081"/>
          <p:cNvSpPr txBox="1"/>
          <p:nvPr/>
        </p:nvSpPr>
        <p:spPr>
          <a:xfrm>
            <a:off x="5403502" y="4828947"/>
            <a:ext cx="13849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题图</a:t>
            </a:r>
          </a:p>
        </p:txBody>
      </p:sp>
      <p:pic>
        <p:nvPicPr>
          <p:cNvPr id="10082" name="yt_image_10082">
            <a:extLst>
              <a:ext uri="">
                <a16:creationId xmlns="" xmlns:m="http://schemas.openxmlformats.org/officeDocument/2006/math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74004" y="5460614"/>
            <a:ext cx="5443990" cy="18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FA73E14-2249-003A-6D01-1944AD8AD172}"/>
                  </a:ext>
                </a:extLst>
              </p:cNvPr>
              <p:cNvSpPr txBox="1"/>
              <p:nvPr/>
            </p:nvSpPr>
            <p:spPr>
              <a:xfrm>
                <a:off x="3040099" y="2340348"/>
                <a:ext cx="308674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FA73E14-2249-003A-6D01-1944AD8AD1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0099" y="2340348"/>
                <a:ext cx="308674" cy="728612"/>
              </a:xfrm>
              <a:prstGeom prst="rect">
                <a:avLst/>
              </a:prstGeom>
              <a:blipFill>
                <a:blip r:embed="rId5"/>
                <a:stretch>
                  <a:fillRect l="-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5" name="yt_shape_10085"/>
          <p:cNvSpPr txBox="1"/>
          <p:nvPr/>
        </p:nvSpPr>
        <p:spPr>
          <a:xfrm>
            <a:off x="540000" y="1916832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  <a:cs typeface="宋体" pitchFamily="16"/>
              </a:rPr>
              <a:t> </a:t>
            </a:r>
          </a:p>
        </p:txBody>
      </p:sp>
      <p:pic>
        <p:nvPicPr>
          <p:cNvPr id="10084" name="yt_image_1008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993663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87" name="yt_shape_10087"/>
          <p:cNvSpPr txBox="1"/>
          <p:nvPr/>
        </p:nvSpPr>
        <p:spPr>
          <a:xfrm>
            <a:off x="1252760" y="2367831"/>
            <a:ext cx="9686480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正切是在直角三角形中定义的，正切的求值必须放在直角三角形中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锐角的正切值与直角三角形的边长大小无关，只是对边与邻边的比值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9" name="yt_shape_10009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008" name="yt_image_10008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11" name="yt_shape_10011"/>
          <p:cNvSpPr txBox="1"/>
          <p:nvPr/>
        </p:nvSpPr>
        <p:spPr>
          <a:xfrm>
            <a:off x="540000" y="1603297"/>
            <a:ext cx="321562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正切的概念</a:t>
            </a:r>
          </a:p>
        </p:txBody>
      </p:sp>
      <p:sp>
        <p:nvSpPr>
          <p:cNvPr id="10012" name="yt_shape_10012"/>
          <p:cNvSpPr txBox="1"/>
          <p:nvPr/>
        </p:nvSpPr>
        <p:spPr>
          <a:xfrm>
            <a:off x="540119" y="2102862"/>
            <a:ext cx="11820577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（云南省中考）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的正切值为（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13" name="yt_table_10013" title="H_56.33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20247215"/>
                  </p:ext>
                </p:extLst>
              </p:nvPr>
            </p:nvGraphicFramePr>
            <p:xfrm>
              <a:off x="540000" y="2564904"/>
              <a:ext cx="7502019" cy="715391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000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001"/>
                        </a:ext>
                      </a:extLst>
                    </a:gridCol>
                    <a:gridCol w="2199069">
                      <a:extLst>
                        <a:ext uri="{9D8B030D-6E8A-4147-A177-3AD203B41FA5}">
                          <a16:colId xmlns:a16="http://schemas.microsoft.com/office/drawing/2014/main" val="10002"/>
                        </a:ext>
                      </a:extLst>
                    </a:gridCol>
                    <a:gridCol w="1412939">
                      <a:extLst>
                        <a:ext uri="{9D8B030D-6E8A-4147-A177-3AD203B41FA5}">
                          <a16:colId xmlns:a16="http://schemas.microsoft.com/office/drawing/2014/main" val="1000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10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10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013" name="yt_table_10013" title="H_56.33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20247215"/>
                  </p:ext>
                </p:extLst>
              </p:nvPr>
            </p:nvGraphicFramePr>
            <p:xfrm>
              <a:off x="540000" y="2564904"/>
              <a:ext cx="7502019" cy="715391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000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001"/>
                        </a:ext>
                      </a:extLst>
                    </a:gridCol>
                    <a:gridCol w="2199069">
                      <a:extLst>
                        <a:ext uri="{9D8B030D-6E8A-4147-A177-3AD203B41FA5}">
                          <a16:colId xmlns:a16="http://schemas.microsoft.com/office/drawing/2014/main" val="10002"/>
                        </a:ext>
                      </a:extLst>
                    </a:gridCol>
                    <a:gridCol w="1412939">
                      <a:extLst>
                        <a:ext uri="{9D8B030D-6E8A-4147-A177-3AD203B41FA5}">
                          <a16:colId xmlns:a16="http://schemas.microsoft.com/office/drawing/2014/main" val="10003"/>
                        </a:ext>
                      </a:extLst>
                    </a:gridCol>
                  </a:tblGrid>
                  <a:tr h="71539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2215" r="-187658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77008" r="-64266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31034" b="-1344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14" name="yt_shape_10014"/>
              <p:cNvSpPr txBox="1"/>
              <p:nvPr/>
            </p:nvSpPr>
            <p:spPr>
              <a:xfrm>
                <a:off x="540119" y="3330925"/>
                <a:ext cx="11111999" cy="112947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页习题第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题变式）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17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014" name="yt_shape_100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330925"/>
                <a:ext cx="11111999" cy="1129476"/>
              </a:xfrm>
              <a:prstGeom prst="rect">
                <a:avLst/>
              </a:prstGeom>
              <a:blipFill>
                <a:blip r:embed="rId4"/>
                <a:stretch>
                  <a:fillRect l="-1701" t="-4301" b="-80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016" name="yt_image_10016">
            <a:extLst>
              <a:ext uri="">
                <a16:creationId xmlns="" xmlns:p14="http://schemas.microsoft.com/office/powerpoint/2010/main" xmlns:m="http://schemas.openxmlformats.org/officeDocument/2006/math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28798" y="4663553"/>
            <a:ext cx="1934402" cy="129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6677761">
            <a:extLst>
              <a:ext uri="{FF2B5EF4-FFF2-40B4-BE49-F238E27FC236}">
                <a16:creationId xmlns:a16="http://schemas.microsoft.com/office/drawing/2014/main" id="{27F98301-B078-4364-C6AA-6EB0E570B2A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262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F60A129-C82F-6032-1C56-F0FE8ED7E23E}"/>
              </a:ext>
            </a:extLst>
          </p:cNvPr>
          <p:cNvSpPr txBox="1"/>
          <p:nvPr/>
        </p:nvSpPr>
        <p:spPr>
          <a:xfrm>
            <a:off x="11568608" y="205207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3E52705-38F2-1013-4D42-E727BDCFF8AB}"/>
              </a:ext>
            </a:extLst>
          </p:cNvPr>
          <p:cNvSpPr txBox="1"/>
          <p:nvPr/>
        </p:nvSpPr>
        <p:spPr>
          <a:xfrm>
            <a:off x="2297958" y="3759607"/>
            <a:ext cx="484886" cy="73667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8" name="yt_shape_10018"/>
          <p:cNvSpPr txBox="1"/>
          <p:nvPr/>
        </p:nvSpPr>
        <p:spPr>
          <a:xfrm>
            <a:off x="540000" y="1020036"/>
            <a:ext cx="106134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019" name="yt_image_10019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6311" y="1651703"/>
            <a:ext cx="1339376" cy="1661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021" name="yt_shape_10021"/>
              <p:cNvSpPr txBox="1"/>
              <p:nvPr/>
            </p:nvSpPr>
            <p:spPr>
              <a:xfrm>
                <a:off x="540000" y="3364046"/>
                <a:ext cx="4174220" cy="283391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16cm.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021" name="yt_shape_10021" descr="{&quot;rangeId&quot;: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64046"/>
                <a:ext cx="4174220" cy="2833917"/>
              </a:xfrm>
              <a:prstGeom prst="rect">
                <a:avLst/>
              </a:prstGeom>
              <a:blipFill>
                <a:blip r:embed="rId3"/>
                <a:stretch>
                  <a:fillRect l="-4532" t="-1935" r="-3070" b="-25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5374586-4051-06CD-C36D-7E02754B7A34}"/>
              </a:ext>
            </a:extLst>
          </p:cNvPr>
          <p:cNvSpPr txBox="1"/>
          <p:nvPr/>
        </p:nvSpPr>
        <p:spPr>
          <a:xfrm>
            <a:off x="449989" y="3317240"/>
            <a:ext cx="4313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ED41252-BC1B-6128-7D79-D5CBB5F08D7D}"/>
              </a:ext>
            </a:extLst>
          </p:cNvPr>
          <p:cNvSpPr txBox="1"/>
          <p:nvPr/>
        </p:nvSpPr>
        <p:spPr>
          <a:xfrm>
            <a:off x="449989" y="3792728"/>
            <a:ext cx="1837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7BB8ED5-C598-AA36-DA17-988FECB06CD7}"/>
                  </a:ext>
                </a:extLst>
              </p:cNvPr>
              <p:cNvSpPr txBox="1"/>
              <p:nvPr/>
            </p:nvSpPr>
            <p:spPr>
              <a:xfrm>
                <a:off x="449989" y="4268216"/>
                <a:ext cx="3890073" cy="6312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16cm.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7, 'mathAnswerShape': 1}">
                <a:extLst>
                  <a:ext uri="{FF2B5EF4-FFF2-40B4-BE49-F238E27FC236}">
                    <a16:creationId xmlns:a16="http://schemas.microsoft.com/office/drawing/2014/main" id="{E7BB8ED5-C598-AA36-DA17-988FECB06C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68216"/>
                <a:ext cx="3890073" cy="631267"/>
              </a:xfrm>
              <a:prstGeom prst="rect">
                <a:avLst/>
              </a:prstGeom>
              <a:blipFill>
                <a:blip r:embed="rId4"/>
                <a:stretch>
                  <a:fillRect l="-2508" r="-2194" b="-17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E2EA839-FFD5-23DD-3D46-F3C9771AEE94}"/>
                  </a:ext>
                </a:extLst>
              </p:cNvPr>
              <p:cNvSpPr txBox="1"/>
              <p:nvPr/>
            </p:nvSpPr>
            <p:spPr>
              <a:xfrm>
                <a:off x="449989" y="4805871"/>
                <a:ext cx="2942591" cy="7721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7, 'mathAnswerShape': 1}">
                <a:extLst>
                  <a:ext uri="{FF2B5EF4-FFF2-40B4-BE49-F238E27FC236}">
                    <a16:creationId xmlns:a16="http://schemas.microsoft.com/office/drawing/2014/main" id="{AE2EA839-FFD5-23DD-3D46-F3C9771AEE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05871"/>
                <a:ext cx="2942591" cy="772109"/>
              </a:xfrm>
              <a:prstGeom prst="rect">
                <a:avLst/>
              </a:prstGeom>
              <a:blipFill>
                <a:blip r:embed="rId5"/>
                <a:stretch>
                  <a:fillRect l="-3313" r="-3106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9595350-526C-D4C4-4594-5C73F1AD0AE8}"/>
                  </a:ext>
                </a:extLst>
              </p:cNvPr>
              <p:cNvSpPr txBox="1"/>
              <p:nvPr/>
            </p:nvSpPr>
            <p:spPr>
              <a:xfrm>
                <a:off x="449989" y="5484368"/>
                <a:ext cx="2409191" cy="7329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7, 'mathAnswerShape': 1}">
                <a:extLst>
                  <a:ext uri="{FF2B5EF4-FFF2-40B4-BE49-F238E27FC236}">
                    <a16:creationId xmlns:a16="http://schemas.microsoft.com/office/drawing/2014/main" id="{09595350-526C-D4C4-4594-5C73F1AD0A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84368"/>
                <a:ext cx="2409191" cy="732994"/>
              </a:xfrm>
              <a:prstGeom prst="rect">
                <a:avLst/>
              </a:prstGeom>
              <a:blipFill>
                <a:blip r:embed="rId6"/>
                <a:stretch>
                  <a:fillRect l="-4051" r="-4051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3" name="yt_shape_10023"/>
          <p:cNvSpPr txBox="1"/>
          <p:nvPr/>
        </p:nvSpPr>
        <p:spPr>
          <a:xfrm>
            <a:off x="540000" y="1412776"/>
            <a:ext cx="567783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正切与梯子的倾斜程度的关系</a:t>
            </a:r>
          </a:p>
        </p:txBody>
      </p:sp>
      <p:sp>
        <p:nvSpPr>
          <p:cNvPr id="10024" name="yt_shape_10024"/>
          <p:cNvSpPr txBox="1"/>
          <p:nvPr/>
        </p:nvSpPr>
        <p:spPr>
          <a:xfrm>
            <a:off x="540119" y="191234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如图表示甲、乙两个自动扶梯，哪一个自动扶梯比较陡（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026" name="yt_table_10026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9500829"/>
              </p:ext>
            </p:extLst>
          </p:nvPr>
        </p:nvGraphicFramePr>
        <p:xfrm>
          <a:off x="540000" y="2871776"/>
          <a:ext cx="5724843" cy="950976"/>
        </p:xfrm>
        <a:graphic>
          <a:graphicData uri="http://schemas.openxmlformats.org/drawingml/2006/table">
            <a:tbl>
              <a:tblPr/>
              <a:tblGrid>
                <a:gridCol w="3624580">
                  <a:extLst>
                    <a:ext uri="{9D8B030D-6E8A-4147-A177-3AD203B41FA5}">
                      <a16:colId xmlns:a16="http://schemas.microsoft.com/office/drawing/2014/main" val="10004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甲、乙一样陡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0025" name="yt_image_10025_skip" title="H_88.11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03405" y="2871776"/>
            <a:ext cx="3446838" cy="1118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6677926">
            <a:extLst>
              <a:ext uri="{FF2B5EF4-FFF2-40B4-BE49-F238E27FC236}">
                <a16:creationId xmlns:a16="http://schemas.microsoft.com/office/drawing/2014/main" id="{9556E795-1F2A-7E74-E017-156EF1A9A1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452103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AB239E1-D27E-B516-5AFD-31E097284AB7}"/>
              </a:ext>
            </a:extLst>
          </p:cNvPr>
          <p:cNvSpPr txBox="1"/>
          <p:nvPr/>
        </p:nvSpPr>
        <p:spPr>
          <a:xfrm>
            <a:off x="907308" y="234102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8" name="yt_shape_10028"/>
          <p:cNvSpPr txBox="1"/>
          <p:nvPr/>
        </p:nvSpPr>
        <p:spPr>
          <a:xfrm>
            <a:off x="540000" y="1160782"/>
            <a:ext cx="229229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坡度</a:t>
            </a:r>
          </a:p>
        </p:txBody>
      </p:sp>
      <p:sp>
        <p:nvSpPr>
          <p:cNvPr id="10029" name="yt_shape_10029"/>
          <p:cNvSpPr txBox="1"/>
          <p:nvPr/>
        </p:nvSpPr>
        <p:spPr>
          <a:xfrm>
            <a:off x="540000" y="1660347"/>
            <a:ext cx="86257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测得某坡面铅直高度为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，水平宽度为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，则坡度为（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30" name="yt_table_10030" title="H_70.0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28098556"/>
                  </p:ext>
                </p:extLst>
              </p:nvPr>
            </p:nvGraphicFramePr>
            <p:xfrm>
              <a:off x="540000" y="2139650"/>
              <a:ext cx="4480497" cy="889001"/>
            </p:xfrm>
            <a:graphic>
              <a:graphicData uri="http://schemas.openxmlformats.org/drawingml/2006/table">
                <a:tbl>
                  <a:tblPr/>
                  <a:tblGrid>
                    <a:gridCol w="2715070">
                      <a:extLst>
                        <a:ext uri="{9D8B030D-6E8A-4147-A177-3AD203B41FA5}">
                          <a16:colId xmlns:a16="http://schemas.microsoft.com/office/drawing/2014/main" val="10006"/>
                        </a:ext>
                      </a:extLst>
                    </a:gridCol>
                    <a:gridCol w="1765427">
                      <a:extLst>
                        <a:ext uri="{9D8B030D-6E8A-4147-A177-3AD203B41FA5}">
                          <a16:colId xmlns:a16="http://schemas.microsoft.com/office/drawing/2014/main" val="1000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 xmlns:m="http://schemas.openxmlformats.org/officeDocument/2006/math" xmlns:p14="http://schemas.microsoft.com/office/powerpoint/2010/main" xmlns:a16="http://schemas.microsoft.com/office/drawing/2014/main">
          <p:graphicFrame>
            <p:nvGraphicFramePr>
              <p:cNvPr id="10030" name="yt_table_10030" descr="{&quot;rangeId&quot;:11,&quot;type&quot;:&quot;Option&quot;}" title="H_70.0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28098556"/>
                  </p:ext>
                </p:extLst>
              </p:nvPr>
            </p:nvGraphicFramePr>
            <p:xfrm>
              <a:off x="540000" y="1878868"/>
              <a:ext cx="4480497" cy="889001"/>
            </p:xfrm>
            <a:graphic>
              <a:graphicData uri="http://schemas.openxmlformats.org/drawingml/2006/table">
                <a:tbl>
                  <a:tblPr/>
                  <a:tblGrid>
                    <a:gridCol w="2715070">
                      <a:extLst>
                        <a:ext uri="{9D8B030D-6E8A-4147-A177-3AD203B41FA5}">
                          <a16:colId xmlns:a16="http://schemas.microsoft.com/office/drawing/2014/main" val="10006"/>
                        </a:ext>
                      </a:extLst>
                    </a:gridCol>
                    <a:gridCol w="1765427">
                      <a:extLst>
                        <a:ext uri="{9D8B030D-6E8A-4147-A177-3AD203B41FA5}">
                          <a16:colId xmlns:a16="http://schemas.microsoft.com/office/drawing/2014/main" val="10007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597" r="-65022" b="-13116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53793" t="-2597" b="-13116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031" name="yt_shape_10031"/>
          <p:cNvSpPr txBox="1"/>
          <p:nvPr/>
        </p:nvSpPr>
        <p:spPr>
          <a:xfrm>
            <a:off x="540119" y="307924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为测量如图所示的上山坡道的倾斜度，小明测得图中所示的数据（单位：米），则该坡道的坡度是（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33" name="yt_table_10033_skip" title="H_105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82778889"/>
                  </p:ext>
                </p:extLst>
              </p:nvPr>
            </p:nvGraphicFramePr>
            <p:xfrm>
              <a:off x="540000" y="4038678"/>
              <a:ext cx="3999421" cy="1334072"/>
            </p:xfrm>
            <a:graphic>
              <a:graphicData uri="http://schemas.openxmlformats.org/drawingml/2006/table">
                <a:tbl>
                  <a:tblPr/>
                  <a:tblGrid>
                    <a:gridCol w="2715070">
                      <a:extLst>
                        <a:ext uri="{9D8B030D-6E8A-4147-A177-3AD203B41FA5}">
                          <a16:colId xmlns:a16="http://schemas.microsoft.com/office/drawing/2014/main" val="10008"/>
                        </a:ext>
                      </a:extLst>
                    </a:gridCol>
                    <a:gridCol w="1284351">
                      <a:extLst>
                        <a:ext uri="{9D8B030D-6E8A-4147-A177-3AD203B41FA5}">
                          <a16:colId xmlns:a16="http://schemas.microsoft.com/office/drawing/2014/main" val="1000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17</m:t>
                                      </m:r>
                                    </m:e>
                                  </m:rad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17</m:t>
                                      </m:r>
                                    </m:e>
                                  </m:rad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</mc:Choice>
        <mc:Fallback xmlns="" xmlns:m="http://schemas.openxmlformats.org/officeDocument/2006/math" xmlns:p14="http://schemas.microsoft.com/office/powerpoint/2010/main" xmlns:a16="http://schemas.microsoft.com/office/drawing/2014/main">
          <p:graphicFrame>
            <p:nvGraphicFramePr>
              <p:cNvPr id="10033" name="yt_table_10033_skip" descr="{&quot;rangeId&quot;:12,&quot;type&quot;:&quot;Option&quot;,&quot;drawing&quot;:[&quot;yt_image_10032&quot;]}" title="H_105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82778889"/>
                  </p:ext>
                </p:extLst>
              </p:nvPr>
            </p:nvGraphicFramePr>
            <p:xfrm>
              <a:off x="540000" y="3777896"/>
              <a:ext cx="3999421" cy="1334072"/>
            </p:xfrm>
            <a:graphic>
              <a:graphicData uri="http://schemas.openxmlformats.org/drawingml/2006/table">
                <a:tbl>
                  <a:tblPr/>
                  <a:tblGrid>
                    <a:gridCol w="2715070">
                      <a:extLst>
                        <a:ext uri="{9D8B030D-6E8A-4147-A177-3AD203B41FA5}">
                          <a16:colId xmlns:a16="http://schemas.microsoft.com/office/drawing/2014/main" val="10008"/>
                        </a:ext>
                      </a:extLst>
                    </a:gridCol>
                    <a:gridCol w="1284351">
                      <a:extLst>
                        <a:ext uri="{9D8B030D-6E8A-4147-A177-3AD203B41FA5}">
                          <a16:colId xmlns:a16="http://schemas.microsoft.com/office/drawing/2014/main" val="10009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47309" b="-124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70135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89655" r="-47309" b="-112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11374" t="-89655" b="-112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0032" name="yt_image_10032_skip" title="H_158.94">
            <a:extLst>
              <a:ext uri="">
                <a16:creationId xmlns="" xmlns:m="http://schemas.openxmlformats.org/officeDocument/2006/math" xmlns:mc="http://schemas.openxmlformats.org/markup-compatibility/2006" xmlns:a16="http://schemas.microsoft.com/office/drawing/2014/main" xmlns:a14="http://schemas.microsoft.com/office/drawing/2010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40772" y="4038678"/>
            <a:ext cx="1909132" cy="2018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6678094">
            <a:extLst>
              <a:ext uri="{FF2B5EF4-FFF2-40B4-BE49-F238E27FC236}">
                <a16:creationId xmlns:a16="http://schemas.microsoft.com/office/drawing/2014/main" id="{3B3B38DD-18D8-C75E-7768-329453638B8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20010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1E2A3B1-9DC7-E72C-D983-35EBC5D8815E}"/>
              </a:ext>
            </a:extLst>
          </p:cNvPr>
          <p:cNvSpPr txBox="1"/>
          <p:nvPr/>
        </p:nvSpPr>
        <p:spPr>
          <a:xfrm>
            <a:off x="8314464" y="161354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D1A8526-33B5-0805-5AFB-08F19C01D226}"/>
              </a:ext>
            </a:extLst>
          </p:cNvPr>
          <p:cNvSpPr txBox="1"/>
          <p:nvPr/>
        </p:nvSpPr>
        <p:spPr>
          <a:xfrm>
            <a:off x="3345708" y="350792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4" name="yt_shape_10034"/>
          <p:cNvSpPr txBox="1"/>
          <p:nvPr/>
        </p:nvSpPr>
        <p:spPr>
          <a:xfrm>
            <a:off x="540000" y="1327112"/>
            <a:ext cx="752449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忽略了求正切的前提条件为直角三角形致错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35" name="yt_shape_10035"/>
              <p:cNvSpPr txBox="1"/>
              <p:nvPr/>
            </p:nvSpPr>
            <p:spPr>
              <a:xfrm>
                <a:off x="540000" y="1826677"/>
                <a:ext cx="8588890" cy="6402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在等腰三角形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0035" name="yt_shape_10035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26677"/>
                <a:ext cx="8588890" cy="640240"/>
              </a:xfrm>
              <a:prstGeom prst="rect">
                <a:avLst/>
              </a:prstGeom>
              <a:blipFill>
                <a:blip r:embed="rId2"/>
                <a:stretch>
                  <a:fillRect l="-2200" r="-1348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yt_shape_1697706678248">
            <a:extLst>
              <a:ext uri="{FF2B5EF4-FFF2-40B4-BE49-F238E27FC236}">
                <a16:creationId xmlns:a16="http://schemas.microsoft.com/office/drawing/2014/main" id="{19372437-4B97-1C2B-28C4-7DAABA54EA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366439"/>
            <a:ext cx="1355917" cy="36578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666AC86-53E3-3C5E-C934-2D8C89A83767}"/>
                  </a:ext>
                </a:extLst>
              </p:cNvPr>
              <p:cNvSpPr txBox="1"/>
              <p:nvPr/>
            </p:nvSpPr>
            <p:spPr>
              <a:xfrm>
                <a:off x="8446226" y="1628800"/>
                <a:ext cx="308674" cy="7276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666AC86-53E3-3C5E-C934-2D8C89A837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46226" y="1628800"/>
                <a:ext cx="308674" cy="727660"/>
              </a:xfrm>
              <a:prstGeom prst="rect">
                <a:avLst/>
              </a:prstGeom>
              <a:blipFill>
                <a:blip r:embed="rId4"/>
                <a:stretch>
                  <a:fillRect l="-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7" name="yt_image_10037">
            <a:extLst>
              <a:ext uri="">
                <a16:creationId xmlns="" xmlns:m="http://schemas.openxmlformats.org/officeDocument/2006/math" xmlns:p14="http://schemas.microsoft.com/office/powerpoint/2010/main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772816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39" name="yt_shape_10039"/>
          <p:cNvSpPr txBox="1"/>
          <p:nvPr/>
        </p:nvSpPr>
        <p:spPr>
          <a:xfrm>
            <a:off x="540119" y="246468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43" name="yt_table_10043_skip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0864953"/>
                  </p:ext>
                </p:extLst>
              </p:nvPr>
            </p:nvGraphicFramePr>
            <p:xfrm>
              <a:off x="540000" y="3424120"/>
              <a:ext cx="6800216" cy="640017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010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011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012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01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043" name="yt_table_10043_skip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0864953"/>
                  </p:ext>
                </p:extLst>
              </p:nvPr>
            </p:nvGraphicFramePr>
            <p:xfrm>
              <a:off x="540000" y="3424120"/>
              <a:ext cx="6800216" cy="640017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010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011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012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013"/>
                        </a:ext>
                      </a:extLst>
                    </a:gridCol>
                  </a:tblGrid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0157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949" r="-15253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0949" r="-5253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72892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0040" name="yt_shape_10040_skip" title="H_123.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434941" y="3424120"/>
            <a:ext cx="1214809" cy="1569861"/>
            <a:chOff x="0" y="0"/>
            <a:chExt cx="1214809" cy="1569861"/>
          </a:xfrm>
        </p:grpSpPr>
        <p:pic>
          <p:nvPicPr>
            <p:cNvPr id="2" name="yt_image_10040">
              <a:extLst>
                <a:ext uri="">
                  <a16:creationId xmlns="" xmlns:m="http://schemas.openxmlformats.org/officeDocument/2006/math" xmlns:mc="http://schemas.openxmlformats.org/markup-compatibility/2006" xmlns:a16="http://schemas.microsoft.com/office/drawing/2014/main" xmlns:a14="http://schemas.microsoft.com/office/drawing/2010/main" xmlns:p14="http://schemas.microsoft.com/office/powerpoint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214809" cy="11738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042" name="yt_shape_10042"/>
            <p:cNvSpPr txBox="1"/>
            <p:nvPr/>
          </p:nvSpPr>
          <p:spPr>
            <a:xfrm>
              <a:off x="74123" y="120986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2C3CFE31-525A-6E15-3710-6074B8D5F615}"/>
              </a:ext>
            </a:extLst>
          </p:cNvPr>
          <p:cNvSpPr txBox="1"/>
          <p:nvPr/>
        </p:nvSpPr>
        <p:spPr>
          <a:xfrm>
            <a:off x="1821708" y="289336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37421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4" name="yt_shape_10044"/>
          <p:cNvSpPr txBox="1"/>
          <p:nvPr/>
        </p:nvSpPr>
        <p:spPr>
          <a:xfrm>
            <a:off x="540119" y="184482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如图，一座公路桥离地面的高度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米，引桥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的水平宽度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米，为降低坡度，现决定将引桥坡面改为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，使其坡度为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048" name="yt_table_1004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0473041"/>
              </p:ext>
            </p:extLst>
          </p:nvPr>
        </p:nvGraphicFramePr>
        <p:xfrm>
          <a:off x="540000" y="2804259"/>
          <a:ext cx="85718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1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1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16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0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pSp>
        <p:nvGrpSpPr>
          <p:cNvPr id="10045" name="yt_shape_10045_skip" title="H_85.99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439816" y="3842593"/>
            <a:ext cx="2539998" cy="1160602"/>
            <a:chOff x="0" y="0"/>
            <a:chExt cx="2645676" cy="1160602"/>
          </a:xfrm>
        </p:grpSpPr>
        <p:pic>
          <p:nvPicPr>
            <p:cNvPr id="2" name="yt_image_10045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645676" cy="6960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047" name="yt_shape_10047"/>
            <p:cNvSpPr txBox="1"/>
            <p:nvPr/>
          </p:nvSpPr>
          <p:spPr>
            <a:xfrm>
              <a:off x="555218" y="732087"/>
              <a:ext cx="1336901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A860FF0-57BF-C389-9740-AB777CB17D45}"/>
              </a:ext>
            </a:extLst>
          </p:cNvPr>
          <p:cNvSpPr txBox="1"/>
          <p:nvPr/>
        </p:nvSpPr>
        <p:spPr>
          <a:xfrm>
            <a:off x="9644907" y="227350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50" name="yt_shape_10050"/>
              <p:cNvSpPr txBox="1"/>
              <p:nvPr/>
            </p:nvSpPr>
            <p:spPr>
              <a:xfrm>
                <a:off x="540119" y="2103162"/>
                <a:ext cx="11111999" cy="11089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如图，已知菱形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，对角线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相交于点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050" name="yt_shape_100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03162"/>
                <a:ext cx="11111999" cy="1108958"/>
              </a:xfrm>
              <a:prstGeom prst="rect">
                <a:avLst/>
              </a:prstGeom>
              <a:blipFill>
                <a:blip r:embed="rId2"/>
                <a:stretch>
                  <a:fillRect l="-1701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052" name="yt_image_10052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26851" y="3415272"/>
            <a:ext cx="1938297" cy="877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8BB5ECE-1C5A-8175-EFA5-155FB66A194A}"/>
              </a:ext>
            </a:extLst>
          </p:cNvPr>
          <p:cNvSpPr txBox="1"/>
          <p:nvPr/>
        </p:nvSpPr>
        <p:spPr>
          <a:xfrm>
            <a:off x="2075708" y="2730218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1264</Words>
  <Application>Microsoft Office PowerPoint</Application>
  <PresentationFormat>宽屏</PresentationFormat>
  <Paragraphs>113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3204169298@qq.com</cp:lastModifiedBy>
  <cp:revision>45</cp:revision>
  <dcterms:created xsi:type="dcterms:W3CDTF">2023-05-05T05:33:04Z</dcterms:created>
  <dcterms:modified xsi:type="dcterms:W3CDTF">2023-10-19T13:13:47Z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