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3" r:id="rId7"/>
    <p:sldId id="374" r:id="rId8"/>
    <p:sldId id="376" r:id="rId9"/>
    <p:sldId id="377" r:id="rId10"/>
    <p:sldId id="379" r:id="rId11"/>
    <p:sldId id="382" r:id="rId12"/>
    <p:sldId id="383" r:id="rId13"/>
    <p:sldId id="384" r:id="rId14"/>
    <p:sldId id="390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bin"/><Relationship Id="rId9" Type="http://schemas.openxmlformats.org/officeDocument/2006/relationships/image" Target="../media/image3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" name="yt_shape_10352"/>
          <p:cNvSpPr txBox="1"/>
          <p:nvPr/>
        </p:nvSpPr>
        <p:spPr>
          <a:xfrm>
            <a:off x="540000" y="1794794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51" name="yt_image_103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9479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4" name="yt_shape_10354"/>
          <p:cNvSpPr txBox="1"/>
          <p:nvPr/>
        </p:nvSpPr>
        <p:spPr>
          <a:xfrm>
            <a:off x="540000" y="2492377"/>
            <a:ext cx="8531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求锐角三角函数值，往往要使用科学计算器的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55" name="yt_shape_10355"/>
          <p:cNvSpPr txBox="1"/>
          <p:nvPr/>
        </p:nvSpPr>
        <p:spPr>
          <a:xfrm>
            <a:off x="540000" y="2971680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如图：</a:t>
            </a:r>
          </a:p>
        </p:txBody>
      </p:sp>
      <p:pic>
        <p:nvPicPr>
          <p:cNvPr id="10356" name="yt_image_103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8670" y="3450983"/>
            <a:ext cx="2114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8" name="yt_shape_10358"/>
          <p:cNvSpPr txBox="1"/>
          <p:nvPr/>
        </p:nvSpPr>
        <p:spPr>
          <a:xfrm>
            <a:off x="540000" y="4515388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）从低处观测高处的目标时，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水平线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所成的锐角称为仰角；</a:t>
            </a:r>
          </a:p>
        </p:txBody>
      </p:sp>
      <p:sp>
        <p:nvSpPr>
          <p:cNvPr id="10359" name="yt_shape_10359"/>
          <p:cNvSpPr txBox="1"/>
          <p:nvPr/>
        </p:nvSpPr>
        <p:spPr>
          <a:xfrm>
            <a:off x="540000" y="4994691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）从高处观测低处的目标时，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水平线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所成的锐角称为俯角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7DD4E5FA-8D58-A160-306C-AB713DC74D27}"/>
              </a:ext>
            </a:extLst>
          </p:cNvPr>
          <p:cNvSpPr/>
          <p:nvPr/>
        </p:nvSpPr>
        <p:spPr>
          <a:xfrm>
            <a:off x="6864600" y="2555877"/>
            <a:ext cx="355665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DAB12180-A2BD-2045-E14D-E4CAA1AA71AC}"/>
              </a:ext>
            </a:extLst>
          </p:cNvPr>
          <p:cNvSpPr/>
          <p:nvPr/>
        </p:nvSpPr>
        <p:spPr>
          <a:xfrm>
            <a:off x="7525000" y="2555877"/>
            <a:ext cx="406465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57421911-4227-9B35-5F68-1C908295D066}"/>
              </a:ext>
            </a:extLst>
          </p:cNvPr>
          <p:cNvSpPr/>
          <p:nvPr/>
        </p:nvSpPr>
        <p:spPr>
          <a:xfrm>
            <a:off x="8236200" y="2555877"/>
            <a:ext cx="371540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C994C7-2584-ECFF-9FDF-BA3DF3BFDEA1}"/>
              </a:ext>
            </a:extLst>
          </p:cNvPr>
          <p:cNvSpPr txBox="1"/>
          <p:nvPr/>
        </p:nvSpPr>
        <p:spPr>
          <a:xfrm>
            <a:off x="7434989" y="2445571"/>
            <a:ext cx="58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61AC92-EC63-DC9C-C5D6-7F227034E810}"/>
              </a:ext>
            </a:extLst>
          </p:cNvPr>
          <p:cNvSpPr txBox="1"/>
          <p:nvPr/>
        </p:nvSpPr>
        <p:spPr>
          <a:xfrm>
            <a:off x="8146189" y="2445571"/>
            <a:ext cx="55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B65B5F-4F54-EB74-FF9D-4FFF0A6FC403}"/>
              </a:ext>
            </a:extLst>
          </p:cNvPr>
          <p:cNvSpPr txBox="1"/>
          <p:nvPr/>
        </p:nvSpPr>
        <p:spPr>
          <a:xfrm>
            <a:off x="5174389" y="44685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视线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F0C123-0604-A09E-FA6B-F29D0DAE050B}"/>
              </a:ext>
            </a:extLst>
          </p:cNvPr>
          <p:cNvSpPr txBox="1"/>
          <p:nvPr/>
        </p:nvSpPr>
        <p:spPr>
          <a:xfrm>
            <a:off x="6698389" y="44685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水平线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6C0A15-B85F-ECCB-93A7-FA3B85D7F65D}"/>
              </a:ext>
            </a:extLst>
          </p:cNvPr>
          <p:cNvSpPr txBox="1"/>
          <p:nvPr/>
        </p:nvSpPr>
        <p:spPr>
          <a:xfrm>
            <a:off x="5174389" y="49478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视线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0D7BFA-6FEA-D445-C871-97415A2F53F7}"/>
              </a:ext>
            </a:extLst>
          </p:cNvPr>
          <p:cNvSpPr txBox="1"/>
          <p:nvPr/>
        </p:nvSpPr>
        <p:spPr>
          <a:xfrm>
            <a:off x="6698389" y="49478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水平线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3" name="yt_shape_10413"/>
          <p:cNvSpPr txBox="1"/>
          <p:nvPr/>
        </p:nvSpPr>
        <p:spPr>
          <a:xfrm>
            <a:off x="540119" y="13632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是小志同学书桌上的一个电子相框，将其侧面抽象为如图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所示的几何图形，已知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14.1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0.766.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000" y="55321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14" name="yt_shape_10414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2112" y="3435290"/>
            <a:ext cx="2587775" cy="2046492"/>
            <a:chOff x="0" y="0"/>
            <a:chExt cx="2587775" cy="2046492"/>
          </a:xfrm>
        </p:grpSpPr>
        <p:pic>
          <p:nvPicPr>
            <p:cNvPr id="2" name="yt_image_1041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7775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16" name="yt_shape_10416"/>
            <p:cNvSpPr txBox="1"/>
            <p:nvPr/>
          </p:nvSpPr>
          <p:spPr>
            <a:xfrm>
              <a:off x="684423" y="16864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9AAA99-F753-60C3-5B99-4091879551BF}"/>
              </a:ext>
            </a:extLst>
          </p:cNvPr>
          <p:cNvSpPr txBox="1"/>
          <p:nvPr/>
        </p:nvSpPr>
        <p:spPr>
          <a:xfrm>
            <a:off x="9054357" y="1791910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14.1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8" name="yt_shape_10418"/>
          <p:cNvSpPr txBox="1"/>
          <p:nvPr/>
        </p:nvSpPr>
        <p:spPr>
          <a:xfrm>
            <a:off x="540119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是一辆在平地上滑行的滑板车，图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是其示意图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已知车杆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，车杆与脚踏板所成的角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，前后轮子的半径均为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，求把手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sin70°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cos70°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19" name="yt_image_104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2577" y="2547408"/>
            <a:ext cx="4320540" cy="197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21">
                <a:extLst>
                  <a:ext uri="{FF2B5EF4-FFF2-40B4-BE49-F238E27FC236}">
                    <a16:creationId xmlns:a16="http://schemas.microsoft.com/office/drawing/2014/main" id="{BE776E9A-8BF1-21D6-CC66-185C51875633}"/>
                  </a:ext>
                </a:extLst>
              </p:cNvPr>
              <p:cNvSpPr txBox="1"/>
              <p:nvPr/>
            </p:nvSpPr>
            <p:spPr>
              <a:xfrm>
                <a:off x="695340" y="2564904"/>
                <a:ext cx="6812762" cy="3030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交地面于点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·sin70°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0.94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86.48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86.48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答：把手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离地面的高度为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92.5cm.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421">
                <a:extLst>
                  <a:ext uri="{FF2B5EF4-FFF2-40B4-BE49-F238E27FC236}">
                    <a16:creationId xmlns:a16="http://schemas.microsoft.com/office/drawing/2014/main" id="{BE776E9A-8BF1-21D6-CC66-185C51875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40" y="2564904"/>
                <a:ext cx="6812762" cy="3030701"/>
              </a:xfrm>
              <a:prstGeom prst="rect">
                <a:avLst/>
              </a:prstGeom>
              <a:blipFill>
                <a:blip r:embed="rId3"/>
                <a:stretch>
                  <a:fillRect l="-2683" t="-1811" r="-1968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60484D1-993D-326E-7A93-8F008760A08E}"/>
              </a:ext>
            </a:extLst>
          </p:cNvPr>
          <p:cNvSpPr txBox="1"/>
          <p:nvPr/>
        </p:nvSpPr>
        <p:spPr>
          <a:xfrm>
            <a:off x="605329" y="2518098"/>
            <a:ext cx="6926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交地面于点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297A529-E7D8-839A-4819-C53131E18FA8}"/>
                  </a:ext>
                </a:extLst>
              </p:cNvPr>
              <p:cNvSpPr txBox="1"/>
              <p:nvPr/>
            </p:nvSpPr>
            <p:spPr>
              <a:xfrm>
                <a:off x="605329" y="2993586"/>
                <a:ext cx="4574922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297A529-E7D8-839A-4819-C53131E18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29" y="2993586"/>
                <a:ext cx="4574922" cy="768681"/>
              </a:xfrm>
              <a:prstGeom prst="rect">
                <a:avLst/>
              </a:prstGeom>
              <a:blipFill>
                <a:blip r:embed="rId4"/>
                <a:stretch>
                  <a:fillRect l="-1997" r="-17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AB0A838-41AD-18FA-2AA4-A594AAC258DA}"/>
              </a:ext>
            </a:extLst>
          </p:cNvPr>
          <p:cNvSpPr txBox="1"/>
          <p:nvPr/>
        </p:nvSpPr>
        <p:spPr>
          <a:xfrm>
            <a:off x="605329" y="3668655"/>
            <a:ext cx="594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·sin70°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86.48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16D121-970D-B49A-E997-6A1A5F42E680}"/>
              </a:ext>
            </a:extLst>
          </p:cNvPr>
          <p:cNvSpPr txBox="1"/>
          <p:nvPr/>
        </p:nvSpPr>
        <p:spPr>
          <a:xfrm>
            <a:off x="605329" y="4144143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A45EE3-5619-18C1-0747-DD9E9BA16E9C}"/>
              </a:ext>
            </a:extLst>
          </p:cNvPr>
          <p:cNvSpPr txBox="1"/>
          <p:nvPr/>
        </p:nvSpPr>
        <p:spPr>
          <a:xfrm>
            <a:off x="605329" y="4619631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86.48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E289A3-8B1D-9923-43F1-0E413AADF46B}"/>
              </a:ext>
            </a:extLst>
          </p:cNvPr>
          <p:cNvSpPr txBox="1"/>
          <p:nvPr/>
        </p:nvSpPr>
        <p:spPr>
          <a:xfrm>
            <a:off x="605329" y="5095119"/>
            <a:ext cx="46996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答：把手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离地面的高度为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92.5cm.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0424">
            <a:extLst>
              <a:ext uri="{FF2B5EF4-FFF2-40B4-BE49-F238E27FC236}">
                <a16:creationId xmlns:a16="http://schemas.microsoft.com/office/drawing/2014/main" id="{A702B60E-72FA-8434-29B5-ADFACFD1703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06436" y="4797152"/>
            <a:ext cx="2082060" cy="198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8" name="yt_shape_10428"/>
          <p:cNvSpPr txBox="1"/>
          <p:nvPr/>
        </p:nvSpPr>
        <p:spPr>
          <a:xfrm>
            <a:off x="540000" y="126876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27" name="yt_image_104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876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0" name="yt_shape_10430"/>
          <p:cNvSpPr txBox="1"/>
          <p:nvPr/>
        </p:nvSpPr>
        <p:spPr>
          <a:xfrm>
            <a:off x="540000" y="1966343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）通过计算（可用计算器），比较下列各对数的大小，并提出你的猜想：</a:t>
            </a:r>
          </a:p>
        </p:txBody>
      </p:sp>
      <p:sp>
        <p:nvSpPr>
          <p:cNvPr id="10431" name="yt_shape_10431"/>
          <p:cNvSpPr txBox="1"/>
          <p:nvPr/>
        </p:nvSpPr>
        <p:spPr>
          <a:xfrm>
            <a:off x="540000" y="2445646"/>
            <a:ext cx="41149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2sin15°cos15°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32" name="yt_shape_10432"/>
          <p:cNvSpPr txBox="1"/>
          <p:nvPr/>
        </p:nvSpPr>
        <p:spPr>
          <a:xfrm>
            <a:off x="540000" y="2924949"/>
            <a:ext cx="41149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sin40°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2sin20°cos20°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33" name="yt_shape_10433"/>
          <p:cNvSpPr txBox="1"/>
          <p:nvPr/>
        </p:nvSpPr>
        <p:spPr>
          <a:xfrm>
            <a:off x="540000" y="3404252"/>
            <a:ext cx="41149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sin60°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2sin30°cos30°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34" name="yt_shape_10434"/>
          <p:cNvSpPr txBox="1"/>
          <p:nvPr/>
        </p:nvSpPr>
        <p:spPr>
          <a:xfrm>
            <a:off x="540000" y="3883555"/>
            <a:ext cx="3884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sin80°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2sin40°cos40°.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E48196-9AB5-7544-78C5-58088F77D648}"/>
              </a:ext>
            </a:extLst>
          </p:cNvPr>
          <p:cNvSpPr txBox="1"/>
          <p:nvPr/>
        </p:nvSpPr>
        <p:spPr>
          <a:xfrm>
            <a:off x="1842227" y="239884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8AB6DC-9D2B-AC3D-1673-E60A8BE5D39C}"/>
              </a:ext>
            </a:extLst>
          </p:cNvPr>
          <p:cNvSpPr txBox="1"/>
          <p:nvPr/>
        </p:nvSpPr>
        <p:spPr>
          <a:xfrm>
            <a:off x="1842227" y="287814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17CBFF-D222-5BBE-4C22-08FADECB5D9E}"/>
              </a:ext>
            </a:extLst>
          </p:cNvPr>
          <p:cNvSpPr txBox="1"/>
          <p:nvPr/>
        </p:nvSpPr>
        <p:spPr>
          <a:xfrm>
            <a:off x="1842227" y="335744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FD7EC0-A05D-FF26-DBC2-1879317AB276}"/>
              </a:ext>
            </a:extLst>
          </p:cNvPr>
          <p:cNvSpPr txBox="1"/>
          <p:nvPr/>
        </p:nvSpPr>
        <p:spPr>
          <a:xfrm>
            <a:off x="1842227" y="383674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435">
            <a:extLst>
              <a:ext uri="{FF2B5EF4-FFF2-40B4-BE49-F238E27FC236}">
                <a16:creationId xmlns:a16="http://schemas.microsoft.com/office/drawing/2014/main" id="{3BF9524A-5027-D70A-6824-8E946C0EB2D3}"/>
              </a:ext>
            </a:extLst>
          </p:cNvPr>
          <p:cNvSpPr txBox="1"/>
          <p:nvPr/>
        </p:nvSpPr>
        <p:spPr>
          <a:xfrm>
            <a:off x="430817" y="4463143"/>
            <a:ext cx="7332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）猜想：已知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0A0233-7891-F6A8-13F8-02E666503F16}"/>
              </a:ext>
            </a:extLst>
          </p:cNvPr>
          <p:cNvSpPr txBox="1"/>
          <p:nvPr/>
        </p:nvSpPr>
        <p:spPr>
          <a:xfrm>
            <a:off x="5681156" y="441633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119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）验证：如图，在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，请利用面积法验证结论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37" name="yt_image_104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6189" y="1902100"/>
            <a:ext cx="4334256" cy="193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439">
                <a:extLst>
                  <a:ext uri="{FF2B5EF4-FFF2-40B4-BE49-F238E27FC236}">
                    <a16:creationId xmlns:a16="http://schemas.microsoft.com/office/drawing/2014/main" id="{57B63828-5115-4B3D-6B54-1AA3D3BE91C7}"/>
                  </a:ext>
                </a:extLst>
              </p:cNvPr>
              <p:cNvSpPr txBox="1"/>
              <p:nvPr/>
            </p:nvSpPr>
            <p:spPr>
              <a:xfrm>
                <a:off x="540119" y="2081645"/>
                <a:ext cx="4759316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解：如图（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0439">
                <a:extLst>
                  <a:ext uri="{FF2B5EF4-FFF2-40B4-BE49-F238E27FC236}">
                    <a16:creationId xmlns:a16="http://schemas.microsoft.com/office/drawing/2014/main" id="{57B63828-5115-4B3D-6B54-1AA3D3BE9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1645"/>
                <a:ext cx="4759316" cy="1119024"/>
              </a:xfrm>
              <a:prstGeom prst="rect">
                <a:avLst/>
              </a:prstGeom>
              <a:blipFill>
                <a:blip r:embed="rId3"/>
                <a:stretch>
                  <a:fillRect l="-3974" t="-4348" r="-282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442">
            <a:extLst>
              <a:ext uri="{FF2B5EF4-FFF2-40B4-BE49-F238E27FC236}">
                <a16:creationId xmlns:a16="http://schemas.microsoft.com/office/drawing/2014/main" id="{D2CA5F0D-4E99-326A-A03E-F8F930997102}"/>
              </a:ext>
            </a:extLst>
          </p:cNvPr>
          <p:cNvSpPr txBox="1"/>
          <p:nvPr/>
        </p:nvSpPr>
        <p:spPr>
          <a:xfrm>
            <a:off x="4813241" y="3403821"/>
            <a:ext cx="2171941" cy="17739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50" b="0" i="0" u="none" spc="-98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en-US" altLang="zh-CN" sz="9850" b="0" i="0" u="none" spc="14474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441">
            <a:extLst>
              <a:ext uri="{FF2B5EF4-FFF2-40B4-BE49-F238E27FC236}">
                <a16:creationId xmlns:a16="http://schemas.microsoft.com/office/drawing/2014/main" id="{80C32C6E-B958-03EA-6A20-00EDF935EDB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6961" y="4105493"/>
            <a:ext cx="214884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44">
                <a:extLst>
                  <a:ext uri="{FF2B5EF4-FFF2-40B4-BE49-F238E27FC236}">
                    <a16:creationId xmlns:a16="http://schemas.microsoft.com/office/drawing/2014/main" id="{D1D83E1D-DCAC-8D31-922F-53ABC1EB32A1}"/>
                  </a:ext>
                </a:extLst>
              </p:cNvPr>
              <p:cNvSpPr txBox="1"/>
              <p:nvPr/>
            </p:nvSpPr>
            <p:spPr>
              <a:xfrm>
                <a:off x="630130" y="3294281"/>
                <a:ext cx="6408806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如图（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）可得：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0444">
                <a:extLst>
                  <a:ext uri="{FF2B5EF4-FFF2-40B4-BE49-F238E27FC236}">
                    <a16:creationId xmlns:a16="http://schemas.microsoft.com/office/drawing/2014/main" id="{D1D83E1D-DCAC-8D31-922F-53ABC1EB3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3294281"/>
                <a:ext cx="6408806" cy="2264659"/>
              </a:xfrm>
              <a:prstGeom prst="rect">
                <a:avLst/>
              </a:prstGeom>
              <a:blipFill>
                <a:blip r:embed="rId5"/>
                <a:stretch>
                  <a:fillRect l="-2852" t="-2151" r="-1901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73ED8FC-2DB2-ED9B-A05E-DA7BF8F7114B}"/>
              </a:ext>
            </a:extLst>
          </p:cNvPr>
          <p:cNvSpPr txBox="1"/>
          <p:nvPr/>
        </p:nvSpPr>
        <p:spPr>
          <a:xfrm>
            <a:off x="450108" y="2034839"/>
            <a:ext cx="489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A3D937-9030-0DB9-A2FA-4FD943B778B8}"/>
                  </a:ext>
                </a:extLst>
              </p:cNvPr>
              <p:cNvSpPr txBox="1"/>
              <p:nvPr/>
            </p:nvSpPr>
            <p:spPr>
              <a:xfrm>
                <a:off x="450108" y="2510327"/>
                <a:ext cx="24009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A3D937-9030-0DB9-A2FA-4FD943B77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10327"/>
                <a:ext cx="2400999" cy="726326"/>
              </a:xfrm>
              <a:prstGeom prst="rect">
                <a:avLst/>
              </a:prstGeom>
              <a:blipFill>
                <a:blip r:embed="rId6"/>
                <a:stretch>
                  <a:fillRect l="-4061" r="-279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933784C-2FBA-7C40-C12A-E9D3AE4C2ACC}"/>
              </a:ext>
            </a:extLst>
          </p:cNvPr>
          <p:cNvSpPr txBox="1"/>
          <p:nvPr/>
        </p:nvSpPr>
        <p:spPr>
          <a:xfrm>
            <a:off x="540119" y="3247475"/>
            <a:ext cx="6526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）可得：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ACDCC9-49A4-5BAD-5287-9C2E5977782E}"/>
                  </a:ext>
                </a:extLst>
              </p:cNvPr>
              <p:cNvSpPr txBox="1"/>
              <p:nvPr/>
            </p:nvSpPr>
            <p:spPr>
              <a:xfrm>
                <a:off x="540119" y="3722963"/>
                <a:ext cx="6050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ACDCC9-49A4-5BAD-5287-9C2E59777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22963"/>
                <a:ext cx="6050661" cy="765061"/>
              </a:xfrm>
              <a:prstGeom prst="rect">
                <a:avLst/>
              </a:prstGeom>
              <a:blipFill>
                <a:blip r:embed="rId7"/>
                <a:stretch>
                  <a:fillRect l="-1613" r="-13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C4915BD-06E9-77F9-88B3-34D3B9843676}"/>
                  </a:ext>
                </a:extLst>
              </p:cNvPr>
              <p:cNvSpPr txBox="1"/>
              <p:nvPr/>
            </p:nvSpPr>
            <p:spPr>
              <a:xfrm>
                <a:off x="540119" y="4394412"/>
                <a:ext cx="2974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C4915BD-06E9-77F9-88B3-34D3B9843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94412"/>
                <a:ext cx="2974086" cy="765061"/>
              </a:xfrm>
              <a:prstGeom prst="rect">
                <a:avLst/>
              </a:prstGeom>
              <a:blipFill>
                <a:blip r:embed="rId8"/>
                <a:stretch>
                  <a:fillRect l="-3285" r="-22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7E10F92-C46A-2522-C597-AD1D9E912583}"/>
              </a:ext>
            </a:extLst>
          </p:cNvPr>
          <p:cNvSpPr txBox="1"/>
          <p:nvPr/>
        </p:nvSpPr>
        <p:spPr>
          <a:xfrm>
            <a:off x="540119" y="5065861"/>
            <a:ext cx="276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0446">
            <a:extLst>
              <a:ext uri="{FF2B5EF4-FFF2-40B4-BE49-F238E27FC236}">
                <a16:creationId xmlns:a16="http://schemas.microsoft.com/office/drawing/2014/main" id="{EE41E5AF-DD24-B866-6750-B8106AA307A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78902" y="4105493"/>
            <a:ext cx="2167128" cy="226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yt_shape_10450"/>
          <p:cNvSpPr txBox="1"/>
          <p:nvPr/>
        </p:nvSpPr>
        <p:spPr>
          <a:xfrm>
            <a:off x="540000" y="1772816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449" name="yt_image_104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108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2" name="yt_shape_10452"/>
          <p:cNvSpPr txBox="1"/>
          <p:nvPr/>
        </p:nvSpPr>
        <p:spPr>
          <a:xfrm>
            <a:off x="2637754" y="2223815"/>
            <a:ext cx="691649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用计算器求锐角的三角函数时，要注意按键顺序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仰角、俯角都是视线与水平线所成的锐角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1" name="yt_shape_10361"/>
          <p:cNvSpPr txBox="1"/>
          <p:nvPr/>
        </p:nvSpPr>
        <p:spPr>
          <a:xfrm>
            <a:off x="540000" y="109650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60" name="yt_image_1036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650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3" name="yt_shape_10363"/>
          <p:cNvSpPr txBox="1"/>
          <p:nvPr/>
        </p:nvSpPr>
        <p:spPr>
          <a:xfrm>
            <a:off x="540000" y="1799799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利用计算器求三角函数值</a:t>
            </a:r>
          </a:p>
        </p:txBody>
      </p:sp>
      <p:sp>
        <p:nvSpPr>
          <p:cNvPr id="10364" name="yt_shape_10364"/>
          <p:cNvSpPr txBox="1"/>
          <p:nvPr/>
        </p:nvSpPr>
        <p:spPr>
          <a:xfrm>
            <a:off x="540000" y="2299364"/>
            <a:ext cx="10235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若用我们数学课上采用的科学计算器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sin36°18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，按键顺序正确的是（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65" name="yt_table_10365" title="H_268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427996"/>
              </p:ext>
            </p:extLst>
          </p:nvPr>
        </p:nvGraphicFramePr>
        <p:xfrm>
          <a:off x="540000" y="2778667"/>
          <a:ext cx="7181850" cy="3407664"/>
        </p:xfrm>
        <a:graphic>
          <a:graphicData uri="http://schemas.openxmlformats.org/drawingml/2006/table">
            <a:tbl>
              <a:tblPr/>
              <a:tblGrid>
                <a:gridCol w="718185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600" b="0" i="0" u="none">
                          <a:noFill/>
                          <a:effectLst/>
                          <a:latin typeface="Times New Roman" pitchFamily="46"/>
                          <a:ea typeface="Times New Roman" pitchFamily="46"/>
                          <a:cs typeface="宋体" pitchFamily="4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cs typeface="宋体" pitchFamily="3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500" b="0" i="0" u="none">
                          <a:noFill/>
                          <a:effectLst/>
                          <a:latin typeface="Times New Roman" pitchFamily="45"/>
                          <a:ea typeface="Times New Roman" pitchFamily="45"/>
                          <a:cs typeface="宋体" pitchFamily="45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 </a:t>
                      </a:r>
                      <a:r>
                        <a:rPr lang="en-US" altLang="zh-CN" sz="1700" b="0" i="0" u="none">
                          <a:solidFill>
                            <a:srgbClr val="1EE3CF"/>
                          </a:solidFill>
                          <a:effectLst/>
                          <a:latin typeface="Times New Roman" pitchFamily="17"/>
                          <a:ea typeface="宋体" pitchFamily="17"/>
                          <a:cs typeface="宋体" pitchFamily="1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3850" b="0" i="0" u="none">
                          <a:noFill/>
                          <a:effectLst/>
                          <a:latin typeface="Times New Roman" pitchFamily="38"/>
                          <a:ea typeface="Times New Roman" pitchFamily="38"/>
                          <a:cs typeface="宋体" pitchFamily="38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  </a:t>
                      </a:r>
                      <a:r>
                        <a:rPr lang="en-US" altLang="zh-CN" sz="2200" b="0" i="0" u="none">
                          <a:solidFill>
                            <a:srgbClr val="1EE3CF"/>
                          </a:solidFill>
                          <a:effectLst/>
                          <a:latin typeface="Times New Roman" pitchFamily="22"/>
                          <a:ea typeface="宋体" pitchFamily="22"/>
                          <a:cs typeface="宋体" pitchFamily="22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250" b="0" i="0" u="none">
                          <a:noFill/>
                          <a:effectLst/>
                          <a:latin typeface="Times New Roman" pitchFamily="42"/>
                          <a:ea typeface="Times New Roman" pitchFamily="42"/>
                          <a:cs typeface="宋体" pitchFamily="4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cs typeface="宋体" pitchFamily="1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pic>
        <p:nvPicPr>
          <p:cNvPr id="3" name="yt_shape_1697706818811">
            <a:extLst>
              <a:ext uri="{FF2B5EF4-FFF2-40B4-BE49-F238E27FC236}">
                <a16:creationId xmlns:a16="http://schemas.microsoft.com/office/drawing/2014/main" id="{3F7DFF02-18E8-735C-F9DF-C33B074ED4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9126"/>
            <a:ext cx="1355917" cy="365782"/>
          </a:xfrm>
          <a:prstGeom prst="rect">
            <a:avLst/>
          </a:prstGeom>
        </p:spPr>
      </p:pic>
      <p:pic>
        <p:nvPicPr>
          <p:cNvPr id="5" name="yt_shape_1697706818996">
            <a:extLst>
              <a:ext uri="{FF2B5EF4-FFF2-40B4-BE49-F238E27FC236}">
                <a16:creationId xmlns:a16="http://schemas.microsoft.com/office/drawing/2014/main" id="{49BA07F3-1DE2-3A90-61F4-5F7431BF64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2842553"/>
            <a:ext cx="6105715" cy="783580"/>
          </a:xfrm>
          <a:prstGeom prst="rect">
            <a:avLst/>
          </a:prstGeom>
        </p:spPr>
      </p:pic>
      <p:pic>
        <p:nvPicPr>
          <p:cNvPr id="7" name="yt_shape_1697706819141">
            <a:extLst>
              <a:ext uri="{FF2B5EF4-FFF2-40B4-BE49-F238E27FC236}">
                <a16:creationId xmlns:a16="http://schemas.microsoft.com/office/drawing/2014/main" id="{88E3DC97-5517-4D39-6DE2-D473802E2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00" y="3753864"/>
            <a:ext cx="6150167" cy="763849"/>
          </a:xfrm>
          <a:prstGeom prst="rect">
            <a:avLst/>
          </a:prstGeom>
        </p:spPr>
      </p:pic>
      <p:pic>
        <p:nvPicPr>
          <p:cNvPr id="9" name="yt_shape_1697706819280">
            <a:extLst>
              <a:ext uri="{FF2B5EF4-FFF2-40B4-BE49-F238E27FC236}">
                <a16:creationId xmlns:a16="http://schemas.microsoft.com/office/drawing/2014/main" id="{C75CD3A2-761E-C0ED-05FC-500994509C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00" y="4645767"/>
            <a:ext cx="6242242" cy="634347"/>
          </a:xfrm>
          <a:prstGeom prst="rect">
            <a:avLst/>
          </a:prstGeom>
        </p:spPr>
      </p:pic>
      <p:pic>
        <p:nvPicPr>
          <p:cNvPr id="11" name="yt_shape_1697706819425">
            <a:extLst>
              <a:ext uri="{FF2B5EF4-FFF2-40B4-BE49-F238E27FC236}">
                <a16:creationId xmlns:a16="http://schemas.microsoft.com/office/drawing/2014/main" id="{52893411-C8AA-1247-FB4D-02D57357AB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5409157"/>
            <a:ext cx="6175565" cy="71233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C7DA00-A436-F641-0B9D-38A010F3F4AD}"/>
              </a:ext>
            </a:extLst>
          </p:cNvPr>
          <p:cNvSpPr txBox="1"/>
          <p:nvPr/>
        </p:nvSpPr>
        <p:spPr>
          <a:xfrm>
            <a:off x="9908314" y="22525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7" name="yt_shape_10367"/>
          <p:cNvSpPr txBox="1"/>
          <p:nvPr/>
        </p:nvSpPr>
        <p:spPr>
          <a:xfrm>
            <a:off x="540000" y="1474216"/>
            <a:ext cx="6617196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用计算器求下列各式的值（结果精确到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cos63°17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tan27.35°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sin39°57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tan59°.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F4C89D-750E-8636-B473-5C91970A6D70}"/>
              </a:ext>
            </a:extLst>
          </p:cNvPr>
          <p:cNvSpPr txBox="1"/>
          <p:nvPr/>
        </p:nvSpPr>
        <p:spPr>
          <a:xfrm>
            <a:off x="449989" y="237838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6E5C9E-6D9A-DCBA-8122-F1AF1DF265B2}"/>
              </a:ext>
            </a:extLst>
          </p:cNvPr>
          <p:cNvSpPr txBox="1"/>
          <p:nvPr/>
        </p:nvSpPr>
        <p:spPr>
          <a:xfrm>
            <a:off x="449989" y="332936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71431-AB52-25C7-8192-B236AB2F4EC3}"/>
              </a:ext>
            </a:extLst>
          </p:cNvPr>
          <p:cNvSpPr txBox="1"/>
          <p:nvPr/>
        </p:nvSpPr>
        <p:spPr>
          <a:xfrm>
            <a:off x="449989" y="428033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471FCB-F728-DFA7-948B-80A04F0A132D}"/>
              </a:ext>
            </a:extLst>
          </p:cNvPr>
          <p:cNvSpPr txBox="1"/>
          <p:nvPr/>
        </p:nvSpPr>
        <p:spPr>
          <a:xfrm>
            <a:off x="449989" y="523131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yt_shape_10376"/>
          <p:cNvSpPr txBox="1"/>
          <p:nvPr/>
        </p:nvSpPr>
        <p:spPr>
          <a:xfrm>
            <a:off x="540000" y="1286483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利用计算器由三角函数值求角</a:t>
            </a:r>
          </a:p>
        </p:txBody>
      </p:sp>
      <p:sp>
        <p:nvSpPr>
          <p:cNvPr id="10377" name="yt_shape_10377"/>
          <p:cNvSpPr txBox="1"/>
          <p:nvPr/>
        </p:nvSpPr>
        <p:spPr>
          <a:xfrm>
            <a:off x="540119" y="17860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在用科学计算器求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的度数时，具体按键顺序是（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78" name="yt_table_10378" title="H_255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697678"/>
              </p:ext>
            </p:extLst>
          </p:nvPr>
        </p:nvGraphicFramePr>
        <p:xfrm>
          <a:off x="540000" y="2745483"/>
          <a:ext cx="7085014" cy="3249168"/>
        </p:xfrm>
        <a:graphic>
          <a:graphicData uri="http://schemas.openxmlformats.org/drawingml/2006/table">
            <a:tbl>
              <a:tblPr/>
              <a:tblGrid>
                <a:gridCol w="7085014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3900" b="0" i="0" u="none">
                          <a:noFill/>
                          <a:effectLst/>
                          <a:latin typeface="Times New Roman" pitchFamily="39"/>
                          <a:ea typeface="Times New Roman" pitchFamily="39"/>
                          <a:cs typeface="宋体" pitchFamily="39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100" b="0" i="0" u="none">
                          <a:noFill/>
                          <a:effectLst/>
                          <a:latin typeface="Times New Roman" pitchFamily="41"/>
                          <a:ea typeface="Times New Roman" pitchFamily="41"/>
                          <a:cs typeface="宋体" pitchFamily="41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cs typeface="宋体" pitchFamily="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100" b="0" i="0" u="none">
                          <a:noFill/>
                          <a:effectLst/>
                          <a:latin typeface="Times New Roman" pitchFamily="41"/>
                          <a:ea typeface="Times New Roman" pitchFamily="41"/>
                          <a:cs typeface="宋体" pitchFamily="41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</a:t>
                      </a:r>
                      <a:r>
                        <a:rPr lang="en-US" altLang="zh-CN" sz="1700" b="0" i="0" u="none">
                          <a:solidFill>
                            <a:srgbClr val="1EE3CF"/>
                          </a:solidFill>
                          <a:effectLst/>
                          <a:latin typeface="Times New Roman" pitchFamily="17"/>
                          <a:ea typeface="宋体" pitchFamily="17"/>
                          <a:cs typeface="宋体" pitchFamily="1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300" b="0" i="0" u="none">
                          <a:noFill/>
                          <a:effectLst/>
                          <a:latin typeface="Times New Roman" pitchFamily="43"/>
                          <a:ea typeface="Times New Roman" pitchFamily="43"/>
                          <a:cs typeface="宋体" pitchFamily="43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    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pic>
        <p:nvPicPr>
          <p:cNvPr id="3" name="yt_shape_1697706819612">
            <a:extLst>
              <a:ext uri="{FF2B5EF4-FFF2-40B4-BE49-F238E27FC236}">
                <a16:creationId xmlns:a16="http://schemas.microsoft.com/office/drawing/2014/main" id="{B63248E2-8C41-88FE-F4DD-99DD2BC5E8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25810"/>
            <a:ext cx="1355917" cy="365782"/>
          </a:xfrm>
          <a:prstGeom prst="rect">
            <a:avLst/>
          </a:prstGeom>
        </p:spPr>
      </p:pic>
      <p:pic>
        <p:nvPicPr>
          <p:cNvPr id="5" name="yt_shape_1697706819796">
            <a:extLst>
              <a:ext uri="{FF2B5EF4-FFF2-40B4-BE49-F238E27FC236}">
                <a16:creationId xmlns:a16="http://schemas.microsoft.com/office/drawing/2014/main" id="{5077A368-486B-9A12-F8B6-2C7B51491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2810201"/>
            <a:ext cx="6127940" cy="643233"/>
          </a:xfrm>
          <a:prstGeom prst="rect">
            <a:avLst/>
          </a:prstGeom>
        </p:spPr>
      </p:pic>
      <p:pic>
        <p:nvPicPr>
          <p:cNvPr id="7" name="yt_shape_1697706819933">
            <a:extLst>
              <a:ext uri="{FF2B5EF4-FFF2-40B4-BE49-F238E27FC236}">
                <a16:creationId xmlns:a16="http://schemas.microsoft.com/office/drawing/2014/main" id="{A5E4B09F-B249-6F7B-122F-E3D09A383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00" y="3582590"/>
            <a:ext cx="6035867" cy="683414"/>
          </a:xfrm>
          <a:prstGeom prst="rect">
            <a:avLst/>
          </a:prstGeom>
        </p:spPr>
      </p:pic>
      <p:pic>
        <p:nvPicPr>
          <p:cNvPr id="9" name="yt_shape_1697706820065">
            <a:extLst>
              <a:ext uri="{FF2B5EF4-FFF2-40B4-BE49-F238E27FC236}">
                <a16:creationId xmlns:a16="http://schemas.microsoft.com/office/drawing/2014/main" id="{40399753-13B3-9BF0-F26B-2289157EA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00" y="4397420"/>
            <a:ext cx="5921567" cy="678339"/>
          </a:xfrm>
          <a:prstGeom prst="rect">
            <a:avLst/>
          </a:prstGeom>
        </p:spPr>
      </p:pic>
      <p:pic>
        <p:nvPicPr>
          <p:cNvPr id="11" name="yt_shape_1697706820210">
            <a:extLst>
              <a:ext uri="{FF2B5EF4-FFF2-40B4-BE49-F238E27FC236}">
                <a16:creationId xmlns:a16="http://schemas.microsoft.com/office/drawing/2014/main" id="{C8F2E78D-95D0-70DE-333A-FEE27D44D1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5205870"/>
            <a:ext cx="5899340" cy="7256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92E06E-05BA-2A1E-1D14-857BBB9378DC}"/>
              </a:ext>
            </a:extLst>
          </p:cNvPr>
          <p:cNvSpPr txBox="1"/>
          <p:nvPr/>
        </p:nvSpPr>
        <p:spPr>
          <a:xfrm>
            <a:off x="3650508" y="22147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0" name="yt_shape_10380"/>
          <p:cNvSpPr txBox="1"/>
          <p:nvPr/>
        </p:nvSpPr>
        <p:spPr>
          <a:xfrm>
            <a:off x="540000" y="1954348"/>
            <a:ext cx="1039066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已知下列锐角的三角函数值，用计算器求锐角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334165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0.7651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0.9343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  <a:tabLst>
                <a:tab pos="334165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35.26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0.707.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40.08°.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69.12°.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88.38°.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35.26°.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32020-1CBE-B53F-D006-B9B47E5B69B8}"/>
              </a:ext>
            </a:extLst>
          </p:cNvPr>
          <p:cNvSpPr txBox="1"/>
          <p:nvPr/>
        </p:nvSpPr>
        <p:spPr>
          <a:xfrm>
            <a:off x="449989" y="333400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40.08°.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3B822D-DFE2-8C3D-8BFD-AB11B488824C}"/>
              </a:ext>
            </a:extLst>
          </p:cNvPr>
          <p:cNvSpPr txBox="1"/>
          <p:nvPr/>
        </p:nvSpPr>
        <p:spPr>
          <a:xfrm>
            <a:off x="449989" y="3809494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69.12°.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F73985-9A88-C398-E2BF-930F8C0E7991}"/>
              </a:ext>
            </a:extLst>
          </p:cNvPr>
          <p:cNvSpPr txBox="1"/>
          <p:nvPr/>
        </p:nvSpPr>
        <p:spPr>
          <a:xfrm>
            <a:off x="449989" y="4284982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88.38°.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4D4432-660C-5703-0D69-6C5FD5C28523}"/>
              </a:ext>
            </a:extLst>
          </p:cNvPr>
          <p:cNvSpPr txBox="1"/>
          <p:nvPr/>
        </p:nvSpPr>
        <p:spPr>
          <a:xfrm>
            <a:off x="449989" y="4760470"/>
            <a:ext cx="262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35.26°.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000" y="202221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利用三角函数解决实际问题</a:t>
            </a:r>
          </a:p>
        </p:txBody>
      </p:sp>
      <p:sp>
        <p:nvSpPr>
          <p:cNvPr id="10388" name="yt_shape_10388"/>
          <p:cNvSpPr txBox="1"/>
          <p:nvPr/>
        </p:nvSpPr>
        <p:spPr>
          <a:xfrm>
            <a:off x="540119" y="25217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某地夏季中午，当太阳移至屋顶上方偏南时，光线与地面成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角，房屋朝南的窗子高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米，要在窗子外面上方安装一个水平挡光板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，使午间光线不能直接射入室内，如图那么挡光板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的宽度约为（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90" name="yt_table_103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71191"/>
              </p:ext>
            </p:extLst>
          </p:nvPr>
        </p:nvGraphicFramePr>
        <p:xfrm>
          <a:off x="540000" y="396134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C.1.83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pic>
        <p:nvPicPr>
          <p:cNvPr id="10389" name="yt_image_10389_skip" title="H_97.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8293" y="3961345"/>
            <a:ext cx="1471514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820371">
            <a:extLst>
              <a:ext uri="{FF2B5EF4-FFF2-40B4-BE49-F238E27FC236}">
                <a16:creationId xmlns:a16="http://schemas.microsoft.com/office/drawing/2014/main" id="{4641DBE5-200D-5C41-B8C0-A841BC0BA5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615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F1110D-BC60-5D2A-3415-880B2B1DB6F7}"/>
              </a:ext>
            </a:extLst>
          </p:cNvPr>
          <p:cNvSpPr txBox="1"/>
          <p:nvPr/>
        </p:nvSpPr>
        <p:spPr>
          <a:xfrm>
            <a:off x="6477846" y="342594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如图，甲、乙两建筑物相距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，甲建筑物高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，乙建筑物高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，求俯角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和仰角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393" name="yt_image_103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884806"/>
            <a:ext cx="1995355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395">
                <a:extLst>
                  <a:ext uri="{FF2B5EF4-FFF2-40B4-BE49-F238E27FC236}">
                    <a16:creationId xmlns:a16="http://schemas.microsoft.com/office/drawing/2014/main" id="{7763DEF4-D5A6-298C-D74B-186387569B37}"/>
                  </a:ext>
                </a:extLst>
              </p:cNvPr>
              <p:cNvSpPr txBox="1"/>
              <p:nvPr/>
            </p:nvSpPr>
            <p:spPr>
              <a:xfrm>
                <a:off x="619911" y="2371454"/>
                <a:ext cx="5163273" cy="4206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11.8°.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22.6°.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答：俯角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，仰角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11.8°.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395">
                <a:extLst>
                  <a:ext uri="{FF2B5EF4-FFF2-40B4-BE49-F238E27FC236}">
                    <a16:creationId xmlns:a16="http://schemas.microsoft.com/office/drawing/2014/main" id="{7763DEF4-D5A6-298C-D74B-186387569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911" y="2371454"/>
                <a:ext cx="5163273" cy="4206857"/>
              </a:xfrm>
              <a:prstGeom prst="rect">
                <a:avLst/>
              </a:prstGeom>
              <a:blipFill>
                <a:blip r:embed="rId3"/>
                <a:stretch>
                  <a:fillRect l="-3660" t="-1159" r="-2361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CA841A7-435D-426B-E25F-3B399EF96E5D}"/>
              </a:ext>
            </a:extLst>
          </p:cNvPr>
          <p:cNvSpPr txBox="1"/>
          <p:nvPr/>
        </p:nvSpPr>
        <p:spPr>
          <a:xfrm>
            <a:off x="529900" y="2324648"/>
            <a:ext cx="419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640D94-A55E-2F0D-79C7-E1AA32A9835E}"/>
              </a:ext>
            </a:extLst>
          </p:cNvPr>
          <p:cNvSpPr txBox="1"/>
          <p:nvPr/>
        </p:nvSpPr>
        <p:spPr>
          <a:xfrm>
            <a:off x="529900" y="2800136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237E3B-80DD-548D-F74D-BB870B5FD6D9}"/>
                  </a:ext>
                </a:extLst>
              </p:cNvPr>
              <p:cNvSpPr txBox="1"/>
              <p:nvPr/>
            </p:nvSpPr>
            <p:spPr>
              <a:xfrm>
                <a:off x="529900" y="3275624"/>
                <a:ext cx="317011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237E3B-80DD-548D-F74D-BB870B5FD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00" y="3275624"/>
                <a:ext cx="3170111" cy="775793"/>
              </a:xfrm>
              <a:prstGeom prst="rect">
                <a:avLst/>
              </a:prstGeom>
              <a:blipFill>
                <a:blip r:embed="rId4"/>
                <a:stretch>
                  <a:fillRect l="-3077" r="-2885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F19AA24-A6A4-4B62-0A65-BA3C12D1A71A}"/>
              </a:ext>
            </a:extLst>
          </p:cNvPr>
          <p:cNvSpPr txBox="1"/>
          <p:nvPr/>
        </p:nvSpPr>
        <p:spPr>
          <a:xfrm>
            <a:off x="529900" y="3957805"/>
            <a:ext cx="19674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3C14F2-93D9-9755-DCAB-528741FC0925}"/>
              </a:ext>
            </a:extLst>
          </p:cNvPr>
          <p:cNvSpPr txBox="1"/>
          <p:nvPr/>
        </p:nvSpPr>
        <p:spPr>
          <a:xfrm>
            <a:off x="529900" y="4433293"/>
            <a:ext cx="442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7E9796-37BA-349A-E7DC-1F11605C3767}"/>
                  </a:ext>
                </a:extLst>
              </p:cNvPr>
              <p:cNvSpPr txBox="1"/>
              <p:nvPr/>
            </p:nvSpPr>
            <p:spPr>
              <a:xfrm>
                <a:off x="529900" y="4908781"/>
                <a:ext cx="318585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7E9796-37BA-349A-E7DC-1F11605C3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00" y="4908781"/>
                <a:ext cx="3185858" cy="775792"/>
              </a:xfrm>
              <a:prstGeom prst="rect">
                <a:avLst/>
              </a:prstGeom>
              <a:blipFill>
                <a:blip r:embed="rId5"/>
                <a:stretch>
                  <a:fillRect l="-3059" r="-267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444145C-2BA3-9C14-AC14-0DEE4D417E1C}"/>
              </a:ext>
            </a:extLst>
          </p:cNvPr>
          <p:cNvSpPr txBox="1"/>
          <p:nvPr/>
        </p:nvSpPr>
        <p:spPr>
          <a:xfrm>
            <a:off x="529900" y="5590961"/>
            <a:ext cx="198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1D5088-EDD7-7939-0750-F3EA1EB26231}"/>
              </a:ext>
            </a:extLst>
          </p:cNvPr>
          <p:cNvSpPr txBox="1"/>
          <p:nvPr/>
        </p:nvSpPr>
        <p:spPr>
          <a:xfrm>
            <a:off x="529900" y="6066449"/>
            <a:ext cx="52217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答：俯角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22.6°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，仰角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11.8°.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8" name="yt_shape_10398"/>
          <p:cNvSpPr txBox="1"/>
          <p:nvPr/>
        </p:nvSpPr>
        <p:spPr>
          <a:xfrm>
            <a:off x="540000" y="2136948"/>
            <a:ext cx="875560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用科学计算器求锐角三角函数值，取近似值时易出错</a:t>
            </a:r>
          </a:p>
        </p:txBody>
      </p:sp>
      <p:sp>
        <p:nvSpPr>
          <p:cNvPr id="10399" name="yt_shape_10399"/>
          <p:cNvSpPr txBox="1"/>
          <p:nvPr/>
        </p:nvSpPr>
        <p:spPr>
          <a:xfrm>
            <a:off x="540119" y="26365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测得树的顶端的仰角为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13.0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（用计算器计算，结果精确到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00" name="yt_image_104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108" y="3748312"/>
            <a:ext cx="1829782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820537">
            <a:extLst>
              <a:ext uri="{FF2B5EF4-FFF2-40B4-BE49-F238E27FC236}">
                <a16:creationId xmlns:a16="http://schemas.microsoft.com/office/drawing/2014/main" id="{33EF26B7-2AFE-2ADC-3190-26C034A2C9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62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685A2C-6E83-6845-FA8E-27B1AA9E5008}"/>
              </a:ext>
            </a:extLst>
          </p:cNvPr>
          <p:cNvSpPr txBox="1"/>
          <p:nvPr/>
        </p:nvSpPr>
        <p:spPr>
          <a:xfrm>
            <a:off x="9621096" y="2589707"/>
            <a:ext cx="713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13.0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" name="yt_shape_10403"/>
          <p:cNvSpPr txBox="1"/>
          <p:nvPr/>
        </p:nvSpPr>
        <p:spPr>
          <a:xfrm>
            <a:off x="540000" y="1266091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02" name="yt_image_1040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609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5" name="yt_shape_10405"/>
          <p:cNvSpPr txBox="1"/>
          <p:nvPr/>
        </p:nvSpPr>
        <p:spPr>
          <a:xfrm>
            <a:off x="540000" y="1957960"/>
            <a:ext cx="9688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，用计算器求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6" name="yt_table_104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87661"/>
              </p:ext>
            </p:extLst>
          </p:nvPr>
        </p:nvGraphicFramePr>
        <p:xfrm>
          <a:off x="540000" y="2437263"/>
          <a:ext cx="9435466" cy="475488"/>
        </p:xfrm>
        <a:graphic>
          <a:graphicData uri="http://schemas.openxmlformats.org/drawingml/2006/table">
            <a:tbl>
              <a:tblPr/>
              <a:tblGrid>
                <a:gridCol w="260064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5831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2583180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A.14°38'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B.65°22'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C.67°23'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D.22°37'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sp>
        <p:nvSpPr>
          <p:cNvPr id="10408" name="yt_shape_10408"/>
          <p:cNvSpPr txBox="1"/>
          <p:nvPr/>
        </p:nvSpPr>
        <p:spPr>
          <a:xfrm>
            <a:off x="540119" y="2963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如图，某飞机在空中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处，探测到它距正下方地平面上目标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和指挥台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，则飞机在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处看到指挥台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2" name="yt_shape_10412"/>
          <p:cNvSpPr txBox="1"/>
          <p:nvPr/>
        </p:nvSpPr>
        <p:spPr>
          <a:xfrm>
            <a:off x="540000" y="56292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09" name="yt_shape_10409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2742" y="4075233"/>
            <a:ext cx="1586514" cy="1503567"/>
            <a:chOff x="0" y="0"/>
            <a:chExt cx="1586514" cy="1503567"/>
          </a:xfrm>
        </p:grpSpPr>
        <p:pic>
          <p:nvPicPr>
            <p:cNvPr id="2" name="yt_image_10409">
              <a:extLst>
                <a:ext uri="">
  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6514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11" name="yt_shape_10411"/>
            <p:cNvSpPr txBox="1"/>
            <p:nvPr/>
          </p:nvSpPr>
          <p:spPr>
            <a:xfrm>
              <a:off x="259976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C0FA74-A8AA-F186-D44F-AC088D8F501D}"/>
              </a:ext>
            </a:extLst>
          </p:cNvPr>
          <p:cNvSpPr txBox="1"/>
          <p:nvPr/>
        </p:nvSpPr>
        <p:spPr>
          <a:xfrm>
            <a:off x="9366976" y="19111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55921A-C3E7-2052-FA1B-4485D0FB0DB0}"/>
              </a:ext>
            </a:extLst>
          </p:cNvPr>
          <p:cNvSpPr txBox="1"/>
          <p:nvPr/>
        </p:nvSpPr>
        <p:spPr>
          <a:xfrm>
            <a:off x="9065471" y="339211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1654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2023-10-19T11:57:36Z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