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5" r:id="rId7"/>
    <p:sldId id="376" r:id="rId8"/>
    <p:sldId id="389" r:id="rId9"/>
    <p:sldId id="379" r:id="rId10"/>
    <p:sldId id="381" r:id="rId11"/>
    <p:sldId id="382" r:id="rId12"/>
    <p:sldId id="383" r:id="rId13"/>
    <p:sldId id="384" r:id="rId14"/>
    <p:sldId id="388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9" name="yt_shape_10929"/>
          <p:cNvSpPr txBox="1"/>
          <p:nvPr/>
        </p:nvSpPr>
        <p:spPr>
          <a:xfrm>
            <a:off x="540000" y="2326168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28" name="yt_image_109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16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1" name="yt_shape_10931"/>
          <p:cNvSpPr txBox="1"/>
          <p:nvPr/>
        </p:nvSpPr>
        <p:spPr>
          <a:xfrm>
            <a:off x="540000" y="3023751"/>
            <a:ext cx="8377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的图象的步骤是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列表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描点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连线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32" name="yt_shape_10932"/>
          <p:cNvSpPr txBox="1"/>
          <p:nvPr/>
        </p:nvSpPr>
        <p:spPr>
          <a:xfrm>
            <a:off x="540119" y="35030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的图象是一条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，它的开口向上，且关于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轴对称；对称轴与抛物线的交点是抛物线的顶点，它是图象的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最低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16B0D5-DC57-4A9D-FD21-6BE6370C0DDC}"/>
              </a:ext>
            </a:extLst>
          </p:cNvPr>
          <p:cNvSpPr txBox="1"/>
          <p:nvPr/>
        </p:nvSpPr>
        <p:spPr>
          <a:xfrm>
            <a:off x="4707664" y="29769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列表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9B6301-D577-4C1B-C767-0D7FACCE0C03}"/>
              </a:ext>
            </a:extLst>
          </p:cNvPr>
          <p:cNvSpPr txBox="1"/>
          <p:nvPr/>
        </p:nvSpPr>
        <p:spPr>
          <a:xfrm>
            <a:off x="6231664" y="29769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描点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45808-DFF3-E3BF-9884-FF665A3589E9}"/>
              </a:ext>
            </a:extLst>
          </p:cNvPr>
          <p:cNvSpPr txBox="1"/>
          <p:nvPr/>
        </p:nvSpPr>
        <p:spPr>
          <a:xfrm>
            <a:off x="7755664" y="29769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连线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59F3A-277E-5126-78F1-3630A744A3D5}"/>
              </a:ext>
            </a:extLst>
          </p:cNvPr>
          <p:cNvSpPr txBox="1"/>
          <p:nvPr/>
        </p:nvSpPr>
        <p:spPr>
          <a:xfrm>
            <a:off x="4098183" y="3456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E463E2-E552-CC11-35E2-F9BA95912813}"/>
              </a:ext>
            </a:extLst>
          </p:cNvPr>
          <p:cNvSpPr txBox="1"/>
          <p:nvPr/>
        </p:nvSpPr>
        <p:spPr>
          <a:xfrm>
            <a:off x="8974982" y="3428501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76E50F-2AF1-68B4-7929-6D0BDAB33F91}"/>
              </a:ext>
            </a:extLst>
          </p:cNvPr>
          <p:cNvSpPr txBox="1"/>
          <p:nvPr/>
        </p:nvSpPr>
        <p:spPr>
          <a:xfrm>
            <a:off x="6850907" y="39317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最低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6938AE-F459-AB13-2756-F92887CF6B7C}"/>
              </a:ext>
            </a:extLst>
          </p:cNvPr>
          <p:cNvSpPr txBox="1"/>
          <p:nvPr/>
        </p:nvSpPr>
        <p:spPr>
          <a:xfrm>
            <a:off x="9119446" y="393173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F20E3A-4305-F3ED-BDFE-B7B83CDC4405}"/>
              </a:ext>
            </a:extLst>
          </p:cNvPr>
          <p:cNvSpPr txBox="1"/>
          <p:nvPr/>
        </p:nvSpPr>
        <p:spPr>
          <a:xfrm>
            <a:off x="3023446" y="440722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119" y="17787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的四个顶点分别位于坐标轴上，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90" name="yt_shape_10990"/>
          <p:cNvSpPr txBox="1"/>
          <p:nvPr/>
        </p:nvSpPr>
        <p:spPr>
          <a:xfrm>
            <a:off x="540000" y="51166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87" name="yt_shape_1098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2056" y="3370636"/>
            <a:ext cx="1187886" cy="1695591"/>
            <a:chOff x="0" y="0"/>
            <a:chExt cx="1187886" cy="1695591"/>
          </a:xfrm>
        </p:grpSpPr>
        <p:pic>
          <p:nvPicPr>
            <p:cNvPr id="2" name="yt_image_1098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7886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89" name="yt_shape_10989"/>
            <p:cNvSpPr txBox="1"/>
            <p:nvPr/>
          </p:nvSpPr>
          <p:spPr>
            <a:xfrm>
              <a:off x="-15521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1EE128-A339-F5DD-9152-A218A5A68797}"/>
              </a:ext>
            </a:extLst>
          </p:cNvPr>
          <p:cNvSpPr txBox="1"/>
          <p:nvPr/>
        </p:nvSpPr>
        <p:spPr>
          <a:xfrm>
            <a:off x="1059708" y="268287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1" name="yt_shape_10991"/>
          <p:cNvSpPr txBox="1"/>
          <p:nvPr/>
        </p:nvSpPr>
        <p:spPr>
          <a:xfrm>
            <a:off x="540119" y="98072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都经过点（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的图象，并求出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）两者是否存在另一个交点？若存在，请求出这个点的坐标；若不存在，请说明理由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）画图略，把点（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）的坐标代入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）的坐标代入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AD70C1-DA81-CCC0-D48E-2BC6585912F5}"/>
              </a:ext>
            </a:extLst>
          </p:cNvPr>
          <p:cNvSpPr txBox="1"/>
          <p:nvPr/>
        </p:nvSpPr>
        <p:spPr>
          <a:xfrm>
            <a:off x="450108" y="2835874"/>
            <a:ext cx="10101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）画图略，把点（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）的坐标代入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1D8E01-8DC5-1CB6-2FE9-4571EBCDCBA5}"/>
              </a:ext>
            </a:extLst>
          </p:cNvPr>
          <p:cNvSpPr txBox="1"/>
          <p:nvPr/>
        </p:nvSpPr>
        <p:spPr>
          <a:xfrm>
            <a:off x="450108" y="3311362"/>
            <a:ext cx="820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）的坐标代入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D8669-6D6E-2349-5658-4CD9F5BBA7ED}"/>
              </a:ext>
            </a:extLst>
          </p:cNvPr>
          <p:cNvSpPr txBox="1"/>
          <p:nvPr/>
        </p:nvSpPr>
        <p:spPr>
          <a:xfrm>
            <a:off x="450108" y="3786850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995">
                <a:extLst>
                  <a:ext uri="{FF2B5EF4-FFF2-40B4-BE49-F238E27FC236}">
                    <a16:creationId xmlns:a16="http://schemas.microsoft.com/office/drawing/2014/main" id="{68FDFC46-325E-E788-EA38-397559AC44D6}"/>
                  </a:ext>
                </a:extLst>
              </p:cNvPr>
              <p:cNvSpPr txBox="1"/>
              <p:nvPr/>
            </p:nvSpPr>
            <p:spPr>
              <a:xfrm>
                <a:off x="540119" y="3933013"/>
                <a:ext cx="6078587" cy="2570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存在另一个交点，其坐标为（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0995">
                <a:extLst>
                  <a:ext uri="{FF2B5EF4-FFF2-40B4-BE49-F238E27FC236}">
                    <a16:creationId xmlns:a16="http://schemas.microsoft.com/office/drawing/2014/main" id="{68FDFC46-325E-E788-EA38-397559AC44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33013"/>
                <a:ext cx="6078587" cy="2570384"/>
              </a:xfrm>
              <a:prstGeom prst="rect">
                <a:avLst/>
              </a:prstGeom>
              <a:blipFill>
                <a:blip r:embed="rId2"/>
                <a:stretch>
                  <a:fillRect l="-3109" r="-2106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2446EF-E556-CA97-54F8-D0F5059B2486}"/>
                  </a:ext>
                </a:extLst>
              </p:cNvPr>
              <p:cNvSpPr txBox="1"/>
              <p:nvPr/>
            </p:nvSpPr>
            <p:spPr>
              <a:xfrm>
                <a:off x="450108" y="3886207"/>
                <a:ext cx="453256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2446EF-E556-CA97-54F8-D0F5059B2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6207"/>
                <a:ext cx="4532566" cy="1154189"/>
              </a:xfrm>
              <a:prstGeom prst="rect">
                <a:avLst/>
              </a:prstGeom>
              <a:blipFill>
                <a:blip r:embed="rId3"/>
                <a:stretch>
                  <a:fillRect l="-2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5415F3D-D89D-179A-B83A-32A8F4C27445}"/>
                  </a:ext>
                </a:extLst>
              </p:cNvPr>
              <p:cNvSpPr txBox="1"/>
              <p:nvPr/>
            </p:nvSpPr>
            <p:spPr>
              <a:xfrm>
                <a:off x="450108" y="4946784"/>
                <a:ext cx="37409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5415F3D-D89D-179A-B83A-32A8F4C27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46784"/>
                <a:ext cx="3740976" cy="1154189"/>
              </a:xfrm>
              <a:prstGeom prst="rect">
                <a:avLst/>
              </a:prstGeom>
              <a:blipFill>
                <a:blip r:embed="rId4"/>
                <a:stretch>
                  <a:fillRect l="-2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0EB8DC3-B9AC-09E5-A51D-18D464969C87}"/>
              </a:ext>
            </a:extLst>
          </p:cNvPr>
          <p:cNvSpPr txBox="1"/>
          <p:nvPr/>
        </p:nvSpPr>
        <p:spPr>
          <a:xfrm>
            <a:off x="450108" y="6007361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存在另一个交点，其坐标为（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0" name="yt_shape_1100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99" name="yt_image_10999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2" name="yt_shape_11002"/>
          <p:cNvSpPr txBox="1"/>
          <p:nvPr/>
        </p:nvSpPr>
        <p:spPr>
          <a:xfrm>
            <a:off x="540119" y="1546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在第一象限内的一点，点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03" name="yt_image_11003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923339"/>
            <a:ext cx="152644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5" name="yt_shape_11005"/>
          <p:cNvSpPr txBox="1"/>
          <p:nvPr/>
        </p:nvSpPr>
        <p:spPr>
          <a:xfrm>
            <a:off x="437447" y="2557099"/>
            <a:ext cx="59266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的关系式；</a:t>
            </a:r>
          </a:p>
        </p:txBody>
      </p:sp>
      <p:sp>
        <p:nvSpPr>
          <p:cNvPr id="11006" name="yt_shape_11006"/>
          <p:cNvSpPr txBox="1"/>
          <p:nvPr/>
        </p:nvSpPr>
        <p:spPr>
          <a:xfrm>
            <a:off x="440792" y="3658129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的什么函数？</a:t>
            </a:r>
          </a:p>
        </p:txBody>
      </p:sp>
      <p:sp>
        <p:nvSpPr>
          <p:cNvPr id="11007" name="yt_shape_11007"/>
          <p:cNvSpPr txBox="1"/>
          <p:nvPr/>
        </p:nvSpPr>
        <p:spPr>
          <a:xfrm>
            <a:off x="407368" y="5078405"/>
            <a:ext cx="4342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09" name="yt_shape_11009"/>
              <p:cNvSpPr txBox="1"/>
              <p:nvPr/>
            </p:nvSpPr>
            <p:spPr>
              <a:xfrm>
                <a:off x="756024" y="5986464"/>
                <a:ext cx="340317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009" name="yt_shape_11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24" y="5986464"/>
                <a:ext cx="3403176" cy="639855"/>
              </a:xfrm>
              <a:prstGeom prst="rect">
                <a:avLst/>
              </a:prstGeom>
              <a:blipFill>
                <a:blip r:embed="rId4"/>
                <a:stretch>
                  <a:fillRect l="-5376" r="-465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7CF611-2E0B-820F-7EC1-24F9D414BCB5}"/>
                  </a:ext>
                </a:extLst>
              </p:cNvPr>
              <p:cNvSpPr txBox="1"/>
              <p:nvPr/>
            </p:nvSpPr>
            <p:spPr>
              <a:xfrm>
                <a:off x="480917" y="2967848"/>
                <a:ext cx="35503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7CF611-2E0B-820F-7EC1-24F9D414B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17" y="2967848"/>
                <a:ext cx="3550348" cy="727279"/>
              </a:xfrm>
              <a:prstGeom prst="rect">
                <a:avLst/>
              </a:prstGeom>
              <a:blipFill>
                <a:blip r:embed="rId5"/>
                <a:stretch>
                  <a:fillRect l="-2749" r="-27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9A94B9-F33A-A321-D043-883C5E660E40}"/>
                  </a:ext>
                </a:extLst>
              </p:cNvPr>
              <p:cNvSpPr txBox="1"/>
              <p:nvPr/>
            </p:nvSpPr>
            <p:spPr>
              <a:xfrm>
                <a:off x="520796" y="3931007"/>
                <a:ext cx="32709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9A94B9-F33A-A321-D043-883C5E660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96" y="3931007"/>
                <a:ext cx="3270948" cy="766077"/>
              </a:xfrm>
              <a:prstGeom prst="rect">
                <a:avLst/>
              </a:prstGeom>
              <a:blipFill>
                <a:blip r:embed="rId6"/>
                <a:stretch>
                  <a:fillRect l="-2793" r="-216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900C3F6-9441-3895-E615-535E58E13E15}"/>
              </a:ext>
            </a:extLst>
          </p:cNvPr>
          <p:cNvSpPr txBox="1"/>
          <p:nvPr/>
        </p:nvSpPr>
        <p:spPr>
          <a:xfrm>
            <a:off x="579673" y="4607528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的二次函数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81F3AA-27E1-EAC9-EA05-5EB71BEBB411}"/>
              </a:ext>
            </a:extLst>
          </p:cNvPr>
          <p:cNvSpPr txBox="1"/>
          <p:nvPr/>
        </p:nvSpPr>
        <p:spPr>
          <a:xfrm>
            <a:off x="558150" y="5535192"/>
            <a:ext cx="654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舍去），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589AD4-DA48-BBAA-4880-503321E68461}"/>
              </a:ext>
            </a:extLst>
          </p:cNvPr>
          <p:cNvSpPr txBox="1"/>
          <p:nvPr/>
        </p:nvSpPr>
        <p:spPr>
          <a:xfrm>
            <a:off x="558150" y="6010680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F442A3A-9F7B-1A0F-F10C-46618FB4FEE9}"/>
              </a:ext>
            </a:extLst>
          </p:cNvPr>
          <p:cNvSpPr txBox="1"/>
          <p:nvPr/>
        </p:nvSpPr>
        <p:spPr>
          <a:xfrm>
            <a:off x="449989" y="2321860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P'A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4B6DB5-9195-F464-5BE8-4B9F432C72FC}"/>
              </a:ext>
            </a:extLst>
          </p:cNvPr>
          <p:cNvSpPr txBox="1"/>
          <p:nvPr/>
        </p:nvSpPr>
        <p:spPr>
          <a:xfrm>
            <a:off x="449989" y="2797348"/>
            <a:ext cx="419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67427D-9D52-CEEA-B5C3-6A4FF784D799}"/>
                  </a:ext>
                </a:extLst>
              </p:cNvPr>
              <p:cNvSpPr txBox="1"/>
              <p:nvPr/>
            </p:nvSpPr>
            <p:spPr>
              <a:xfrm>
                <a:off x="449989" y="3272836"/>
                <a:ext cx="2693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横坐标为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67427D-9D52-CEEA-B5C3-6A4FF784D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2836"/>
                <a:ext cx="2693099" cy="766077"/>
              </a:xfrm>
              <a:prstGeom prst="rect">
                <a:avLst/>
              </a:prstGeom>
              <a:blipFill>
                <a:blip r:embed="rId2"/>
                <a:stretch>
                  <a:fillRect l="-3620" r="-33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3645573-3C4E-FFC9-6451-A26F96F95470}"/>
                  </a:ext>
                </a:extLst>
              </p:cNvPr>
              <p:cNvSpPr txBox="1"/>
              <p:nvPr/>
            </p:nvSpPr>
            <p:spPr>
              <a:xfrm>
                <a:off x="449989" y="3945301"/>
                <a:ext cx="25359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3645573-3C4E-FFC9-6451-A26F96F95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5301"/>
                <a:ext cx="2535936" cy="766077"/>
              </a:xfrm>
              <a:prstGeom prst="rect">
                <a:avLst/>
              </a:prstGeom>
              <a:blipFill>
                <a:blip r:embed="rId3"/>
                <a:stretch>
                  <a:fillRect l="-3846" r="-360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791E6D-56B8-5D4E-C657-086EF143849C}"/>
                  </a:ext>
                </a:extLst>
              </p:cNvPr>
              <p:cNvSpPr txBox="1"/>
              <p:nvPr/>
            </p:nvSpPr>
            <p:spPr>
              <a:xfrm>
                <a:off x="449989" y="4617766"/>
                <a:ext cx="35074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的坐标为（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791E6D-56B8-5D4E-C657-086EF14384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7766"/>
                <a:ext cx="3507486" cy="727279"/>
              </a:xfrm>
              <a:prstGeom prst="rect">
                <a:avLst/>
              </a:prstGeom>
              <a:blipFill>
                <a:blip r:embed="rId4"/>
                <a:stretch>
                  <a:fillRect l="-2783" r="-27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008">
            <a:extLst>
              <a:ext uri="{FF2B5EF4-FFF2-40B4-BE49-F238E27FC236}">
                <a16:creationId xmlns:a16="http://schemas.microsoft.com/office/drawing/2014/main" id="{24E83987-5EA8-9ADD-04C6-A959D60E1334}"/>
              </a:ext>
            </a:extLst>
          </p:cNvPr>
          <p:cNvSpPr txBox="1"/>
          <p:nvPr/>
        </p:nvSpPr>
        <p:spPr>
          <a:xfrm>
            <a:off x="449989" y="1916832"/>
            <a:ext cx="7979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的图象上求一点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OP'A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1003">
            <a:extLst>
              <a:ext uri="{FF2B5EF4-FFF2-40B4-BE49-F238E27FC236}">
                <a16:creationId xmlns:a16="http://schemas.microsoft.com/office/drawing/2014/main" id="{794AE07A-7E5D-4AAC-6164-7502140B615A}"/>
              </a:ex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5693" y="3473633"/>
            <a:ext cx="152644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7" name="yt_shape_11017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016" name="yt_image_110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9" name="yt_shape_11019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的图象都是抛物线，对称轴都是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轴，顶点坐标都是（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的开口向下，而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开口向上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有最大值，而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二者的图象关于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4" name="yt_shape_10934"/>
          <p:cNvSpPr txBox="1"/>
          <p:nvPr/>
        </p:nvSpPr>
        <p:spPr>
          <a:xfrm>
            <a:off x="540000" y="107672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33" name="yt_image_10933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672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6" name="yt_shape_10936"/>
          <p:cNvSpPr txBox="1"/>
          <p:nvPr/>
        </p:nvSpPr>
        <p:spPr>
          <a:xfrm>
            <a:off x="540000" y="1780019"/>
            <a:ext cx="54373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2279584"/>
            <a:ext cx="5445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的图象一定要经过（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38" name="yt_table_109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01871"/>
              </p:ext>
            </p:extLst>
          </p:nvPr>
        </p:nvGraphicFramePr>
        <p:xfrm>
          <a:off x="540000" y="2758887"/>
          <a:ext cx="63519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sp>
        <p:nvSpPr>
          <p:cNvPr id="10940" name="yt_shape_10940"/>
          <p:cNvSpPr txBox="1"/>
          <p:nvPr/>
        </p:nvSpPr>
        <p:spPr>
          <a:xfrm>
            <a:off x="540000" y="3760441"/>
            <a:ext cx="57355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的图象的描述错误的是（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41" name="yt_table_1094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875650"/>
              </p:ext>
            </p:extLst>
          </p:nvPr>
        </p:nvGraphicFramePr>
        <p:xfrm>
          <a:off x="540000" y="4239744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图象的形状是抛物线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有最低点（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pic>
        <p:nvPicPr>
          <p:cNvPr id="3" name="yt_shape_1697707056623">
            <a:extLst>
              <a:ext uri="{FF2B5EF4-FFF2-40B4-BE49-F238E27FC236}">
                <a16:creationId xmlns:a16="http://schemas.microsoft.com/office/drawing/2014/main" id="{64CA484A-A56A-FFC4-ABC1-F49006EB9C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93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232288-4F35-B34B-5B01-34DAF6203B09}"/>
              </a:ext>
            </a:extLst>
          </p:cNvPr>
          <p:cNvSpPr txBox="1"/>
          <p:nvPr/>
        </p:nvSpPr>
        <p:spPr>
          <a:xfrm>
            <a:off x="5164864" y="22327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978C97-0FB8-4B1D-9E13-763E88202F56}"/>
              </a:ext>
            </a:extLst>
          </p:cNvPr>
          <p:cNvSpPr txBox="1"/>
          <p:nvPr/>
        </p:nvSpPr>
        <p:spPr>
          <a:xfrm>
            <a:off x="5469664" y="37136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40119" y="16710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图象上的两点，则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44" name="yt_table_109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773769"/>
              </p:ext>
            </p:extLst>
          </p:nvPr>
        </p:nvGraphicFramePr>
        <p:xfrm>
          <a:off x="540000" y="2630465"/>
          <a:ext cx="6623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sp>
        <p:nvSpPr>
          <p:cNvPr id="10946" name="yt_shape_10946"/>
          <p:cNvSpPr txBox="1"/>
          <p:nvPr/>
        </p:nvSpPr>
        <p:spPr>
          <a:xfrm>
            <a:off x="540119" y="36320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的图象与性质的说法：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图象是一条抛物线；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是轴对称图形；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时，函数有最小值，是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47" name="yt_table_109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840814"/>
              </p:ext>
            </p:extLst>
          </p:nvPr>
        </p:nvGraphicFramePr>
        <p:xfrm>
          <a:off x="540000" y="507158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0EE79D3-389D-763B-12CD-BC26C90E2067}"/>
              </a:ext>
            </a:extLst>
          </p:cNvPr>
          <p:cNvSpPr txBox="1"/>
          <p:nvPr/>
        </p:nvSpPr>
        <p:spPr>
          <a:xfrm>
            <a:off x="2126508" y="20997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B81995-8AC7-D770-2104-BAD012CBFD04}"/>
              </a:ext>
            </a:extLst>
          </p:cNvPr>
          <p:cNvSpPr txBox="1"/>
          <p:nvPr/>
        </p:nvSpPr>
        <p:spPr>
          <a:xfrm>
            <a:off x="5098308" y="45361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/>
          <p:cNvSpPr txBox="1"/>
          <p:nvPr/>
        </p:nvSpPr>
        <p:spPr>
          <a:xfrm>
            <a:off x="540000" y="1702441"/>
            <a:ext cx="57451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0950" name="yt_shape_10950"/>
          <p:cNvSpPr txBox="1"/>
          <p:nvPr/>
        </p:nvSpPr>
        <p:spPr>
          <a:xfrm>
            <a:off x="540000" y="2202006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的大致图象是（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951" name="yt_image_10951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33408"/>
            <a:ext cx="505088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3" name="yt_shape_10953"/>
          <p:cNvSpPr txBox="1"/>
          <p:nvPr/>
        </p:nvSpPr>
        <p:spPr>
          <a:xfrm>
            <a:off x="540000" y="4085489"/>
            <a:ext cx="5427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不具有的性质是（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54" name="yt_table_109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158301"/>
              </p:ext>
            </p:extLst>
          </p:nvPr>
        </p:nvGraphicFramePr>
        <p:xfrm>
          <a:off x="540000" y="4564792"/>
          <a:ext cx="6164581" cy="950976"/>
        </p:xfrm>
        <a:graphic>
          <a:graphicData uri="http://schemas.openxmlformats.org/drawingml/2006/table">
            <a:tbl>
              <a:tblPr/>
              <a:tblGrid>
                <a:gridCol w="3107728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305685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轴不相交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最高点是原点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pic>
        <p:nvPicPr>
          <p:cNvPr id="3" name="yt_shape_1697707056892">
            <a:extLst>
              <a:ext uri="{FF2B5EF4-FFF2-40B4-BE49-F238E27FC236}">
                <a16:creationId xmlns:a16="http://schemas.microsoft.com/office/drawing/2014/main" id="{92D7DBB6-2531-62A7-D5A9-84763AEC9F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176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516BC1-0F76-AC88-0424-0168CB3A3434}"/>
              </a:ext>
            </a:extLst>
          </p:cNvPr>
          <p:cNvSpPr txBox="1"/>
          <p:nvPr/>
        </p:nvSpPr>
        <p:spPr>
          <a:xfrm>
            <a:off x="4555264" y="21552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01E23-D839-BC5E-8D07-F2886A10D5E3}"/>
              </a:ext>
            </a:extLst>
          </p:cNvPr>
          <p:cNvSpPr txBox="1"/>
          <p:nvPr/>
        </p:nvSpPr>
        <p:spPr>
          <a:xfrm>
            <a:off x="5164864" y="40386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40000" y="900000"/>
            <a:ext cx="67181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57" name="yt_shape_10957"/>
          <p:cNvSpPr txBox="1"/>
          <p:nvPr/>
        </p:nvSpPr>
        <p:spPr>
          <a:xfrm>
            <a:off x="540000" y="1379303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0958" name="yt_shape_10958"/>
          <p:cNvSpPr txBox="1"/>
          <p:nvPr/>
        </p:nvSpPr>
        <p:spPr>
          <a:xfrm>
            <a:off x="540000" y="1858606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）请说出这个二次函数顶点的坐标，对称轴；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9" name="yt_shape_10959"/>
              <p:cNvSpPr txBox="1"/>
              <p:nvPr/>
            </p:nvSpPr>
            <p:spPr>
              <a:xfrm>
                <a:off x="540119" y="233790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）在该二次函数的图象上，试比较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59" name="yt_shape_10959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790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15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61" name="yt_shape_10961"/>
          <p:cNvSpPr txBox="1"/>
          <p:nvPr/>
        </p:nvSpPr>
        <p:spPr>
          <a:xfrm>
            <a:off x="540000" y="3495218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962" name="yt_shape_10962"/>
          <p:cNvSpPr txBox="1"/>
          <p:nvPr/>
        </p:nvSpPr>
        <p:spPr>
          <a:xfrm>
            <a:off x="540000" y="3974521"/>
            <a:ext cx="59070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）顶点的坐标为（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），对称轴是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63" name="yt_shape_10963"/>
              <p:cNvSpPr txBox="1"/>
              <p:nvPr/>
            </p:nvSpPr>
            <p:spPr>
              <a:xfrm>
                <a:off x="540119" y="4453824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）根据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的图象关于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轴对称，可知点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）与点（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轴对称，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63" name="yt_shape_10963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53824"/>
                <a:ext cx="11111999" cy="2066784"/>
              </a:xfrm>
              <a:prstGeom prst="rect">
                <a:avLst/>
              </a:prstGeom>
              <a:blipFill>
                <a:blip r:embed="rId3"/>
                <a:stretch>
                  <a:fillRect l="-1701" t="-2655" r="-110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3CE2AD-AE2E-C7E4-5170-E96BE0F10BB2}"/>
              </a:ext>
            </a:extLst>
          </p:cNvPr>
          <p:cNvSpPr txBox="1"/>
          <p:nvPr/>
        </p:nvSpPr>
        <p:spPr>
          <a:xfrm>
            <a:off x="449989" y="3448412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A8B454-938D-2B8B-2B64-7FAF017809EF}"/>
              </a:ext>
            </a:extLst>
          </p:cNvPr>
          <p:cNvSpPr txBox="1"/>
          <p:nvPr/>
        </p:nvSpPr>
        <p:spPr>
          <a:xfrm>
            <a:off x="449989" y="3927715"/>
            <a:ext cx="603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）顶点的坐标为（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），对称轴是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35162-9104-ADB8-5C3A-64A3BCC65A6E}"/>
              </a:ext>
            </a:extLst>
          </p:cNvPr>
          <p:cNvSpPr txBox="1"/>
          <p:nvPr/>
        </p:nvSpPr>
        <p:spPr>
          <a:xfrm>
            <a:off x="450108" y="4407018"/>
            <a:ext cx="1111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）根据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轴对称，可知点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）与点（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A65FE1-21D8-DC64-FCF1-A806C8ADB0E0}"/>
              </a:ext>
            </a:extLst>
          </p:cNvPr>
          <p:cNvSpPr txBox="1"/>
          <p:nvPr/>
        </p:nvSpPr>
        <p:spPr>
          <a:xfrm>
            <a:off x="450108" y="4882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4B857F-437F-4AFC-5195-2B17A7CA6C17}"/>
                  </a:ext>
                </a:extLst>
              </p:cNvPr>
              <p:cNvSpPr txBox="1"/>
              <p:nvPr/>
            </p:nvSpPr>
            <p:spPr>
              <a:xfrm>
                <a:off x="450108" y="5357994"/>
                <a:ext cx="2747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A04B857F-437F-4AFC-5195-2B17A7CA6C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57994"/>
                <a:ext cx="2747074" cy="765061"/>
              </a:xfrm>
              <a:prstGeom prst="rect">
                <a:avLst/>
              </a:prstGeom>
              <a:blipFill>
                <a:blip r:embed="rId4"/>
                <a:stretch>
                  <a:fillRect l="-3556" r="-35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0195615-E6EF-6FA2-10CD-41CBD82A2BB8}"/>
              </a:ext>
            </a:extLst>
          </p:cNvPr>
          <p:cNvSpPr txBox="1"/>
          <p:nvPr/>
        </p:nvSpPr>
        <p:spPr>
          <a:xfrm>
            <a:off x="450108" y="6029443"/>
            <a:ext cx="188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5" name="yt_shape_10965"/>
          <p:cNvSpPr txBox="1"/>
          <p:nvPr/>
        </p:nvSpPr>
        <p:spPr>
          <a:xfrm>
            <a:off x="540000" y="1507032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在求函数的最值时，忽视了自变量的取值范围</a:t>
            </a:r>
          </a:p>
        </p:txBody>
      </p:sp>
      <p:sp>
        <p:nvSpPr>
          <p:cNvPr id="10966" name="yt_shape_10966"/>
          <p:cNvSpPr txBox="1"/>
          <p:nvPr/>
        </p:nvSpPr>
        <p:spPr>
          <a:xfrm>
            <a:off x="540000" y="2006597"/>
            <a:ext cx="97446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057096">
            <a:extLst>
              <a:ext uri="{FF2B5EF4-FFF2-40B4-BE49-F238E27FC236}">
                <a16:creationId xmlns:a16="http://schemas.microsoft.com/office/drawing/2014/main" id="{4EEF298F-D7EC-881F-9B98-7D3EEFCD80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4635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BD3183-3AC6-2555-3185-953664B5BD16}"/>
              </a:ext>
            </a:extLst>
          </p:cNvPr>
          <p:cNvSpPr txBox="1"/>
          <p:nvPr/>
        </p:nvSpPr>
        <p:spPr>
          <a:xfrm>
            <a:off x="6976201" y="195979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F936DE-BEB6-5E7A-2CD5-09EA473D46E5}"/>
              </a:ext>
            </a:extLst>
          </p:cNvPr>
          <p:cNvSpPr txBox="1"/>
          <p:nvPr/>
        </p:nvSpPr>
        <p:spPr>
          <a:xfrm>
            <a:off x="9262201" y="195979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0967">
            <a:extLst>
              <a:ext uri="{FF2B5EF4-FFF2-40B4-BE49-F238E27FC236}">
                <a16:creationId xmlns:a16="http://schemas.microsoft.com/office/drawing/2014/main" id="{DDE1666C-F907-179D-4341-E791B6184DCF}"/>
              </a:ex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34076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969">
            <a:extLst>
              <a:ext uri="{FF2B5EF4-FFF2-40B4-BE49-F238E27FC236}">
                <a16:creationId xmlns:a16="http://schemas.microsoft.com/office/drawing/2014/main" id="{EEAFA4DA-2461-861B-9342-3252471209D0}"/>
              </a:ext>
            </a:extLst>
          </p:cNvPr>
          <p:cNvSpPr txBox="1"/>
          <p:nvPr/>
        </p:nvSpPr>
        <p:spPr>
          <a:xfrm>
            <a:off x="551384" y="2032637"/>
            <a:ext cx="7649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4" name="yt_table_10970" title="H_149.76">
            <a:extLst>
              <a:ext uri="{FF2B5EF4-FFF2-40B4-BE49-F238E27FC236}">
                <a16:creationId xmlns:a16="http://schemas.microsoft.com/office/drawing/2014/main" id="{40810FAC-42F9-3F08-155A-52EBE139E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687856"/>
              </p:ext>
            </p:extLst>
          </p:nvPr>
        </p:nvGraphicFramePr>
        <p:xfrm>
          <a:off x="551384" y="2511940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对称轴都是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顶点坐标都是原点（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轴右侧都呈下降趋势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形状相同，开口方向相反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642B2514-B417-A35E-97B3-0BB1B9CF9369}"/>
              </a:ext>
            </a:extLst>
          </p:cNvPr>
          <p:cNvSpPr txBox="1"/>
          <p:nvPr/>
        </p:nvSpPr>
        <p:spPr>
          <a:xfrm>
            <a:off x="7376523" y="19858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5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2" name="yt_shape_1097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姜老师给出一个函数表达式，甲、乙、丙三位同学分别正确指出了这个函数的一个性质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73" name="yt_shape_10973"/>
          <p:cNvSpPr txBox="1"/>
          <p:nvPr/>
        </p:nvSpPr>
        <p:spPr>
          <a:xfrm>
            <a:off x="540000" y="185943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甲：函数图象是轴对称图形；</a:t>
            </a:r>
          </a:p>
        </p:txBody>
      </p:sp>
      <p:sp>
        <p:nvSpPr>
          <p:cNvPr id="10974" name="yt_shape_10974"/>
          <p:cNvSpPr txBox="1"/>
          <p:nvPr/>
        </p:nvSpPr>
        <p:spPr>
          <a:xfrm>
            <a:off x="540000" y="2338738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乙：函数图象经过第二象限；</a:t>
            </a:r>
          </a:p>
        </p:txBody>
      </p:sp>
      <p:sp>
        <p:nvSpPr>
          <p:cNvPr id="10975" name="yt_shape_10975"/>
          <p:cNvSpPr txBox="1"/>
          <p:nvPr/>
        </p:nvSpPr>
        <p:spPr>
          <a:xfrm>
            <a:off x="540000" y="2818041"/>
            <a:ext cx="5889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丙：在第二象限内，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值随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值的增大而减小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76" name="yt_shape_10976"/>
          <p:cNvSpPr txBox="1"/>
          <p:nvPr/>
        </p:nvSpPr>
        <p:spPr>
          <a:xfrm>
            <a:off x="540000" y="3297344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根据他们的描述，姜老师给出的这个函数表达式可能是（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7" name="yt_table_10977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341209"/>
                  </p:ext>
                </p:extLst>
              </p:nvPr>
            </p:nvGraphicFramePr>
            <p:xfrm>
              <a:off x="540000" y="3776647"/>
              <a:ext cx="9199754" cy="636080"/>
            </p:xfrm>
            <a:graphic>
              <a:graphicData uri="http://schemas.openxmlformats.org/drawingml/2006/table">
                <a:tbl>
                  <a:tblPr/>
                  <a:tblGrid>
                    <a:gridCol w="2540318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  <a:gridCol w="2373249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  <a:gridCol w="2754249">
                      <a:extLst>
                        <a:ext uri="{9D8B030D-6E8A-4147-A177-3AD203B41FA5}">
                          <a16:colId xmlns:a16="http://schemas.microsoft.com/office/drawing/2014/main" val="10176"/>
                        </a:ext>
                      </a:extLst>
                    </a:gridCol>
                    <a:gridCol w="1531938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77" name="yt_table_10977" descr="{&quot;rangeId&quot;:15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341209"/>
                  </p:ext>
                </p:extLst>
              </p:nvPr>
            </p:nvGraphicFramePr>
            <p:xfrm>
              <a:off x="540000" y="3776647"/>
              <a:ext cx="9199754" cy="636080"/>
            </p:xfrm>
            <a:graphic>
              <a:graphicData uri="http://schemas.openxmlformats.org/drawingml/2006/table">
                <a:tbl>
                  <a:tblPr/>
                  <a:tblGrid>
                    <a:gridCol w="2540318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  <a:gridCol w="2373249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  <a:gridCol w="2754249">
                      <a:extLst>
                        <a:ext uri="{9D8B030D-6E8A-4147-A177-3AD203B41FA5}">
                          <a16:colId xmlns:a16="http://schemas.microsoft.com/office/drawing/2014/main" val="10176"/>
                        </a:ext>
                      </a:extLst>
                    </a:gridCol>
                    <a:gridCol w="1531938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7198" r="-18097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925" r="-5540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78" name="yt_shape_10978"/>
          <p:cNvSpPr txBox="1"/>
          <p:nvPr/>
        </p:nvSpPr>
        <p:spPr>
          <a:xfrm>
            <a:off x="540119" y="44633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的图象经过原点，则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的值必为（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79" name="yt_table_109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606892"/>
              </p:ext>
            </p:extLst>
          </p:nvPr>
        </p:nvGraphicFramePr>
        <p:xfrm>
          <a:off x="540000" y="5422809"/>
          <a:ext cx="7013830" cy="950976"/>
        </p:xfrm>
        <a:graphic>
          <a:graphicData uri="http://schemas.openxmlformats.org/drawingml/2006/table">
            <a:tbl>
              <a:tblPr/>
              <a:tblGrid>
                <a:gridCol w="4913567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0D282E9-A2A7-1305-5B87-86B5B491679C}"/>
              </a:ext>
            </a:extLst>
          </p:cNvPr>
          <p:cNvSpPr txBox="1"/>
          <p:nvPr/>
        </p:nvSpPr>
        <p:spPr>
          <a:xfrm>
            <a:off x="8222389" y="32505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ADE8B7-3920-27D5-513C-F2F903D8DB5A}"/>
              </a:ext>
            </a:extLst>
          </p:cNvPr>
          <p:cNvSpPr txBox="1"/>
          <p:nvPr/>
        </p:nvSpPr>
        <p:spPr>
          <a:xfrm>
            <a:off x="1212108" y="4892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1" name="yt_shape_10981"/>
          <p:cNvSpPr txBox="1"/>
          <p:nvPr/>
        </p:nvSpPr>
        <p:spPr>
          <a:xfrm>
            <a:off x="540119" y="1744512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的图象上可看出当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540000" y="51508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82" name="yt_shape_10982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4857" y="2856311"/>
            <a:ext cx="1362285" cy="2244231"/>
            <a:chOff x="0" y="0"/>
            <a:chExt cx="1362285" cy="2244231"/>
          </a:xfrm>
        </p:grpSpPr>
        <p:pic>
          <p:nvPicPr>
            <p:cNvPr id="2" name="yt_image_1098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2285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84" name="yt_shape_10984"/>
            <p:cNvSpPr txBox="1"/>
            <p:nvPr/>
          </p:nvSpPr>
          <p:spPr>
            <a:xfrm>
              <a:off x="71678" y="18842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7CC3BF-397E-174B-0D0B-826103EF04CB}"/>
              </a:ext>
            </a:extLst>
          </p:cNvPr>
          <p:cNvSpPr txBox="1"/>
          <p:nvPr/>
        </p:nvSpPr>
        <p:spPr>
          <a:xfrm>
            <a:off x="10141795" y="164658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955ED1-35FC-683C-959E-35DB65FD77E0}"/>
              </a:ext>
            </a:extLst>
          </p:cNvPr>
          <p:cNvSpPr txBox="1"/>
          <p:nvPr/>
        </p:nvSpPr>
        <p:spPr>
          <a:xfrm>
            <a:off x="450108" y="2145447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1696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2023-10-19T13:11:13Z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