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4" r:id="rId7"/>
    <p:sldId id="376" r:id="rId8"/>
    <p:sldId id="377" r:id="rId9"/>
    <p:sldId id="379" r:id="rId10"/>
    <p:sldId id="381" r:id="rId11"/>
    <p:sldId id="384" r:id="rId12"/>
    <p:sldId id="382" r:id="rId13"/>
    <p:sldId id="386" r:id="rId14"/>
    <p:sldId id="387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" name="yt_shape_10629"/>
          <p:cNvSpPr txBox="1"/>
          <p:nvPr/>
        </p:nvSpPr>
        <p:spPr>
          <a:xfrm>
            <a:off x="540000" y="208693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28" name="yt_image_106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93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1" name="yt_shape_10631"/>
          <p:cNvSpPr txBox="1"/>
          <p:nvPr/>
        </p:nvSpPr>
        <p:spPr>
          <a:xfrm>
            <a:off x="540000" y="2784513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常用的测量工具有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皮尺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、测倾器等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3263816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使用测倾器测量倾斜角的步骤：</a:t>
            </a:r>
          </a:p>
        </p:txBody>
      </p:sp>
      <p:sp>
        <p:nvSpPr>
          <p:cNvPr id="10633" name="yt_shape_10633"/>
          <p:cNvSpPr txBox="1"/>
          <p:nvPr/>
        </p:nvSpPr>
        <p:spPr>
          <a:xfrm>
            <a:off x="540119" y="3743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）把支杆竖直插入地面，使支杆的中心线、铅垂线和度盘的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刻度线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重合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，这时度盘的顶线在水平位置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34" name="yt_shape_10634"/>
          <p:cNvSpPr txBox="1"/>
          <p:nvPr/>
        </p:nvSpPr>
        <p:spPr>
          <a:xfrm>
            <a:off x="540000" y="4702554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）转动度盘，使度盘的直径对准目标，记下此时铅垂线所指的度数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40A887-E80A-3838-B878-16EEA877C920}"/>
              </a:ext>
            </a:extLst>
          </p:cNvPr>
          <p:cNvSpPr txBox="1"/>
          <p:nvPr/>
        </p:nvSpPr>
        <p:spPr>
          <a:xfrm>
            <a:off x="3421789" y="27377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皮尺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B8DE0D-8CBD-D9B1-2417-F59171C0A289}"/>
              </a:ext>
            </a:extLst>
          </p:cNvPr>
          <p:cNvSpPr txBox="1"/>
          <p:nvPr/>
        </p:nvSpPr>
        <p:spPr>
          <a:xfrm>
            <a:off x="10325946" y="369631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重合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0680">
                <a:extLst>
                  <a:ext uri="{FF2B5EF4-FFF2-40B4-BE49-F238E27FC236}">
                    <a16:creationId xmlns:a16="http://schemas.microsoft.com/office/drawing/2014/main" id="{2AE83BAC-BC0C-372E-128B-EDF9CAFD78AB}"/>
                  </a:ext>
                </a:extLst>
              </p:cNvPr>
              <p:cNvSpPr txBox="1"/>
              <p:nvPr/>
            </p:nvSpPr>
            <p:spPr>
              <a:xfrm>
                <a:off x="516670" y="2780928"/>
                <a:ext cx="5427768" cy="18187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同理：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答：建筑物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" name="yt_shape_10680">
                <a:extLst>
                  <a:ext uri="{FF2B5EF4-FFF2-40B4-BE49-F238E27FC236}">
                    <a16:creationId xmlns:a16="http://schemas.microsoft.com/office/drawing/2014/main" id="{2AE83BAC-BC0C-372E-128B-EDF9CAFD7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70" y="2780928"/>
                <a:ext cx="5427768" cy="1818703"/>
              </a:xfrm>
              <a:prstGeom prst="rect">
                <a:avLst/>
              </a:prstGeom>
              <a:blipFill>
                <a:blip r:embed="rId2"/>
                <a:stretch>
                  <a:fillRect l="-3483" t="-2341" r="-2472" b="-9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585B1AA-984F-A99B-5168-EA0A8CCBD080}"/>
                  </a:ext>
                </a:extLst>
              </p:cNvPr>
              <p:cNvSpPr txBox="1"/>
              <p:nvPr/>
            </p:nvSpPr>
            <p:spPr>
              <a:xfrm>
                <a:off x="426659" y="2734122"/>
                <a:ext cx="5555361" cy="788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同理：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585B1AA-984F-A99B-5168-EA0A8CCBD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59" y="2734122"/>
                <a:ext cx="5555361" cy="788874"/>
              </a:xfrm>
              <a:prstGeom prst="rect">
                <a:avLst/>
              </a:prstGeom>
              <a:blipFill>
                <a:blip r:embed="rId3"/>
                <a:stretch>
                  <a:fillRect l="-1756" r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8537928-9263-228C-C20C-1AF9AFFE5C05}"/>
                  </a:ext>
                </a:extLst>
              </p:cNvPr>
              <p:cNvSpPr txBox="1"/>
              <p:nvPr/>
            </p:nvSpPr>
            <p:spPr>
              <a:xfrm>
                <a:off x="426659" y="3429384"/>
                <a:ext cx="5348986" cy="7888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8537928-9263-228C-C20C-1AF9AFFE5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59" y="3429384"/>
                <a:ext cx="5348986" cy="788873"/>
              </a:xfrm>
              <a:prstGeom prst="rect">
                <a:avLst/>
              </a:prstGeom>
              <a:blipFill>
                <a:blip r:embed="rId4"/>
                <a:stretch>
                  <a:fillRect l="-1824" r="-1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CF6C6AE-F8AC-3EC9-D3B4-C86F6F8DF725}"/>
              </a:ext>
            </a:extLst>
          </p:cNvPr>
          <p:cNvSpPr txBox="1"/>
          <p:nvPr/>
        </p:nvSpPr>
        <p:spPr>
          <a:xfrm>
            <a:off x="426659" y="4300060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D956351-4DCC-B8AB-B876-B5F4B1686C1C}"/>
              </a:ext>
            </a:extLst>
          </p:cNvPr>
          <p:cNvSpPr txBox="1"/>
          <p:nvPr/>
        </p:nvSpPr>
        <p:spPr>
          <a:xfrm>
            <a:off x="426659" y="4855233"/>
            <a:ext cx="436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答：建筑物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的高度约为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yt_shape_10675">
            <a:extLst>
              <a:ext uri="{FF2B5EF4-FFF2-40B4-BE49-F238E27FC236}">
                <a16:creationId xmlns:a16="http://schemas.microsoft.com/office/drawing/2014/main" id="{19A19930-1547-777D-52BD-CDCD3AD5E1C5}"/>
              </a:ext>
            </a:extLst>
          </p:cNvPr>
          <p:cNvSpPr txBox="1"/>
          <p:nvPr/>
        </p:nvSpPr>
        <p:spPr>
          <a:xfrm>
            <a:off x="407368" y="1040386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如图，为了测量建筑物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处竖立标杆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，标杆的高是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上选取观测点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处测得标杆和建筑物的顶部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求建筑物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tan22°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tan58°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20" name="yt_image_10676">
            <a:extLst>
              <a:ext uri="{FF2B5EF4-FFF2-40B4-BE49-F238E27FC236}">
                <a16:creationId xmlns:a16="http://schemas.microsoft.com/office/drawing/2014/main" id="{F8D16985-FD2E-1878-EC7C-2D6BCDC702A7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8288" y="2862551"/>
            <a:ext cx="1877968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5" name="yt_shape_10685"/>
          <p:cNvSpPr txBox="1"/>
          <p:nvPr/>
        </p:nvSpPr>
        <p:spPr>
          <a:xfrm>
            <a:off x="540000" y="620688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84" name="yt_image_1068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2068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7" name="yt_shape_10687"/>
          <p:cNvSpPr txBox="1"/>
          <p:nvPr/>
        </p:nvSpPr>
        <p:spPr>
          <a:xfrm>
            <a:off x="540119" y="12674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在学完锐角三角函数后，某班利用自制的测角仪和卷尺，测得校园旗杆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的高度，他们制定了如下两种测量方案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测量信息汇总如下：</a:t>
            </a:r>
          </a:p>
        </p:txBody>
      </p:sp>
      <p:graphicFrame>
        <p:nvGraphicFramePr>
          <p:cNvPr id="10688" name="yt_table_10688" title="H_432.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885726"/>
              </p:ext>
            </p:extLst>
          </p:nvPr>
        </p:nvGraphicFramePr>
        <p:xfrm>
          <a:off x="540000" y="2379282"/>
          <a:ext cx="11111996" cy="44278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69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7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6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1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68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3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600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课题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测量校园旗杆的高度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测量示意图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7700" b="0" i="0" u="none" dirty="0">
                          <a:noFill/>
                          <a:effectLst/>
                          <a:latin typeface="Times New Roman" pitchFamily="77"/>
                          <a:ea typeface="Times New Roman" pitchFamily="77"/>
                          <a:cs typeface="宋体" pitchFamily="77"/>
                          <a:sym typeface="Finished"/>
                        </a:rPr>
                        <a:t>⁠</a:t>
                      </a:r>
                      <a:r>
                        <a:rPr lang="en-US" altLang="zh-CN" sz="24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</a:t>
                      </a:r>
                      <a:r>
                        <a:rPr lang="en-US" altLang="zh-CN" sz="20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宋体" pitchFamily="20"/>
                          <a:cs typeface="宋体" pitchFamily="20"/>
                          <a:sym typeface=""/>
                        </a:rPr>
                        <a:t> </a:t>
                      </a:r>
                      <a:r>
                        <a:rPr lang="zh-CN" altLang="zh-CN" sz="2400" b="0" i="0" u="none" dirty="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7250" b="0" i="0" u="none">
                          <a:noFill/>
                          <a:effectLst/>
                          <a:latin typeface="Times New Roman" pitchFamily="72"/>
                          <a:ea typeface="Times New Roman" pitchFamily="72"/>
                          <a:cs typeface="宋体" pitchFamily="7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     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宋体" pitchFamily="19"/>
                          <a:cs typeface="宋体" pitchFamily="19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测量项目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测量数据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33°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5.99m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32.7°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151cm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17.47m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33.3°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153cm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17.45m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152cm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" name="yt_shape_1697706919040">
            <a:extLst>
              <a:ext uri="{FF2B5EF4-FFF2-40B4-BE49-F238E27FC236}">
                <a16:creationId xmlns:a16="http://schemas.microsoft.com/office/drawing/2014/main" id="{27FB11A8-E0C5-1291-5A27-3EA8E24F3E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429000"/>
            <a:ext cx="1368152" cy="1099677"/>
          </a:xfrm>
          <a:prstGeom prst="rect">
            <a:avLst/>
          </a:prstGeom>
        </p:spPr>
      </p:pic>
      <p:pic>
        <p:nvPicPr>
          <p:cNvPr id="5" name="yt_shape_1697706919294">
            <a:extLst>
              <a:ext uri="{FF2B5EF4-FFF2-40B4-BE49-F238E27FC236}">
                <a16:creationId xmlns:a16="http://schemas.microsoft.com/office/drawing/2014/main" id="{5B26001A-7A63-2D03-E8F9-623D6224CB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567" y="3444583"/>
            <a:ext cx="1368152" cy="9849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119" y="195434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17.46m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请判断哪个方案更好，并说明理由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方案二更好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理由：方案一测量点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在水平地面上，不易观察，容易产生误差，方案二考虑测量点的位置更合理，并多次测量求平均值，减少误差，因此方案二更好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952B17-790B-2089-BC53-D025D2F9D5CC}"/>
              </a:ext>
            </a:extLst>
          </p:cNvPr>
          <p:cNvSpPr txBox="1"/>
          <p:nvPr/>
        </p:nvSpPr>
        <p:spPr>
          <a:xfrm>
            <a:off x="3193308" y="1907542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59ED1D-CC0C-4359-6FEB-5E20D8C79686}"/>
              </a:ext>
            </a:extLst>
          </p:cNvPr>
          <p:cNvSpPr txBox="1"/>
          <p:nvPr/>
        </p:nvSpPr>
        <p:spPr>
          <a:xfrm>
            <a:off x="4991946" y="1907542"/>
            <a:ext cx="110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17.46m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53B44A-A7F7-780D-E183-4A2EF391066E}"/>
              </a:ext>
            </a:extLst>
          </p:cNvPr>
          <p:cNvSpPr txBox="1"/>
          <p:nvPr/>
        </p:nvSpPr>
        <p:spPr>
          <a:xfrm>
            <a:off x="499059" y="2953512"/>
            <a:ext cx="1080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方案二更好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理由：方案一测量点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在水平地面上，不易观察，容易产生误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79F502-5437-A360-C25E-EEDD39199A52}"/>
              </a:ext>
            </a:extLst>
          </p:cNvPr>
          <p:cNvSpPr txBox="1"/>
          <p:nvPr/>
        </p:nvSpPr>
        <p:spPr>
          <a:xfrm>
            <a:off x="499059" y="342900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差，方案二考虑测量点的位置更合理，并多次测量求平均值，减少误差，因此方案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F3113B-2C62-6680-0CAF-C7CB1C01C738}"/>
              </a:ext>
            </a:extLst>
          </p:cNvPr>
          <p:cNvSpPr txBox="1"/>
          <p:nvPr/>
        </p:nvSpPr>
        <p:spPr>
          <a:xfrm>
            <a:off x="499059" y="3904488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二更好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4" name="yt_shape_10694"/>
          <p:cNvSpPr txBox="1"/>
          <p:nvPr/>
        </p:nvSpPr>
        <p:spPr>
          <a:xfrm>
            <a:off x="540119" y="216461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）选择方案二的数据进行计算：如图，过点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17.46m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·tan33°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12.9m.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95" name="yt_shape_10695"/>
          <p:cNvSpPr txBox="1"/>
          <p:nvPr/>
        </p:nvSpPr>
        <p:spPr>
          <a:xfrm>
            <a:off x="540000" y="4084315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答：旗杆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的高度约为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12.9m.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97" name="yt_shape_10697"/>
          <p:cNvSpPr txBox="1"/>
          <p:nvPr/>
        </p:nvSpPr>
        <p:spPr>
          <a:xfrm>
            <a:off x="4979563" y="4715982"/>
            <a:ext cx="1835695" cy="11796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550" b="0" i="0" u="none" spc="12677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696" name="yt_image_1069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9563" y="4715982"/>
            <a:ext cx="181595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2CD7F1-6A87-90DD-BCA6-95BA57A5E172}"/>
              </a:ext>
            </a:extLst>
          </p:cNvPr>
          <p:cNvSpPr txBox="1"/>
          <p:nvPr/>
        </p:nvSpPr>
        <p:spPr>
          <a:xfrm>
            <a:off x="450108" y="2117811"/>
            <a:ext cx="11098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）选择方案二的数据进行计算：如图，过点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</a:p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1.52m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17.46m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33°.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A69929-B77B-D91A-E021-E14F0C36D840}"/>
              </a:ext>
            </a:extLst>
          </p:cNvPr>
          <p:cNvSpPr txBox="1"/>
          <p:nvPr/>
        </p:nvSpPr>
        <p:spPr>
          <a:xfrm>
            <a:off x="450108" y="3068787"/>
            <a:ext cx="8449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·tan33°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17.46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3E1118-33B6-AD06-F0DD-7A1967D98A43}"/>
              </a:ext>
            </a:extLst>
          </p:cNvPr>
          <p:cNvSpPr txBox="1"/>
          <p:nvPr/>
        </p:nvSpPr>
        <p:spPr>
          <a:xfrm>
            <a:off x="450108" y="3544275"/>
            <a:ext cx="52821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12.9m.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121543-2FA4-49A5-6FF7-43360A8EB70D}"/>
              </a:ext>
            </a:extLst>
          </p:cNvPr>
          <p:cNvSpPr txBox="1"/>
          <p:nvPr/>
        </p:nvSpPr>
        <p:spPr>
          <a:xfrm>
            <a:off x="449989" y="4037509"/>
            <a:ext cx="419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答：旗杆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12.9m.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CA1A12-D23D-0491-F0E4-29AE0AFEFC05}"/>
              </a:ext>
            </a:extLst>
          </p:cNvPr>
          <p:cNvSpPr txBox="1"/>
          <p:nvPr/>
        </p:nvSpPr>
        <p:spPr>
          <a:xfrm>
            <a:off x="449989" y="1072954"/>
            <a:ext cx="1140665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）根据你的判断，选择合适的数据计算出旗杆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（结果保留一位小数，参考数据：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sin33°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0.545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cos33°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0.839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tan33°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0.649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01" name="yt_image_107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498" y="3293695"/>
            <a:ext cx="4633003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3" name="yt_shape_10703"/>
          <p:cNvSpPr txBox="1"/>
          <p:nvPr/>
        </p:nvSpPr>
        <p:spPr>
          <a:xfrm>
            <a:off x="4022749" y="4895907"/>
            <a:ext cx="4146502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99">
                <a:extLst>
                  <a:ext uri="{FF2B5EF4-FFF2-40B4-BE49-F238E27FC236}">
                    <a16:creationId xmlns:a16="http://schemas.microsoft.com/office/drawing/2014/main" id="{D637493B-C690-D379-38BD-04EA390BDAE5}"/>
                  </a:ext>
                </a:extLst>
              </p:cNvPr>
              <p:cNvSpPr txBox="1"/>
              <p:nvPr/>
            </p:nvSpPr>
            <p:spPr>
              <a:xfrm>
                <a:off x="551384" y="1655547"/>
                <a:ext cx="11111999" cy="414971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方法点拨：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测量物体高度的方法：测量底部可到达物体，如图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，物体高度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；测量底部不可以到达物体，如图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，物体高度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ctr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ctr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ctr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2" name="yt_shape_10699">
                <a:extLst>
                  <a:ext uri="{FF2B5EF4-FFF2-40B4-BE49-F238E27FC236}">
                    <a16:creationId xmlns:a16="http://schemas.microsoft.com/office/drawing/2014/main" id="{D637493B-C690-D379-38BD-04EA390BD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55547"/>
                <a:ext cx="11111999" cy="4149717"/>
              </a:xfrm>
              <a:prstGeom prst="rect">
                <a:avLst/>
              </a:prstGeom>
              <a:blipFill>
                <a:blip r:embed="rId3"/>
                <a:stretch>
                  <a:fillRect t="-117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测量底部可以到达的物体的高度时，一般利用测倾器测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次仰角，再用皮尺量出测倾器到物体之间的距离和测倾器自身的高度，就可计算出物体的高度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测量底部不可以到达的物体的高度时，一般利用测倾器在不同的位置测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次仰角，再用皮尺量出测倾器的高度和两次测量位置之间的距离，就可计算出物体的高度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6BA710-BAF9-871A-A753-5AB93FE4906D}"/>
              </a:ext>
            </a:extLst>
          </p:cNvPr>
          <p:cNvSpPr txBox="1"/>
          <p:nvPr/>
        </p:nvSpPr>
        <p:spPr>
          <a:xfrm>
            <a:off x="8298707" y="238767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030672-1478-F525-15D0-F7769394C8E1}"/>
              </a:ext>
            </a:extLst>
          </p:cNvPr>
          <p:cNvSpPr txBox="1"/>
          <p:nvPr/>
        </p:nvSpPr>
        <p:spPr>
          <a:xfrm>
            <a:off x="10992544" y="3338649"/>
            <a:ext cx="35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8" name="yt_shape_10638"/>
          <p:cNvSpPr txBox="1"/>
          <p:nvPr/>
        </p:nvSpPr>
        <p:spPr>
          <a:xfrm>
            <a:off x="540000" y="151674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37" name="yt_image_10637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674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0" name="yt_shape_10640"/>
          <p:cNvSpPr txBox="1"/>
          <p:nvPr/>
        </p:nvSpPr>
        <p:spPr>
          <a:xfrm>
            <a:off x="540000" y="222003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测量底部可以到达的物体的高度</a:t>
            </a:r>
          </a:p>
        </p:txBody>
      </p:sp>
      <p:sp>
        <p:nvSpPr>
          <p:cNvPr id="10641" name="yt_shape_10641"/>
          <p:cNvSpPr txBox="1"/>
          <p:nvPr/>
        </p:nvSpPr>
        <p:spPr>
          <a:xfrm>
            <a:off x="540119" y="27196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（十堰市中考）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如图，小明利用一个锐角是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的三角尺测操场旗杆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的高度，已知他与旗杆之间的水平距离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（即小明的眼睛与地面的距离），那么旗杆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45" name="yt_table_10645_skip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0381411"/>
                  </p:ext>
                </p:extLst>
              </p:nvPr>
            </p:nvGraphicFramePr>
            <p:xfrm>
              <a:off x="540000" y="4159169"/>
              <a:ext cx="6447410" cy="1267334"/>
            </p:xfrm>
            <a:graphic>
              <a:graphicData uri="http://schemas.openxmlformats.org/drawingml/2006/table">
                <a:tbl>
                  <a:tblPr/>
                  <a:tblGrid>
                    <a:gridCol w="376599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  <a:gridCol w="2681415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645" name="yt_table_10645_skip" descr="{&quot;rangeId&quot;:5,&quot;type&quot;:&quot;Option&quot;,&quot;drawing&quot;:[&quot;yt_shape_10642&quot;]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0381411"/>
                  </p:ext>
                </p:extLst>
              </p:nvPr>
            </p:nvGraphicFramePr>
            <p:xfrm>
              <a:off x="540000" y="3542428"/>
              <a:ext cx="6447410" cy="1267334"/>
            </p:xfrm>
            <a:graphic>
              <a:graphicData uri="http://schemas.openxmlformats.org/drawingml/2006/table">
                <a:tbl>
                  <a:tblPr/>
                  <a:tblGrid>
                    <a:gridCol w="376599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  <a:gridCol w="2681415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108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68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108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682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642" name="yt_shape_10642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8126" y="4159169"/>
            <a:ext cx="1821758" cy="1542429"/>
            <a:chOff x="0" y="0"/>
            <a:chExt cx="1821758" cy="1542429"/>
          </a:xfrm>
        </p:grpSpPr>
        <p:pic>
          <p:nvPicPr>
            <p:cNvPr id="2" name="yt_image_10642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21758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4" name="yt_shape_10644"/>
            <p:cNvSpPr txBox="1"/>
            <p:nvPr/>
          </p:nvSpPr>
          <p:spPr>
            <a:xfrm>
              <a:off x="377598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917803">
            <a:extLst>
              <a:ext uri="{FF2B5EF4-FFF2-40B4-BE49-F238E27FC236}">
                <a16:creationId xmlns:a16="http://schemas.microsoft.com/office/drawing/2014/main" id="{970FFAE8-1131-44F8-B71D-77A582E6AD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936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DDABEBB-5370-15F1-A064-A06B597D4420}"/>
              </a:ext>
            </a:extLst>
          </p:cNvPr>
          <p:cNvSpPr txBox="1"/>
          <p:nvPr/>
        </p:nvSpPr>
        <p:spPr>
          <a:xfrm>
            <a:off x="3734646" y="36237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6" name="yt_shape_10646"/>
          <p:cNvSpPr txBox="1"/>
          <p:nvPr/>
        </p:nvSpPr>
        <p:spPr>
          <a:xfrm>
            <a:off x="540119" y="19937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如图，王师傅在楼顶上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点处测得楼前一棵树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，楼高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50" name="yt_table_106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071886"/>
              </p:ext>
            </p:extLst>
          </p:nvPr>
        </p:nvGraphicFramePr>
        <p:xfrm>
          <a:off x="540000" y="2953136"/>
          <a:ext cx="78416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grpSp>
        <p:nvGrpSpPr>
          <p:cNvPr id="10647" name="yt_shape_10647_skip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2681" y="2953136"/>
            <a:ext cx="1567148" cy="2271663"/>
            <a:chOff x="0" y="0"/>
            <a:chExt cx="1567148" cy="2271663"/>
          </a:xfrm>
        </p:grpSpPr>
        <p:pic>
          <p:nvPicPr>
            <p:cNvPr id="2" name="yt_image_1064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7148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9" name="yt_shape_10649"/>
            <p:cNvSpPr txBox="1"/>
            <p:nvPr/>
          </p:nvSpPr>
          <p:spPr>
            <a:xfrm>
              <a:off x="250293" y="19116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74FB6ED-4C59-D81E-7DDD-483AE5BAE363}"/>
              </a:ext>
            </a:extLst>
          </p:cNvPr>
          <p:cNvSpPr txBox="1"/>
          <p:nvPr/>
        </p:nvSpPr>
        <p:spPr>
          <a:xfrm>
            <a:off x="6544521" y="242238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000" y="1864478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测量底部不可以到达的物体的高度</a:t>
            </a:r>
          </a:p>
        </p:txBody>
      </p:sp>
      <p:sp>
        <p:nvSpPr>
          <p:cNvPr id="10653" name="yt_shape_10653"/>
          <p:cNvSpPr txBox="1"/>
          <p:nvPr/>
        </p:nvSpPr>
        <p:spPr>
          <a:xfrm>
            <a:off x="540119" y="23640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如图，山顶有一座电视塔，在地面上一点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处测得塔顶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处的仰角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，在塔底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点俯角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，已知塔高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米，则山高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57" name="yt_table_10657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437569"/>
                  </p:ext>
                </p:extLst>
              </p:nvPr>
            </p:nvGraphicFramePr>
            <p:xfrm>
              <a:off x="540000" y="3323478"/>
              <a:ext cx="6783960" cy="922148"/>
            </p:xfrm>
            <a:graphic>
              <a:graphicData uri="http://schemas.openxmlformats.org/drawingml/2006/table">
                <a:tbl>
                  <a:tblPr/>
                  <a:tblGrid>
                    <a:gridCol w="385807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92589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657" name="yt_table_10657_skip" descr="{&quot;rangeId&quot;:8,&quot;type&quot;:&quot;Option&quot;,&quot;drawing&quot;:[&quot;yt_shape_10654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437569"/>
                  </p:ext>
                </p:extLst>
              </p:nvPr>
            </p:nvGraphicFramePr>
            <p:xfrm>
              <a:off x="540000" y="2359000"/>
              <a:ext cx="6783960" cy="922148"/>
            </p:xfrm>
            <a:graphic>
              <a:graphicData uri="http://schemas.openxmlformats.org/drawingml/2006/table">
                <a:tbl>
                  <a:tblPr/>
                  <a:tblGrid>
                    <a:gridCol w="385807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92589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75710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083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083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654" name="yt_shape_10654_skip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21412" y="3323478"/>
            <a:ext cx="1328364" cy="2030490"/>
            <a:chOff x="0" y="0"/>
            <a:chExt cx="1328364" cy="2030490"/>
          </a:xfrm>
        </p:grpSpPr>
        <p:pic>
          <p:nvPicPr>
            <p:cNvPr id="2" name="yt_image_10654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28364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6" name="yt_shape_10656"/>
            <p:cNvSpPr txBox="1"/>
            <p:nvPr/>
          </p:nvSpPr>
          <p:spPr>
            <a:xfrm>
              <a:off x="130901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917973">
            <a:extLst>
              <a:ext uri="{FF2B5EF4-FFF2-40B4-BE49-F238E27FC236}">
                <a16:creationId xmlns:a16="http://schemas.microsoft.com/office/drawing/2014/main" id="{B577000F-72EB-F09C-0AD9-42AAF58B8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0380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E5442BB-C69A-4D32-EE9E-3C67783886F4}"/>
              </a:ext>
            </a:extLst>
          </p:cNvPr>
          <p:cNvSpPr txBox="1"/>
          <p:nvPr/>
        </p:nvSpPr>
        <p:spPr>
          <a:xfrm>
            <a:off x="8395546" y="27927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8" name="yt_shape_10658"/>
              <p:cNvSpPr txBox="1"/>
              <p:nvPr/>
            </p:nvSpPr>
            <p:spPr>
              <a:xfrm>
                <a:off x="540119" y="1636758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如图，在坡角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的山顶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上有一座电视塔，在山脚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处测得电视塔顶部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，则电视塔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58" name="yt_shape_10658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6758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r="-1317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63" name="yt_shape_10663"/>
          <p:cNvSpPr txBox="1"/>
          <p:nvPr/>
        </p:nvSpPr>
        <p:spPr>
          <a:xfrm>
            <a:off x="540000" y="52585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60" name="yt_shape_10660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8497" y="3265750"/>
            <a:ext cx="1735005" cy="1942479"/>
            <a:chOff x="0" y="0"/>
            <a:chExt cx="1735005" cy="1942479"/>
          </a:xfrm>
        </p:grpSpPr>
        <p:pic>
          <p:nvPicPr>
            <p:cNvPr id="2" name="yt_image_10660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5005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62" name="yt_shape_10662"/>
            <p:cNvSpPr txBox="1"/>
            <p:nvPr/>
          </p:nvSpPr>
          <p:spPr>
            <a:xfrm>
              <a:off x="334221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C7A8C0-E2A7-7437-1B14-7759300C1987}"/>
              </a:ext>
            </a:extLst>
          </p:cNvPr>
          <p:cNvSpPr txBox="1"/>
          <p:nvPr/>
        </p:nvSpPr>
        <p:spPr>
          <a:xfrm>
            <a:off x="10949832" y="20654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B0C731-9E27-D10C-6CCE-993FFE7B065E}"/>
                  </a:ext>
                </a:extLst>
              </p:cNvPr>
              <p:cNvSpPr txBox="1"/>
              <p:nvPr/>
            </p:nvSpPr>
            <p:spPr>
              <a:xfrm>
                <a:off x="450108" y="2459978"/>
                <a:ext cx="1615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79B0C731-9E27-D10C-6CCE-993FFE7B06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59978"/>
                <a:ext cx="1615314" cy="554686"/>
              </a:xfrm>
              <a:prstGeom prst="rect">
                <a:avLst/>
              </a:prstGeom>
              <a:blipFill>
                <a:blip r:embed="rId4"/>
                <a:stretch>
                  <a:fillRect l="-6038" r="-566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4" name="yt_shape_10664"/>
          <p:cNvSpPr txBox="1"/>
          <p:nvPr/>
        </p:nvSpPr>
        <p:spPr>
          <a:xfrm>
            <a:off x="540000" y="1839162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忽略了图形不在同一平面内而出错</a:t>
            </a:r>
          </a:p>
        </p:txBody>
      </p:sp>
      <p:sp>
        <p:nvSpPr>
          <p:cNvPr id="10665" name="yt_shape_10665"/>
          <p:cNvSpPr txBox="1"/>
          <p:nvPr/>
        </p:nvSpPr>
        <p:spPr>
          <a:xfrm>
            <a:off x="540119" y="23387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为了测得河北岸上电线杆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的高度，在电线杆的正南方向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点测量得电线杆顶点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点的正西方向距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之间的水平角为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，则电线杆的高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0666" name="yt_image_1066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3979" y="3930657"/>
            <a:ext cx="166404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918149">
            <a:extLst>
              <a:ext uri="{FF2B5EF4-FFF2-40B4-BE49-F238E27FC236}">
                <a16:creationId xmlns:a16="http://schemas.microsoft.com/office/drawing/2014/main" id="{BE3BC4BF-04D4-6FD2-037A-069417FC28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84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0E4A8A-9806-3A68-ABB8-306103AAE83A}"/>
              </a:ext>
            </a:extLst>
          </p:cNvPr>
          <p:cNvSpPr txBox="1"/>
          <p:nvPr/>
        </p:nvSpPr>
        <p:spPr>
          <a:xfrm>
            <a:off x="3040908" y="3140968"/>
            <a:ext cx="1591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000" y="14764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68" name="yt_image_10668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764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71" name="yt_shape_10671"/>
              <p:cNvSpPr txBox="1"/>
              <p:nvPr/>
            </p:nvSpPr>
            <p:spPr>
              <a:xfrm>
                <a:off x="540119" y="2168281"/>
                <a:ext cx="1138852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如图所示，小明想测量电线杆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的高度，发现电线杆的影子恰好落在地面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和斜坡的坡面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上，测得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与地面成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，且此时测得垂直于地面放置的长为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的标杆，其影长为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，则电线杆的高度为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>
          <p:sp>
            <p:nvSpPr>
              <p:cNvPr id="10671" name="yt_shape_10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8281"/>
                <a:ext cx="11388529" cy="1425840"/>
              </a:xfrm>
              <a:prstGeom prst="rect">
                <a:avLst/>
              </a:prstGeom>
              <a:blipFill>
                <a:blip r:embed="rId3"/>
                <a:stretch>
                  <a:fillRect l="-1660" t="-3846" r="-857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73" name="yt_image_10673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9862" y="4277404"/>
            <a:ext cx="197227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3A9CEA-400E-4F40-A3B0-3D0DD9391C8E}"/>
                  </a:ext>
                </a:extLst>
              </p:cNvPr>
              <p:cNvSpPr txBox="1"/>
              <p:nvPr/>
            </p:nvSpPr>
            <p:spPr>
              <a:xfrm>
                <a:off x="9192344" y="3075667"/>
                <a:ext cx="94208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3A9CEA-400E-4F40-A3B0-3D0DD9391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2344" y="3075667"/>
                <a:ext cx="942086" cy="569100"/>
              </a:xfrm>
              <a:prstGeom prst="rect">
                <a:avLst/>
              </a:prstGeom>
              <a:blipFill>
                <a:blip r:embed="rId5"/>
                <a:stretch>
                  <a:fillRect l="-10390" r="-90909" b="-2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119" y="836712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如图，为了测量建筑物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处竖立标杆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，标杆的高是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上选取观测点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处测得标杆和建筑物的顶部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求建筑物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tan22°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tan58°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676" name="yt_image_1067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862551"/>
            <a:ext cx="1877968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78">
                <a:extLst>
                  <a:ext uri="{FF2B5EF4-FFF2-40B4-BE49-F238E27FC236}">
                    <a16:creationId xmlns:a16="http://schemas.microsoft.com/office/drawing/2014/main" id="{072EC0C4-9D6D-31AB-CC3E-0636B7D16B26}"/>
                  </a:ext>
                </a:extLst>
              </p:cNvPr>
              <p:cNvSpPr txBox="1"/>
              <p:nvPr/>
            </p:nvSpPr>
            <p:spPr>
              <a:xfrm>
                <a:off x="569387" y="2395686"/>
                <a:ext cx="4882747" cy="3406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678">
                <a:extLst>
                  <a:ext uri="{FF2B5EF4-FFF2-40B4-BE49-F238E27FC236}">
                    <a16:creationId xmlns:a16="http://schemas.microsoft.com/office/drawing/2014/main" id="{072EC0C4-9D6D-31AB-CC3E-0636B7D16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395686"/>
                <a:ext cx="4882747" cy="3406510"/>
              </a:xfrm>
              <a:prstGeom prst="rect">
                <a:avLst/>
              </a:prstGeom>
              <a:blipFill>
                <a:blip r:embed="rId3"/>
                <a:stretch>
                  <a:fillRect l="-3745" t="-3399" r="-2747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37D234-3104-943C-F6F7-0175D8877CCC}"/>
              </a:ext>
            </a:extLst>
          </p:cNvPr>
          <p:cNvSpPr txBox="1"/>
          <p:nvPr/>
        </p:nvSpPr>
        <p:spPr>
          <a:xfrm>
            <a:off x="479376" y="2348880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3D3C94-BFF9-8705-BF2E-DCF86A3A86C0}"/>
                  </a:ext>
                </a:extLst>
              </p:cNvPr>
              <p:cNvSpPr txBox="1"/>
              <p:nvPr/>
            </p:nvSpPr>
            <p:spPr>
              <a:xfrm>
                <a:off x="479376" y="2636912"/>
                <a:ext cx="22033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tan58°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3D3C94-BFF9-8705-BF2E-DCF86A3A86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636912"/>
                <a:ext cx="2203323" cy="769062"/>
              </a:xfrm>
              <a:prstGeom prst="rect">
                <a:avLst/>
              </a:prstGeom>
              <a:blipFill>
                <a:blip r:embed="rId4"/>
                <a:stretch>
                  <a:fillRect l="-4432" r="-4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540778-4B23-51C8-4B39-D62FA7B0593E}"/>
                  </a:ext>
                </a:extLst>
              </p:cNvPr>
              <p:cNvSpPr txBox="1"/>
              <p:nvPr/>
            </p:nvSpPr>
            <p:spPr>
              <a:xfrm>
                <a:off x="479376" y="3287627"/>
                <a:ext cx="3628136" cy="7894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540778-4B23-51C8-4B39-D62FA7B05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87627"/>
                <a:ext cx="3628136" cy="789445"/>
              </a:xfrm>
              <a:prstGeom prst="rect">
                <a:avLst/>
              </a:prstGeom>
              <a:blipFill>
                <a:blip r:embed="rId5"/>
                <a:stretch>
                  <a:fillRect l="-2689" r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81C6EDB-2F61-D93D-A9B1-C743AD4676B8}"/>
              </a:ext>
            </a:extLst>
          </p:cNvPr>
          <p:cNvSpPr txBox="1"/>
          <p:nvPr/>
        </p:nvSpPr>
        <p:spPr>
          <a:xfrm>
            <a:off x="479376" y="4012028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37FD6D-0446-8499-CE08-C3BBA8598589}"/>
                  </a:ext>
                </a:extLst>
              </p:cNvPr>
              <p:cNvSpPr txBox="1"/>
              <p:nvPr/>
            </p:nvSpPr>
            <p:spPr>
              <a:xfrm>
                <a:off x="479376" y="4460139"/>
                <a:ext cx="219906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37FD6D-0446-8499-CE08-C3BBA8598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60139"/>
                <a:ext cx="2199068" cy="769061"/>
              </a:xfrm>
              <a:prstGeom prst="rect">
                <a:avLst/>
              </a:prstGeom>
              <a:blipFill>
                <a:blip r:embed="rId6"/>
                <a:stretch>
                  <a:fillRect l="-4444" r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FA6258-71CF-23AE-FA97-3C4906954AAE}"/>
                  </a:ext>
                </a:extLst>
              </p:cNvPr>
              <p:cNvSpPr txBox="1"/>
              <p:nvPr/>
            </p:nvSpPr>
            <p:spPr>
              <a:xfrm>
                <a:off x="479376" y="5160533"/>
                <a:ext cx="3628136" cy="788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FA6258-71CF-23AE-FA97-3C4906954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60533"/>
                <a:ext cx="3628136" cy="788747"/>
              </a:xfrm>
              <a:prstGeom prst="rect">
                <a:avLst/>
              </a:prstGeom>
              <a:blipFill>
                <a:blip r:embed="rId7"/>
                <a:stretch>
                  <a:fillRect l="-2689" r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2808D2-C49B-1263-1227-E0840DD90661}"/>
                  </a:ext>
                </a:extLst>
              </p:cNvPr>
              <p:cNvSpPr txBox="1"/>
              <p:nvPr/>
            </p:nvSpPr>
            <p:spPr>
              <a:xfrm>
                <a:off x="479376" y="5922841"/>
                <a:ext cx="5015611" cy="7465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58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2808D2-C49B-1263-1227-E0840DD90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922841"/>
                <a:ext cx="5015611" cy="746519"/>
              </a:xfrm>
              <a:prstGeom prst="rect">
                <a:avLst/>
              </a:prstGeom>
              <a:blipFill>
                <a:blip r:embed="rId8"/>
                <a:stretch>
                  <a:fillRect l="-1946" r="-1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1782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