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6" r:id="rId4"/>
    <p:sldId id="368" r:id="rId5"/>
    <p:sldId id="369" r:id="rId6"/>
    <p:sldId id="370" r:id="rId7"/>
    <p:sldId id="372" r:id="rId8"/>
    <p:sldId id="373" r:id="rId9"/>
    <p:sldId id="375" r:id="rId10"/>
    <p:sldId id="377" r:id="rId11"/>
    <p:sldId id="378" r:id="rId12"/>
    <p:sldId id="394" r:id="rId13"/>
    <p:sldId id="379" r:id="rId14"/>
    <p:sldId id="384" r:id="rId15"/>
    <p:sldId id="387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9" d="100"/>
          <a:sy n="59" d="100"/>
        </p:scale>
        <p:origin x="384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bin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bin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bin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63" name="yt_shape_11763"/>
          <p:cNvSpPr txBox="1"/>
          <p:nvPr/>
        </p:nvSpPr>
        <p:spPr>
          <a:xfrm>
            <a:off x="540000" y="1367561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762" name="yt_image_11762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367561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65" name="yt_shape_11765"/>
          <p:cNvSpPr txBox="1"/>
          <p:nvPr/>
        </p:nvSpPr>
        <p:spPr>
          <a:xfrm>
            <a:off x="540000" y="2065144"/>
            <a:ext cx="769441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利用二次函数图象求一元二次方程近似根的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四步法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766" name="yt_shape_11766"/>
          <p:cNvSpPr txBox="1"/>
          <p:nvPr/>
        </p:nvSpPr>
        <p:spPr>
          <a:xfrm>
            <a:off x="540000" y="2544447"/>
            <a:ext cx="98039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）作图：即作出二次函数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的图象，图象尽可能标准一些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767" name="yt_shape_11767"/>
          <p:cNvSpPr txBox="1"/>
          <p:nvPr/>
        </p:nvSpPr>
        <p:spPr>
          <a:xfrm>
            <a:off x="540000" y="3023750"/>
            <a:ext cx="529151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）找点：找出图象与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轴的交点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768" name="yt_shape_11768"/>
          <p:cNvSpPr txBox="1"/>
          <p:nvPr/>
        </p:nvSpPr>
        <p:spPr>
          <a:xfrm>
            <a:off x="540000" y="3503053"/>
            <a:ext cx="1021593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估值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：根据二次函数图象与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轴的交点的位置，初步估计根的范围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769" name="yt_shape_11769"/>
          <p:cNvSpPr txBox="1"/>
          <p:nvPr/>
        </p:nvSpPr>
        <p:spPr>
          <a:xfrm>
            <a:off x="540119" y="398235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）计算：借助计算器，逐步缩小取值范围，根据精确度要求，确定方程的近似根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770" name="yt_shape_11770"/>
          <p:cNvSpPr txBox="1"/>
          <p:nvPr/>
        </p:nvSpPr>
        <p:spPr>
          <a:xfrm>
            <a:off x="540119" y="494179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利用二次函数的图象解不等式时，先确定分界点，再借助于图象之间的位置关系，利用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数形结合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的思想求出不等式的解集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5F17D2C-01CA-2DB7-150E-CF8D09100B32}"/>
              </a:ext>
            </a:extLst>
          </p:cNvPr>
          <p:cNvSpPr txBox="1"/>
          <p:nvPr/>
        </p:nvSpPr>
        <p:spPr>
          <a:xfrm>
            <a:off x="3955189" y="2976944"/>
            <a:ext cx="3150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DA3FAEE-6EBE-2909-DE36-D9CB5E688527}"/>
              </a:ext>
            </a:extLst>
          </p:cNvPr>
          <p:cNvSpPr txBox="1"/>
          <p:nvPr/>
        </p:nvSpPr>
        <p:spPr>
          <a:xfrm>
            <a:off x="1516789" y="3456247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估值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0BD38C1-B52E-92DD-30A1-4C7C6DE7F4CF}"/>
              </a:ext>
            </a:extLst>
          </p:cNvPr>
          <p:cNvSpPr txBox="1"/>
          <p:nvPr/>
        </p:nvSpPr>
        <p:spPr>
          <a:xfrm>
            <a:off x="1974108" y="5370473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数形结合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13" name="yt_shape_11813"/>
          <p:cNvSpPr txBox="1"/>
          <p:nvPr/>
        </p:nvSpPr>
        <p:spPr>
          <a:xfrm>
            <a:off x="540000" y="764704"/>
            <a:ext cx="905857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的图象交于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815" name="yt_shape_11815"/>
          <p:cNvSpPr txBox="1"/>
          <p:nvPr/>
        </p:nvSpPr>
        <p:spPr>
          <a:xfrm>
            <a:off x="4609552" y="1396371"/>
            <a:ext cx="2583079" cy="126970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050" b="0" i="0" u="none" spc="-7050">
                <a:solidFill>
                  <a:srgbClr val="1EE3CF"/>
                </a:solidFill>
                <a:effectLst/>
                <a:latin typeface="Times New Roman" pitchFamily="70"/>
                <a:ea typeface="宋体" pitchFamily="70"/>
                <a:cs typeface="宋体" pitchFamily="70"/>
              </a:rPr>
              <a:t> </a:t>
            </a:r>
            <a:r>
              <a:rPr lang="en-US" altLang="zh-CN" sz="7050" b="0" i="0" u="none" spc="18380">
                <a:solidFill>
                  <a:srgbClr val="1EE3CF"/>
                </a:solidFill>
                <a:effectLst/>
                <a:latin typeface="Times New Roman" pitchFamily="70"/>
                <a:ea typeface="宋体" pitchFamily="70"/>
                <a:cs typeface="宋体" pitchFamily="70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1814" name="yt_image_11814">
            <a:extLst>
              <a:ext uri="">
                <a16:creationId xmlns="" xmlns:a14="http://schemas.microsoft.com/office/drawing/2010/main" xmlns:mc="http://schemas.openxmlformats.org/markup-compatibility/2006" xmlns:m="http://schemas.openxmlformats.org/officeDocument/2006/math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89198" y="2490706"/>
            <a:ext cx="2555980" cy="1403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17" name="yt_shape_11817"/>
          <p:cNvSpPr txBox="1"/>
          <p:nvPr/>
        </p:nvSpPr>
        <p:spPr>
          <a:xfrm>
            <a:off x="335360" y="1203572"/>
            <a:ext cx="600164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）利用图中条件，求两个函数的表达式；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1819">
                <a:extLst>
                  <a:ext uri="{FF2B5EF4-FFF2-40B4-BE49-F238E27FC236}">
                    <a16:creationId xmlns:a16="http://schemas.microsoft.com/office/drawing/2014/main" id="{571F02FB-39F8-B062-50F7-1D579CF0D56F}"/>
                  </a:ext>
                </a:extLst>
              </p:cNvPr>
              <p:cNvSpPr txBox="1"/>
              <p:nvPr/>
            </p:nvSpPr>
            <p:spPr>
              <a:xfrm>
                <a:off x="470114" y="1597495"/>
                <a:ext cx="8359661" cy="541013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）由图象可知：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）在二次函数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图象上，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）在二次函数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图象上，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两点在一次函数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图象上，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1=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4=2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2" name="yt_shape_11819">
                <a:extLst>
                  <a:ext uri="{FF2B5EF4-FFF2-40B4-BE49-F238E27FC236}">
                    <a16:creationId xmlns:a16="http://schemas.microsoft.com/office/drawing/2014/main" id="{571F02FB-39F8-B062-50F7-1D579CF0D5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0114" y="1597495"/>
                <a:ext cx="8359661" cy="5410135"/>
              </a:xfrm>
              <a:prstGeom prst="rect">
                <a:avLst/>
              </a:prstGeom>
              <a:blipFill>
                <a:blip r:embed="rId3"/>
                <a:stretch>
                  <a:fillRect l="-2188" t="-901" r="-1386" b="-12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54523289-8F9C-10DA-DB6C-58D9380AF184}"/>
              </a:ext>
            </a:extLst>
          </p:cNvPr>
          <p:cNvSpPr txBox="1"/>
          <p:nvPr/>
        </p:nvSpPr>
        <p:spPr>
          <a:xfrm>
            <a:off x="380103" y="1550689"/>
            <a:ext cx="8458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）由图象可知：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）在二次函数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图象上，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82DE612-DA29-8BD4-FD9F-967B91F63CB0}"/>
              </a:ext>
            </a:extLst>
          </p:cNvPr>
          <p:cNvSpPr txBox="1"/>
          <p:nvPr/>
        </p:nvSpPr>
        <p:spPr>
          <a:xfrm>
            <a:off x="380103" y="1916832"/>
            <a:ext cx="195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6174C07-851B-4722-0FC4-E8C2CF012DBD}"/>
              </a:ext>
            </a:extLst>
          </p:cNvPr>
          <p:cNvSpPr txBox="1"/>
          <p:nvPr/>
        </p:nvSpPr>
        <p:spPr>
          <a:xfrm>
            <a:off x="380103" y="2306284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A79E1B6-3385-A759-0524-ACFD47B7C3E6}"/>
              </a:ext>
            </a:extLst>
          </p:cNvPr>
          <p:cNvSpPr txBox="1"/>
          <p:nvPr/>
        </p:nvSpPr>
        <p:spPr>
          <a:xfrm>
            <a:off x="380103" y="2636912"/>
            <a:ext cx="13389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5D281AD-0C90-06A4-91B4-24AEA0FC7FB5}"/>
              </a:ext>
            </a:extLst>
          </p:cNvPr>
          <p:cNvSpPr txBox="1"/>
          <p:nvPr/>
        </p:nvSpPr>
        <p:spPr>
          <a:xfrm>
            <a:off x="380103" y="2996952"/>
            <a:ext cx="6020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）在二次函数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图象上，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8914962-964E-8024-9BB6-FECB3733F591}"/>
              </a:ext>
            </a:extLst>
          </p:cNvPr>
          <p:cNvSpPr txBox="1"/>
          <p:nvPr/>
        </p:nvSpPr>
        <p:spPr>
          <a:xfrm>
            <a:off x="380103" y="3356992"/>
            <a:ext cx="287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DE2F71B-9EF4-B098-987D-BF645C8207D7}"/>
              </a:ext>
            </a:extLst>
          </p:cNvPr>
          <p:cNvSpPr txBox="1"/>
          <p:nvPr/>
        </p:nvSpPr>
        <p:spPr>
          <a:xfrm>
            <a:off x="380103" y="3717032"/>
            <a:ext cx="2270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EEF4AD7-1838-EF37-1EAE-2B4CA6441AA2}"/>
              </a:ext>
            </a:extLst>
          </p:cNvPr>
          <p:cNvSpPr txBox="1"/>
          <p:nvPr/>
        </p:nvSpPr>
        <p:spPr>
          <a:xfrm>
            <a:off x="380103" y="4077072"/>
            <a:ext cx="6087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两点在一次函数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图象上，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9A27ED8D-182D-3157-B081-8ADE2888A751}"/>
                  </a:ext>
                </a:extLst>
              </p:cNvPr>
              <p:cNvSpPr txBox="1"/>
              <p:nvPr/>
            </p:nvSpPr>
            <p:spPr>
              <a:xfrm>
                <a:off x="380103" y="4221088"/>
                <a:ext cx="417931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1=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4=2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9A27ED8D-182D-3157-B081-8ADE2888A7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0103" y="4221088"/>
                <a:ext cx="4179316" cy="1154189"/>
              </a:xfrm>
              <a:prstGeom prst="rect">
                <a:avLst/>
              </a:prstGeom>
              <a:blipFill>
                <a:blip r:embed="rId4"/>
                <a:stretch>
                  <a:fillRect l="-21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59DEB3DB-6DC9-0F3D-BAE6-87A01DC71C0D}"/>
              </a:ext>
            </a:extLst>
          </p:cNvPr>
          <p:cNvSpPr txBox="1"/>
          <p:nvPr/>
        </p:nvSpPr>
        <p:spPr>
          <a:xfrm>
            <a:off x="380103" y="5301208"/>
            <a:ext cx="16945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3BE33CF-69B6-93F1-5697-8965647C6D9A}"/>
              </a:ext>
            </a:extLst>
          </p:cNvPr>
          <p:cNvSpPr txBox="1"/>
          <p:nvPr/>
        </p:nvSpPr>
        <p:spPr>
          <a:xfrm>
            <a:off x="380103" y="5745401"/>
            <a:ext cx="4361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一次函数表达式为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E5C911E-D492-CC62-616C-BE0ABFC86635}"/>
              </a:ext>
            </a:extLst>
          </p:cNvPr>
          <p:cNvSpPr txBox="1"/>
          <p:nvPr/>
        </p:nvSpPr>
        <p:spPr>
          <a:xfrm>
            <a:off x="380103" y="6220889"/>
            <a:ext cx="34725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二次函数表达式为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t_shape_2">
            <a:extLst>
              <a:ext uri="{FF2B5EF4-FFF2-40B4-BE49-F238E27FC236}">
                <a16:creationId xmlns:a16="http://schemas.microsoft.com/office/drawing/2014/main" id="{D07BAB58-2764-C616-7415-A0C0D9D58844}"/>
              </a:ext>
            </a:extLst>
          </p:cNvPr>
          <p:cNvSpPr txBox="1"/>
          <p:nvPr/>
        </p:nvSpPr>
        <p:spPr>
          <a:xfrm>
            <a:off x="540000" y="2915024"/>
            <a:ext cx="4273606" cy="908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rtlCol="0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楷体" pitchFamily="24"/>
                <a:cs typeface="宋体" pitchFamily="24"/>
              </a:rPr>
              <a:t>一次函数表达式为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16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>
                <a:noFill/>
                <a:latin typeface="Times New Roman"/>
                <a:ea typeface="宋体"/>
                <a:cs typeface="宋体"/>
              </a:rPr>
              <a:t>⁠</a:t>
            </a:r>
          </a:p>
          <a:p>
            <a:pPr lvl="0" hangingPunct="0">
              <a:lnSpc>
                <a:spcPct val="129999"/>
              </a:lnSpc>
            </a:pP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楷体" pitchFamily="24"/>
                <a:cs typeface="宋体" pitchFamily="24"/>
              </a:rPr>
              <a:t>二次函数表达式为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16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aseline="300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>
                <a:noFill/>
                <a:latin typeface="Times New Roman"/>
                <a:ea typeface="宋体"/>
                <a:cs typeface="宋体"/>
              </a:rPr>
              <a:t>⁠</a:t>
            </a:r>
            <a:endParaRPr lang="zh-CN" altLang="en-US"/>
          </a:p>
        </p:txBody>
      </p:sp>
      <p:sp>
        <p:nvSpPr>
          <p:cNvPr id="11821" name="yt_shape_11821"/>
          <p:cNvSpPr txBox="1"/>
          <p:nvPr/>
        </p:nvSpPr>
        <p:spPr>
          <a:xfrm>
            <a:off x="540000" y="3874459"/>
            <a:ext cx="607698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）根据图象可知：当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0A83FF0-7833-7D10-12DA-42DC23AF84A1}"/>
              </a:ext>
            </a:extLst>
          </p:cNvPr>
          <p:cNvSpPr txBox="1"/>
          <p:nvPr/>
        </p:nvSpPr>
        <p:spPr>
          <a:xfrm>
            <a:off x="555054" y="3632564"/>
            <a:ext cx="61982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en-US" sz="2400" noProof="0" dirty="0">
                <a:solidFill>
                  <a:srgbClr val="FF0000"/>
                </a:solidFill>
                <a:latin typeface="Times New Roman" pitchFamily="24"/>
                <a:ea typeface="楷体" pitchFamily="24"/>
                <a:cs typeface="宋体" pitchFamily="24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）根据图象可知：当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yt_shape_11817">
            <a:extLst>
              <a:ext uri="{FF2B5EF4-FFF2-40B4-BE49-F238E27FC236}">
                <a16:creationId xmlns:a16="http://schemas.microsoft.com/office/drawing/2014/main" id="{4AD533EF-1C85-8953-668E-F1F419A69C3D}"/>
              </a:ext>
            </a:extLst>
          </p:cNvPr>
          <p:cNvSpPr txBox="1"/>
          <p:nvPr/>
        </p:nvSpPr>
        <p:spPr>
          <a:xfrm>
            <a:off x="535468" y="3204049"/>
            <a:ext cx="584615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en-US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根据图象写出当</a:t>
            </a:r>
            <a:r>
              <a:rPr lang="en-US" altLang="zh-CN" sz="2400" i="1" dirty="0"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aseline="-25000" dirty="0"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dirty="0"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i="1" dirty="0"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aseline="-25000" dirty="0"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en-US" sz="2400" dirty="0"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i="1" dirty="0">
                <a:latin typeface="Times New Roman" pitchFamily="24"/>
                <a:ea typeface="Times New Roman" pitchFamily="24"/>
                <a:cs typeface="宋体" pitchFamily="24"/>
              </a:rPr>
              <a:t> x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  <a:cs typeface="宋体" pitchFamily="24"/>
              </a:rPr>
              <a:t>的取值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  <a:cs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pic>
        <p:nvPicPr>
          <p:cNvPr id="7" name="yt_image_11814">
            <a:extLst>
              <a:ext uri="{FF2B5EF4-FFF2-40B4-BE49-F238E27FC236}">
                <a16:creationId xmlns:a16="http://schemas.microsoft.com/office/drawing/2014/main" id="{8B3BB238-1A5C-24FC-759C-69D47728E6F4}"/>
              </a:ext>
              <a:ext uri="">
                <a16:creationId xmlns="" xmlns:a14="http://schemas.microsoft.com/office/drawing/2010/main" xmlns:mc="http://schemas.openxmlformats.org/markup-compatibility/2006" xmlns:m="http://schemas.openxmlformats.org/officeDocument/2006/math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32304" y="3369347"/>
            <a:ext cx="2555980" cy="1403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23" name="yt_shape_11823"/>
          <p:cNvSpPr txBox="1"/>
          <p:nvPr/>
        </p:nvSpPr>
        <p:spPr>
          <a:xfrm>
            <a:off x="540000" y="692696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822" name="yt_image_11822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692696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25" name="yt_shape_11825"/>
          <p:cNvSpPr txBox="1"/>
          <p:nvPr/>
        </p:nvSpPr>
        <p:spPr>
          <a:xfrm>
            <a:off x="540000" y="1390279"/>
            <a:ext cx="764311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模型观念）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根据下列要求，解答相关问题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826" name="yt_shape_11826"/>
          <p:cNvSpPr txBox="1"/>
          <p:nvPr/>
        </p:nvSpPr>
        <p:spPr>
          <a:xfrm>
            <a:off x="540000" y="1869582"/>
            <a:ext cx="722313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）请补全以下求不等式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的解集的过程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827" name="yt_shape_11827"/>
          <p:cNvSpPr txBox="1"/>
          <p:nvPr/>
        </p:nvSpPr>
        <p:spPr>
          <a:xfrm>
            <a:off x="540119" y="234888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构造函数，画出图象：根据不等式特征构造二次函数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，并在下面的坐标系中（如图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）画出二次函数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的图象（只画出图象即可）；</a:t>
            </a:r>
          </a:p>
        </p:txBody>
      </p:sp>
      <p:pic>
        <p:nvPicPr>
          <p:cNvPr id="11828" name="yt_image_11828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98604" y="4725144"/>
            <a:ext cx="2016224" cy="2059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yt_shape_11830">
            <a:extLst>
              <a:ext uri="{FF2B5EF4-FFF2-40B4-BE49-F238E27FC236}">
                <a16:creationId xmlns:a16="http://schemas.microsoft.com/office/drawing/2014/main" id="{01833554-C95E-753E-AE59-56D8C8139093}"/>
              </a:ext>
            </a:extLst>
          </p:cNvPr>
          <p:cNvSpPr txBox="1"/>
          <p:nvPr/>
        </p:nvSpPr>
        <p:spPr>
          <a:xfrm>
            <a:off x="540000" y="3327954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求得临界点，标示所需：当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时，求得方程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的解集为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宋体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，并用锯齿线标示出函数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的图象中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的部分；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借助图象，写出解集：由所标示图象，可得不等式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的解集为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宋体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6F70612-C415-C2AB-A4A8-6BF780B0EE53}"/>
              </a:ext>
            </a:extLst>
          </p:cNvPr>
          <p:cNvSpPr txBox="1"/>
          <p:nvPr/>
        </p:nvSpPr>
        <p:spPr>
          <a:xfrm>
            <a:off x="10100402" y="3231936"/>
            <a:ext cx="1415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F01B285-BA5D-AB6A-5CA9-82B533EF334F}"/>
              </a:ext>
            </a:extLst>
          </p:cNvPr>
          <p:cNvSpPr txBox="1"/>
          <p:nvPr/>
        </p:nvSpPr>
        <p:spPr>
          <a:xfrm>
            <a:off x="449989" y="3756636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D769227-5F63-AF77-88E8-9AFCCAC06872}"/>
              </a:ext>
            </a:extLst>
          </p:cNvPr>
          <p:cNvSpPr txBox="1"/>
          <p:nvPr/>
        </p:nvSpPr>
        <p:spPr>
          <a:xfrm>
            <a:off x="54877" y="4682053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77E0D39-9F72-7B7D-915E-A2178A0EF94C}"/>
              </a:ext>
            </a:extLst>
          </p:cNvPr>
          <p:cNvSpPr txBox="1"/>
          <p:nvPr/>
        </p:nvSpPr>
        <p:spPr>
          <a:xfrm>
            <a:off x="449989" y="4598048"/>
            <a:ext cx="190200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yt_shape_11841">
            <a:extLst>
              <a:ext uri="{FF2B5EF4-FFF2-40B4-BE49-F238E27FC236}">
                <a16:creationId xmlns:a16="http://schemas.microsoft.com/office/drawing/2014/main" id="{7466E577-87F6-9363-CFAE-4AD7D8F004EE}"/>
              </a:ext>
            </a:extLst>
          </p:cNvPr>
          <p:cNvSpPr txBox="1"/>
          <p:nvPr/>
        </p:nvSpPr>
        <p:spPr>
          <a:xfrm>
            <a:off x="4958886" y="4956695"/>
            <a:ext cx="1894814" cy="247631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3750" b="0" i="0" u="none" spc="-13750">
                <a:solidFill>
                  <a:srgbClr val="1EE3CF"/>
                </a:solidFill>
                <a:effectLst/>
                <a:latin typeface="Times New Roman" pitchFamily="127"/>
                <a:ea typeface="宋体" pitchFamily="127"/>
                <a:cs typeface="宋体" pitchFamily="127"/>
              </a:rPr>
              <a:t> </a:t>
            </a:r>
            <a:r>
              <a:rPr lang="en-US" altLang="zh-CN" sz="13750" b="0" i="0" u="none" spc="11338">
                <a:solidFill>
                  <a:srgbClr val="1EE3CF"/>
                </a:solidFill>
                <a:effectLst/>
                <a:latin typeface="Times New Roman" pitchFamily="127"/>
                <a:ea typeface="宋体" pitchFamily="127"/>
                <a:cs typeface="宋体" pitchFamily="127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8" name="yt_image_11840">
            <a:extLst>
              <a:ext uri="{FF2B5EF4-FFF2-40B4-BE49-F238E27FC236}">
                <a16:creationId xmlns:a16="http://schemas.microsoft.com/office/drawing/2014/main" id="{AA6A9C8F-B8F7-E269-CFEE-F88F711CC930}"/>
              </a:ex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/>
          <a:srcRect t="18629"/>
          <a:stretch/>
        </p:blipFill>
        <p:spPr bwMode="auto">
          <a:xfrm>
            <a:off x="5312988" y="4725144"/>
            <a:ext cx="1874520" cy="2232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250F1D71-61D3-24F0-A12C-9B3B736B38E0}"/>
              </a:ext>
            </a:extLst>
          </p:cNvPr>
          <p:cNvSpPr txBox="1"/>
          <p:nvPr/>
        </p:nvSpPr>
        <p:spPr>
          <a:xfrm>
            <a:off x="468607" y="5208729"/>
            <a:ext cx="2237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）如图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9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32" name="yt_shape_11832"/>
          <p:cNvSpPr txBox="1"/>
          <p:nvPr/>
        </p:nvSpPr>
        <p:spPr>
          <a:xfrm>
            <a:off x="540000" y="1124744"/>
            <a:ext cx="953145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）利用（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）中求不等式解集的步骤，求不等式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的解集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833" name="yt_shape_11833"/>
          <p:cNvSpPr txBox="1"/>
          <p:nvPr/>
        </p:nvSpPr>
        <p:spPr>
          <a:xfrm>
            <a:off x="540000" y="1604047"/>
            <a:ext cx="46166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构造函数，在图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中画出图象；</a:t>
            </a:r>
          </a:p>
        </p:txBody>
      </p:sp>
      <p:pic>
        <p:nvPicPr>
          <p:cNvPr id="11834" name="yt_image_11834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55123" y="1765766"/>
            <a:ext cx="1605372" cy="2333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36" name="yt_shape_11836"/>
          <p:cNvSpPr txBox="1"/>
          <p:nvPr/>
        </p:nvSpPr>
        <p:spPr>
          <a:xfrm>
            <a:off x="540000" y="2120177"/>
            <a:ext cx="369331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求得临界点，标示所需；</a:t>
            </a:r>
          </a:p>
        </p:txBody>
      </p:sp>
      <p:sp>
        <p:nvSpPr>
          <p:cNvPr id="11837" name="yt_shape_11837"/>
          <p:cNvSpPr txBox="1"/>
          <p:nvPr/>
        </p:nvSpPr>
        <p:spPr>
          <a:xfrm>
            <a:off x="540000" y="2599480"/>
            <a:ext cx="315471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借助图象，写出解集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yt_shape_11843">
            <a:extLst>
              <a:ext uri="{FF2B5EF4-FFF2-40B4-BE49-F238E27FC236}">
                <a16:creationId xmlns:a16="http://schemas.microsoft.com/office/drawing/2014/main" id="{C9749FE1-80C2-C01D-C205-7E18C1F8AE4F}"/>
              </a:ext>
            </a:extLst>
          </p:cNvPr>
          <p:cNvSpPr txBox="1"/>
          <p:nvPr/>
        </p:nvSpPr>
        <p:spPr>
          <a:xfrm>
            <a:off x="425371" y="3159091"/>
            <a:ext cx="176971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如图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3" name="yt_shape_11845">
            <a:extLst>
              <a:ext uri="{FF2B5EF4-FFF2-40B4-BE49-F238E27FC236}">
                <a16:creationId xmlns:a16="http://schemas.microsoft.com/office/drawing/2014/main" id="{16CECC89-39CE-85D5-1BF4-CFC9EB083573}"/>
              </a:ext>
            </a:extLst>
          </p:cNvPr>
          <p:cNvSpPr txBox="1"/>
          <p:nvPr/>
        </p:nvSpPr>
        <p:spPr>
          <a:xfrm>
            <a:off x="5109973" y="3790758"/>
            <a:ext cx="1339085" cy="162089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9000" b="0" i="0" u="none" spc="-9000">
                <a:solidFill>
                  <a:srgbClr val="1EE3CF"/>
                </a:solidFill>
                <a:effectLst/>
                <a:latin typeface="Times New Roman" pitchFamily="90"/>
                <a:ea typeface="宋体" pitchFamily="90"/>
                <a:cs typeface="宋体" pitchFamily="90"/>
              </a:rPr>
              <a:t> </a:t>
            </a:r>
            <a:r>
              <a:rPr lang="en-US" altLang="zh-CN" sz="9000" b="0" i="0" u="none" spc="8192">
                <a:solidFill>
                  <a:srgbClr val="1EE3CF"/>
                </a:solidFill>
                <a:effectLst/>
                <a:latin typeface="Times New Roman" pitchFamily="90"/>
                <a:ea typeface="宋体" pitchFamily="90"/>
                <a:cs typeface="宋体" pitchFamily="90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4" name="yt_image_11844">
            <a:extLst>
              <a:ext uri="{FF2B5EF4-FFF2-40B4-BE49-F238E27FC236}">
                <a16:creationId xmlns:a16="http://schemas.microsoft.com/office/drawing/2014/main" id="{42B3FA05-6687-2829-F37F-BBB8659E9DFE}"/>
              </a:ex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43584" y="4014147"/>
            <a:ext cx="1616911" cy="2191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yt_shape_11847">
            <a:extLst>
              <a:ext uri="{FF2B5EF4-FFF2-40B4-BE49-F238E27FC236}">
                <a16:creationId xmlns:a16="http://schemas.microsoft.com/office/drawing/2014/main" id="{4531960C-CDD2-AE87-8D6D-0B7C50C931CE}"/>
              </a:ext>
            </a:extLst>
          </p:cNvPr>
          <p:cNvSpPr txBox="1"/>
          <p:nvPr/>
        </p:nvSpPr>
        <p:spPr>
          <a:xfrm>
            <a:off x="619388" y="3659473"/>
            <a:ext cx="366606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6" name="yt_shape_11848">
            <a:extLst>
              <a:ext uri="{FF2B5EF4-FFF2-40B4-BE49-F238E27FC236}">
                <a16:creationId xmlns:a16="http://schemas.microsoft.com/office/drawing/2014/main" id="{2C902F31-196B-AE4A-40C4-43527AF9B318}"/>
              </a:ext>
            </a:extLst>
          </p:cNvPr>
          <p:cNvSpPr txBox="1"/>
          <p:nvPr/>
        </p:nvSpPr>
        <p:spPr>
          <a:xfrm>
            <a:off x="619388" y="4138776"/>
            <a:ext cx="267541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解集为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CEDF150-E19E-2AED-098C-87F64D865D67}"/>
              </a:ext>
            </a:extLst>
          </p:cNvPr>
          <p:cNvSpPr txBox="1"/>
          <p:nvPr/>
        </p:nvSpPr>
        <p:spPr>
          <a:xfrm>
            <a:off x="425371" y="3090621"/>
            <a:ext cx="1932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en-US" sz="2400" dirty="0">
                <a:solidFill>
                  <a:srgbClr val="FF0000"/>
                </a:solidFill>
                <a:latin typeface="Times New Roman" pitchFamily="24"/>
                <a:ea typeface="楷体" pitchFamily="24"/>
                <a:cs typeface="宋体" pitchFamily="24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如图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6D48E8A-7A52-F543-21FB-E70B2000CB2A}"/>
              </a:ext>
            </a:extLst>
          </p:cNvPr>
          <p:cNvSpPr txBox="1"/>
          <p:nvPr/>
        </p:nvSpPr>
        <p:spPr>
          <a:xfrm>
            <a:off x="529377" y="3612667"/>
            <a:ext cx="37598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229DB39-B374-E72F-46D4-18FAECAFFDC7}"/>
              </a:ext>
            </a:extLst>
          </p:cNvPr>
          <p:cNvSpPr txBox="1"/>
          <p:nvPr/>
        </p:nvSpPr>
        <p:spPr>
          <a:xfrm>
            <a:off x="529377" y="4091970"/>
            <a:ext cx="28296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解集为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38" name="yt_shape_11838"/>
          <p:cNvSpPr txBox="1"/>
          <p:nvPr/>
        </p:nvSpPr>
        <p:spPr>
          <a:xfrm>
            <a:off x="540119" y="144184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）参照以上两个求不等式解集的过程，借助一元二次方程的求根公式，直接写出关于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的不等式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）的解集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839" name="yt_shape_11839"/>
          <p:cNvSpPr txBox="1"/>
          <p:nvPr/>
        </p:nvSpPr>
        <p:spPr>
          <a:xfrm>
            <a:off x="540000" y="2401283"/>
            <a:ext cx="207749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）如图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1849">
                <a:extLst>
                  <a:ext uri="{FF2B5EF4-FFF2-40B4-BE49-F238E27FC236}">
                    <a16:creationId xmlns:a16="http://schemas.microsoft.com/office/drawing/2014/main" id="{78D0F4CD-57BE-AA33-EC67-35433314C8B3}"/>
                  </a:ext>
                </a:extLst>
              </p:cNvPr>
              <p:cNvSpPr txBox="1"/>
              <p:nvPr/>
            </p:nvSpPr>
            <p:spPr>
              <a:xfrm>
                <a:off x="540000" y="2413352"/>
                <a:ext cx="5427511" cy="239129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时，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解集为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𝑏</m:t>
                                </m:r>
                              </m:e>
                              <m:sup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𝑎𝑐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或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𝑏</m:t>
                                </m:r>
                              </m:e>
                              <m:sup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𝑎𝑐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；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时，解集为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；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时，解集为全体实数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3" name="yt_shape_11849">
                <a:extLst>
                  <a:ext uri="{FF2B5EF4-FFF2-40B4-BE49-F238E27FC236}">
                    <a16:creationId xmlns:a16="http://schemas.microsoft.com/office/drawing/2014/main" id="{78D0F4CD-57BE-AA33-EC67-35433314C8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13352"/>
                <a:ext cx="5427511" cy="2391296"/>
              </a:xfrm>
              <a:prstGeom prst="rect">
                <a:avLst/>
              </a:prstGeom>
              <a:blipFill>
                <a:blip r:embed="rId2"/>
                <a:stretch>
                  <a:fillRect l="-3483" t="-2296" r="-2472" b="-68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83C1C41F-8329-D014-FD2D-D1329C3840FA}"/>
              </a:ext>
            </a:extLst>
          </p:cNvPr>
          <p:cNvSpPr txBox="1"/>
          <p:nvPr/>
        </p:nvSpPr>
        <p:spPr>
          <a:xfrm>
            <a:off x="449989" y="2366546"/>
            <a:ext cx="3312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时，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E1B954C-08B0-A0E1-B0DE-4A5BE1632CED}"/>
                  </a:ext>
                </a:extLst>
              </p:cNvPr>
              <p:cNvSpPr txBox="1"/>
              <p:nvPr/>
            </p:nvSpPr>
            <p:spPr>
              <a:xfrm>
                <a:off x="449989" y="2842034"/>
                <a:ext cx="5555107" cy="87707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解集为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𝑏</m:t>
                                </m:r>
                              </m:e>
                              <m:sup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𝑎𝑐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或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𝑏</m:t>
                                </m:r>
                              </m:e>
                              <m:sup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𝑎𝑐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E1B954C-08B0-A0E1-B0DE-4A5BE1632C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42034"/>
                <a:ext cx="5555107" cy="877075"/>
              </a:xfrm>
              <a:prstGeom prst="rect">
                <a:avLst/>
              </a:prstGeom>
              <a:blipFill>
                <a:blip r:embed="rId3"/>
                <a:stretch>
                  <a:fillRect l="-1756" r="-1756" b="-4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D838954-D1A1-6DBA-A14B-DB1B761E5D64}"/>
                  </a:ext>
                </a:extLst>
              </p:cNvPr>
              <p:cNvSpPr txBox="1"/>
              <p:nvPr/>
            </p:nvSpPr>
            <p:spPr>
              <a:xfrm>
                <a:off x="449989" y="3625497"/>
                <a:ext cx="4787647" cy="7784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当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时，解集为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D838954-D1A1-6DBA-A14B-DB1B761E5D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25497"/>
                <a:ext cx="4787647" cy="778460"/>
              </a:xfrm>
              <a:prstGeom prst="rect">
                <a:avLst/>
              </a:prstGeom>
              <a:blipFill>
                <a:blip r:embed="rId4"/>
                <a:stretch>
                  <a:fillRect l="-2038" r="-2038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D086BD3E-5F9C-6EF6-0AF2-A8A8FD819CB4}"/>
              </a:ext>
            </a:extLst>
          </p:cNvPr>
          <p:cNvSpPr txBox="1"/>
          <p:nvPr/>
        </p:nvSpPr>
        <p:spPr>
          <a:xfrm>
            <a:off x="449989" y="4310345"/>
            <a:ext cx="4760023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时，解集为全体实数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2" name="yt_shape_11772"/>
          <p:cNvSpPr txBox="1"/>
          <p:nvPr/>
        </p:nvSpPr>
        <p:spPr>
          <a:xfrm>
            <a:off x="540000" y="2052468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771" name="yt_image_11771">
            <a:extLst>
              <a:ext uri="">
                <a16:creationId xmlns="" xmlns:a14="http://schemas.microsoft.com/office/drawing/2010/main" xmlns:a16="http://schemas.microsoft.com/office/drawing/2014/main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52468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74" name="yt_shape_11774"/>
          <p:cNvSpPr txBox="1"/>
          <p:nvPr/>
        </p:nvSpPr>
        <p:spPr>
          <a:xfrm>
            <a:off x="540000" y="2755765"/>
            <a:ext cx="629339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用图象法求一元二次方程的近似根</a:t>
            </a:r>
          </a:p>
        </p:txBody>
      </p:sp>
      <p:sp>
        <p:nvSpPr>
          <p:cNvPr id="11775" name="yt_shape_11775"/>
          <p:cNvSpPr txBox="1"/>
          <p:nvPr/>
        </p:nvSpPr>
        <p:spPr>
          <a:xfrm>
            <a:off x="540119" y="3255330"/>
            <a:ext cx="1174856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轴的交点的坐标，可以求出下列哪个方程的近似根（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776" name="yt_table_1177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6042707"/>
              </p:ext>
            </p:extLst>
          </p:nvPr>
        </p:nvGraphicFramePr>
        <p:xfrm>
          <a:off x="540000" y="4214765"/>
          <a:ext cx="6180456" cy="950976"/>
        </p:xfrm>
        <a:graphic>
          <a:graphicData uri="http://schemas.openxmlformats.org/drawingml/2006/table">
            <a:tbl>
              <a:tblPr/>
              <a:tblGrid>
                <a:gridCol w="3556318">
                  <a:extLst>
                    <a:ext uri="{9D8B030D-6E8A-4147-A177-3AD203B41FA5}">
                      <a16:colId xmlns:a16="http://schemas.microsoft.com/office/drawing/2014/main" val="10305"/>
                    </a:ext>
                  </a:extLst>
                </a:gridCol>
                <a:gridCol w="2624138">
                  <a:extLst>
                    <a:ext uri="{9D8B030D-6E8A-4147-A177-3AD203B41FA5}">
                      <a16:colId xmlns:a16="http://schemas.microsoft.com/office/drawing/2014/main" val="103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6"/>
                  </a:ext>
                </a:extLst>
              </a:tr>
            </a:tbl>
          </a:graphicData>
        </a:graphic>
      </p:graphicFrame>
      <p:pic>
        <p:nvPicPr>
          <p:cNvPr id="3" name="yt_shape_1697707403481">
            <a:extLst>
              <a:ext uri="{FF2B5EF4-FFF2-40B4-BE49-F238E27FC236}">
                <a16:creationId xmlns:a16="http://schemas.microsoft.com/office/drawing/2014/main" id="{A0834901-D684-13C4-7561-E27499F571D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795092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A700141-335D-4649-CD84-242272B9F91C}"/>
              </a:ext>
            </a:extLst>
          </p:cNvPr>
          <p:cNvSpPr txBox="1"/>
          <p:nvPr/>
        </p:nvSpPr>
        <p:spPr>
          <a:xfrm>
            <a:off x="907308" y="368401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8" name="yt_shape_11778"/>
          <p:cNvSpPr txBox="1"/>
          <p:nvPr/>
        </p:nvSpPr>
        <p:spPr>
          <a:xfrm>
            <a:off x="540119" y="1635848"/>
            <a:ext cx="1138852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小明利用二次函数的图象估计方程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的近似解，下表是小明探究过程中的一些计算数据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根据表中数据可知，方程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必有一个实数根在（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779" name="yt_table_11779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4936988"/>
              </p:ext>
            </p:extLst>
          </p:nvPr>
        </p:nvGraphicFramePr>
        <p:xfrm>
          <a:off x="540000" y="2852936"/>
          <a:ext cx="11111997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9755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848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11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869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9118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8230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1.5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2.5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3.5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2.75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0.75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3.25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1781" name="yt_table_1178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5851831"/>
              </p:ext>
            </p:extLst>
          </p:nvPr>
        </p:nvGraphicFramePr>
        <p:xfrm>
          <a:off x="540000" y="4256542"/>
          <a:ext cx="5589906" cy="950976"/>
        </p:xfrm>
        <a:graphic>
          <a:graphicData uri="http://schemas.openxmlformats.org/drawingml/2006/table">
            <a:tbl>
              <a:tblPr/>
              <a:tblGrid>
                <a:gridCol w="3261043">
                  <a:extLst>
                    <a:ext uri="{9D8B030D-6E8A-4147-A177-3AD203B41FA5}">
                      <a16:colId xmlns:a16="http://schemas.microsoft.com/office/drawing/2014/main" val="10307"/>
                    </a:ext>
                  </a:extLst>
                </a:gridCol>
                <a:gridCol w="2328863">
                  <a:extLst>
                    <a:ext uri="{9D8B030D-6E8A-4147-A177-3AD203B41FA5}">
                      <a16:colId xmlns:a16="http://schemas.microsoft.com/office/drawing/2014/main" val="103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A.1.5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之间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2.5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之间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C.2.5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之间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3.5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之间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8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0B5525B0-4F26-4C3B-07D5-5D488CBA0134}"/>
              </a:ext>
            </a:extLst>
          </p:cNvPr>
          <p:cNvSpPr txBox="1"/>
          <p:nvPr/>
        </p:nvSpPr>
        <p:spPr>
          <a:xfrm>
            <a:off x="10632504" y="202651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83" name="yt_shape_11783"/>
          <p:cNvSpPr txBox="1"/>
          <p:nvPr/>
        </p:nvSpPr>
        <p:spPr>
          <a:xfrm>
            <a:off x="540119" y="2122091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小颖用几何画板软件探索方程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的实数根，作出了如图所示的图象，观察得一个近似根为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，则方程的另一个近似根为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2.5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1784" name="yt_image_11784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45458" y="3714021"/>
            <a:ext cx="2701083" cy="1381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E91B974-0F4F-AAA8-95E3-CC14B790839F}"/>
              </a:ext>
            </a:extLst>
          </p:cNvPr>
          <p:cNvSpPr txBox="1"/>
          <p:nvPr/>
        </p:nvSpPr>
        <p:spPr>
          <a:xfrm>
            <a:off x="8924182" y="2550773"/>
            <a:ext cx="56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2.5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86" name="yt_shape_11786"/>
          <p:cNvSpPr txBox="1"/>
          <p:nvPr/>
        </p:nvSpPr>
        <p:spPr>
          <a:xfrm>
            <a:off x="540000" y="1836304"/>
            <a:ext cx="690894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利用图象求相应一元二次不等式的解集</a:t>
            </a:r>
          </a:p>
        </p:txBody>
      </p:sp>
      <p:sp>
        <p:nvSpPr>
          <p:cNvPr id="11787" name="yt_shape_11787"/>
          <p:cNvSpPr txBox="1"/>
          <p:nvPr/>
        </p:nvSpPr>
        <p:spPr>
          <a:xfrm>
            <a:off x="540119" y="2335869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（日照市中考）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图象的一部分，其对称轴为直线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，若其与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轴一交点为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），则由图象可知，不等式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的解集是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或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788" name="yt_image_11788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17127" y="3927799"/>
            <a:ext cx="1557745" cy="145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7403652">
            <a:extLst>
              <a:ext uri="{FF2B5EF4-FFF2-40B4-BE49-F238E27FC236}">
                <a16:creationId xmlns:a16="http://schemas.microsoft.com/office/drawing/2014/main" id="{5D892A2B-7AC7-1979-765E-E7BE56514DD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875631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1D8041E-9384-A7D1-8CC3-1041738ADC2F}"/>
              </a:ext>
            </a:extLst>
          </p:cNvPr>
          <p:cNvSpPr txBox="1"/>
          <p:nvPr/>
        </p:nvSpPr>
        <p:spPr>
          <a:xfrm>
            <a:off x="1059708" y="3240039"/>
            <a:ext cx="1973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或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90" name="yt_shape_11790"/>
          <p:cNvSpPr txBox="1"/>
          <p:nvPr/>
        </p:nvSpPr>
        <p:spPr>
          <a:xfrm>
            <a:off x="540119" y="1714282"/>
            <a:ext cx="11111999" cy="37894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题变式）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利用图象求不等式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的解集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解：画出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的图象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如图可得，图象与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轴的两个交点为（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）、（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由图象可得，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或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的解集为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或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1F65392-D949-B515-F55B-70A28E923DB7}"/>
              </a:ext>
            </a:extLst>
          </p:cNvPr>
          <p:cNvSpPr txBox="1"/>
          <p:nvPr/>
        </p:nvSpPr>
        <p:spPr>
          <a:xfrm>
            <a:off x="450108" y="2142964"/>
            <a:ext cx="108035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解：画出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的图象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如图可得，图象与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轴的两个交点为（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）、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B33B5A6-B414-4EA7-051B-9102D46B88C8}"/>
              </a:ext>
            </a:extLst>
          </p:cNvPr>
          <p:cNvSpPr txBox="1"/>
          <p:nvPr/>
        </p:nvSpPr>
        <p:spPr>
          <a:xfrm>
            <a:off x="450108" y="2618452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183609B-3A77-6127-BAA4-F5CA0E6F21C3}"/>
              </a:ext>
            </a:extLst>
          </p:cNvPr>
          <p:cNvSpPr txBox="1"/>
          <p:nvPr/>
        </p:nvSpPr>
        <p:spPr>
          <a:xfrm>
            <a:off x="450108" y="3093940"/>
            <a:ext cx="2685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F530CAB-0BEA-6B13-A55C-A7A9C4C2D0D4}"/>
              </a:ext>
            </a:extLst>
          </p:cNvPr>
          <p:cNvSpPr txBox="1"/>
          <p:nvPr/>
        </p:nvSpPr>
        <p:spPr>
          <a:xfrm>
            <a:off x="450108" y="3569428"/>
            <a:ext cx="1381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5CD238D-BFF2-09E6-3791-EBFF99E7AB5B}"/>
              </a:ext>
            </a:extLst>
          </p:cNvPr>
          <p:cNvSpPr txBox="1"/>
          <p:nvPr/>
        </p:nvSpPr>
        <p:spPr>
          <a:xfrm>
            <a:off x="450108" y="4044916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由图象可得，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008782D-FA23-F8D7-EB32-F6887B31242C}"/>
              </a:ext>
            </a:extLst>
          </p:cNvPr>
          <p:cNvSpPr txBox="1"/>
          <p:nvPr/>
        </p:nvSpPr>
        <p:spPr>
          <a:xfrm>
            <a:off x="450108" y="4520404"/>
            <a:ext cx="3480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或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381B398-2640-6273-C16F-2D68F09A6824}"/>
              </a:ext>
            </a:extLst>
          </p:cNvPr>
          <p:cNvSpPr txBox="1"/>
          <p:nvPr/>
        </p:nvSpPr>
        <p:spPr>
          <a:xfrm>
            <a:off x="450108" y="4995892"/>
            <a:ext cx="54696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的解集为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或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9" name="yt_image_11792">
            <a:extLst>
              <a:ext uri="{FF2B5EF4-FFF2-40B4-BE49-F238E27FC236}">
                <a16:creationId xmlns:a16="http://schemas.microsoft.com/office/drawing/2014/main" id="{C43A4CEC-4DEF-B2F0-4967-F2569F2A3812}"/>
              </a:ex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18973" y="3382915"/>
            <a:ext cx="2075520" cy="1936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95" name="yt_shape_11795"/>
          <p:cNvSpPr txBox="1"/>
          <p:nvPr/>
        </p:nvSpPr>
        <p:spPr>
          <a:xfrm>
            <a:off x="540000" y="1694710"/>
            <a:ext cx="690894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未分清哪两个函数值的大小比较而出错</a:t>
            </a:r>
          </a:p>
        </p:txBody>
      </p:sp>
      <p:sp>
        <p:nvSpPr>
          <p:cNvPr id="11796" name="yt_shape_11796"/>
          <p:cNvSpPr txBox="1"/>
          <p:nvPr/>
        </p:nvSpPr>
        <p:spPr>
          <a:xfrm>
            <a:off x="540119" y="219427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（济宁市中考）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）两点，则不等式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的解集是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或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800" name="yt_shape_11800"/>
          <p:cNvSpPr txBox="1"/>
          <p:nvPr/>
        </p:nvSpPr>
        <p:spPr>
          <a:xfrm>
            <a:off x="540000" y="520063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797" name="yt_shape_11797" title="H_145.2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84206" y="3306074"/>
            <a:ext cx="1423587" cy="1844181"/>
            <a:chOff x="0" y="0"/>
            <a:chExt cx="1423587" cy="1844181"/>
          </a:xfrm>
        </p:grpSpPr>
        <p:pic>
          <p:nvPicPr>
            <p:cNvPr id="2" name="yt_image_11797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23587" cy="14481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799" name="yt_shape_11799"/>
            <p:cNvSpPr txBox="1"/>
            <p:nvPr/>
          </p:nvSpPr>
          <p:spPr>
            <a:xfrm>
              <a:off x="178512" y="148418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7403838">
            <a:extLst>
              <a:ext uri="{FF2B5EF4-FFF2-40B4-BE49-F238E27FC236}">
                <a16:creationId xmlns:a16="http://schemas.microsoft.com/office/drawing/2014/main" id="{839C3FE2-D526-9BF2-0F48-F04E5F24C36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734037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2155F4BD-9CB8-E940-CB0B-5448647DE84C}"/>
              </a:ext>
            </a:extLst>
          </p:cNvPr>
          <p:cNvSpPr txBox="1"/>
          <p:nvPr/>
        </p:nvSpPr>
        <p:spPr>
          <a:xfrm>
            <a:off x="7273182" y="2622957"/>
            <a:ext cx="1973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或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02" name="yt_shape_11802"/>
          <p:cNvSpPr txBox="1"/>
          <p:nvPr/>
        </p:nvSpPr>
        <p:spPr>
          <a:xfrm>
            <a:off x="540000" y="1445983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801" name="yt_image_11801">
            <a:extLst>
              <a:ext uri="">
                <a16:creationId xmlns="" xmlns:a14="http://schemas.microsoft.com/office/drawing/2010/main" xmlns:a16="http://schemas.microsoft.com/office/drawing/2014/main" xmlns:mc="http://schemas.openxmlformats.org/markup-compatibility/2006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445983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04" name="yt_shape_11804"/>
          <p:cNvSpPr txBox="1"/>
          <p:nvPr/>
        </p:nvSpPr>
        <p:spPr>
          <a:xfrm>
            <a:off x="540119" y="213785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是常数）图象的一部分，与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轴的交点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在点（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）和（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）之间，对称轴是直线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对于下列说法：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其中正确的是（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808" name="yt_table_1180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2697570"/>
              </p:ext>
            </p:extLst>
          </p:nvPr>
        </p:nvGraphicFramePr>
        <p:xfrm>
          <a:off x="540000" y="3577418"/>
          <a:ext cx="9333866" cy="475488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309"/>
                    </a:ext>
                  </a:extLst>
                </a:gridCol>
                <a:gridCol w="2786380">
                  <a:extLst>
                    <a:ext uri="{9D8B030D-6E8A-4147-A177-3AD203B41FA5}">
                      <a16:colId xmlns:a16="http://schemas.microsoft.com/office/drawing/2014/main" val="10310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311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3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①②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①②④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②③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③④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9"/>
                  </a:ext>
                </a:extLst>
              </a:tr>
            </a:tbl>
          </a:graphicData>
        </a:graphic>
      </p:graphicFrame>
      <p:grpSp>
        <p:nvGrpSpPr>
          <p:cNvPr id="11805" name="yt_shape_11805_skip" title="H_172.8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71877" y="3577418"/>
            <a:ext cx="1777998" cy="2263597"/>
            <a:chOff x="0" y="0"/>
            <a:chExt cx="1957663" cy="2263597"/>
          </a:xfrm>
        </p:grpSpPr>
        <p:pic>
          <p:nvPicPr>
            <p:cNvPr id="2" name="yt_image_11805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57663" cy="17990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807" name="yt_shape_11807"/>
            <p:cNvSpPr txBox="1"/>
            <p:nvPr/>
          </p:nvSpPr>
          <p:spPr>
            <a:xfrm>
              <a:off x="0" y="1835082"/>
              <a:ext cx="1548112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C6BC63B-4595-FB0B-064D-0DC7B20A8CE6}"/>
              </a:ext>
            </a:extLst>
          </p:cNvPr>
          <p:cNvSpPr txBox="1"/>
          <p:nvPr/>
        </p:nvSpPr>
        <p:spPr>
          <a:xfrm>
            <a:off x="8551121" y="304202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10" name="yt_shape_11810"/>
          <p:cNvSpPr txBox="1"/>
          <p:nvPr/>
        </p:nvSpPr>
        <p:spPr>
          <a:xfrm>
            <a:off x="540119" y="200379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已知二次函数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的顶点坐标（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）及部分图象（如图所示），由图象可知关于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的一元二次方程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的两个根分别是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3.3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811" name="yt_image_11811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83501" y="3595720"/>
            <a:ext cx="2424996" cy="1618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53AA40B-3843-C305-468F-784388232AF6}"/>
              </a:ext>
            </a:extLst>
          </p:cNvPr>
          <p:cNvSpPr txBox="1"/>
          <p:nvPr/>
        </p:nvSpPr>
        <p:spPr>
          <a:xfrm>
            <a:off x="1059708" y="2907960"/>
            <a:ext cx="865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3.3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1893</Words>
  <Application>Microsoft Office PowerPoint</Application>
  <PresentationFormat>宽屏</PresentationFormat>
  <Paragraphs>138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46</cp:revision>
  <dcterms:created xsi:type="dcterms:W3CDTF">2023-05-05T05:33:04Z</dcterms:created>
  <dcterms:modified xsi:type="dcterms:W3CDTF">2023-10-21T03:05:59Z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