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8"/>
  </p:notesMasterIdLst>
  <p:sldIdLst>
    <p:sldId id="363" r:id="rId3"/>
    <p:sldId id="364" r:id="rId4"/>
    <p:sldId id="366" r:id="rId5"/>
    <p:sldId id="367" r:id="rId6"/>
    <p:sldId id="373" r:id="rId7"/>
    <p:sldId id="374" r:id="rId8"/>
    <p:sldId id="379" r:id="rId9"/>
    <p:sldId id="380" r:id="rId10"/>
    <p:sldId id="381" r:id="rId11"/>
    <p:sldId id="382" r:id="rId12"/>
    <p:sldId id="383" r:id="rId13"/>
    <p:sldId id="385" r:id="rId14"/>
    <p:sldId id="384" r:id="rId15"/>
    <p:sldId id="39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49718C-765C-446D-BE70-12A2ACD7CF82}" type="datetimeFigureOut">
              <a:rPr lang="zh-CN" altLang="en-US" smtClean="0"/>
              <a:t>2023/10/20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8A245-6080-4145-BB1C-0251F8180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19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58A245-6080-4145-BB1C-0251F81806F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911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bin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3" name="yt_shape_14103"/>
          <p:cNvSpPr txBox="1"/>
          <p:nvPr/>
        </p:nvSpPr>
        <p:spPr>
          <a:xfrm>
            <a:off x="540000" y="1990027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104" name="yt_shape_14104"/>
          <p:cNvSpPr txBox="1"/>
          <p:nvPr/>
        </p:nvSpPr>
        <p:spPr>
          <a:xfrm>
            <a:off x="540119" y="2469330"/>
            <a:ext cx="1146053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如图，正六边形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，正六边形的周长是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108" name="yt_table_14108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936219"/>
                  </p:ext>
                </p:extLst>
              </p:nvPr>
            </p:nvGraphicFramePr>
            <p:xfrm>
              <a:off x="540000" y="3003185"/>
              <a:ext cx="7848347" cy="462153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66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6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663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108" name="yt_table_14108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936219"/>
                  </p:ext>
                </p:extLst>
              </p:nvPr>
            </p:nvGraphicFramePr>
            <p:xfrm>
              <a:off x="540000" y="3003185"/>
              <a:ext cx="7848347" cy="462153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66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6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663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64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299" r="-26005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7953" t="-1299" r="-6036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60435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105" name="yt_shape_14105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2726" y="3428765"/>
            <a:ext cx="1597109" cy="1799604"/>
            <a:chOff x="0" y="0"/>
            <a:chExt cx="1597109" cy="1799604"/>
          </a:xfrm>
        </p:grpSpPr>
        <p:pic>
          <p:nvPicPr>
            <p:cNvPr id="2" name="yt_image_14105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97109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07" name="yt_shape_14107"/>
            <p:cNvSpPr txBox="1"/>
            <p:nvPr/>
          </p:nvSpPr>
          <p:spPr>
            <a:xfrm>
              <a:off x="265273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67E7C7E-A67C-986A-DD6A-2C80A3207FE3}"/>
              </a:ext>
            </a:extLst>
          </p:cNvPr>
          <p:cNvSpPr txBox="1"/>
          <p:nvPr/>
        </p:nvSpPr>
        <p:spPr>
          <a:xfrm>
            <a:off x="11228918" y="24256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3" name="yt_shape_14163"/>
          <p:cNvSpPr txBox="1"/>
          <p:nvPr/>
        </p:nvSpPr>
        <p:spPr>
          <a:xfrm>
            <a:off x="540000" y="620688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164" name="yt_shape_14164"/>
          <p:cNvSpPr txBox="1"/>
          <p:nvPr/>
        </p:nvSpPr>
        <p:spPr>
          <a:xfrm>
            <a:off x="540119" y="1052736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，延长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，若正方形的边长为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165" name="yt_image_1416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391808"/>
            <a:ext cx="1518735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C59469-BB85-111B-8037-7BABBECC7FEB}"/>
              </a:ext>
            </a:extLst>
          </p:cNvPr>
          <p:cNvSpPr txBox="1"/>
          <p:nvPr/>
        </p:nvSpPr>
        <p:spPr>
          <a:xfrm>
            <a:off x="479376" y="1628800"/>
            <a:ext cx="5420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5144F9-CEAC-5952-EFAF-7BCC15695CA7}"/>
              </a:ext>
            </a:extLst>
          </p:cNvPr>
          <p:cNvSpPr txBox="1"/>
          <p:nvPr/>
        </p:nvSpPr>
        <p:spPr>
          <a:xfrm>
            <a:off x="479376" y="1984265"/>
            <a:ext cx="340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CD2B3EC-0E85-8BEB-49C2-53DEA403C0BD}"/>
                  </a:ext>
                </a:extLst>
              </p:cNvPr>
              <p:cNvSpPr txBox="1"/>
              <p:nvPr/>
            </p:nvSpPr>
            <p:spPr>
              <a:xfrm>
                <a:off x="479376" y="2272297"/>
                <a:ext cx="25025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CD2B3EC-0E85-8BEB-49C2-53DEA403C0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272297"/>
                <a:ext cx="2502599" cy="765061"/>
              </a:xfrm>
              <a:prstGeom prst="rect">
                <a:avLst/>
              </a:prstGeom>
              <a:blipFill>
                <a:blip r:embed="rId3"/>
                <a:stretch>
                  <a:fillRect l="-3902" r="-390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243FB4A-FDBD-016D-ACB5-710E38EF4068}"/>
                  </a:ext>
                </a:extLst>
              </p:cNvPr>
              <p:cNvSpPr txBox="1"/>
              <p:nvPr/>
            </p:nvSpPr>
            <p:spPr>
              <a:xfrm>
                <a:off x="479376" y="2704345"/>
                <a:ext cx="3279330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243FB4A-FDBD-016D-ACB5-710E38EF40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704345"/>
                <a:ext cx="3279330" cy="1061162"/>
              </a:xfrm>
              <a:prstGeom prst="rect">
                <a:avLst/>
              </a:prstGeom>
              <a:blipFill>
                <a:blip r:embed="rId4"/>
                <a:stretch>
                  <a:fillRect l="-2974" r="-31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74CA31A-D47E-085A-3F40-99913BBE3A88}"/>
                  </a:ext>
                </a:extLst>
              </p:cNvPr>
              <p:cNvSpPr txBox="1"/>
              <p:nvPr/>
            </p:nvSpPr>
            <p:spPr>
              <a:xfrm>
                <a:off x="479376" y="3501008"/>
                <a:ext cx="486333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74CA31A-D47E-085A-3F40-99913BBE3A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501008"/>
                <a:ext cx="4863338" cy="630441"/>
              </a:xfrm>
              <a:prstGeom prst="rect">
                <a:avLst/>
              </a:prstGeom>
              <a:blipFill>
                <a:blip r:embed="rId5"/>
                <a:stretch>
                  <a:fillRect l="-2008" r="-2258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57C3275-D90D-4FE6-9DAC-F318A38DD4AA}"/>
              </a:ext>
            </a:extLst>
          </p:cNvPr>
          <p:cNvSpPr txBox="1"/>
          <p:nvPr/>
        </p:nvSpPr>
        <p:spPr>
          <a:xfrm>
            <a:off x="479376" y="3933056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092703F-65A5-B01A-73DA-0B846E705E2B}"/>
              </a:ext>
            </a:extLst>
          </p:cNvPr>
          <p:cNvSpPr txBox="1"/>
          <p:nvPr/>
        </p:nvSpPr>
        <p:spPr>
          <a:xfrm>
            <a:off x="479376" y="4221088"/>
            <a:ext cx="2566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8F84AC-78AE-78E5-F808-1EA3912EA023}"/>
              </a:ext>
            </a:extLst>
          </p:cNvPr>
          <p:cNvSpPr txBox="1"/>
          <p:nvPr/>
        </p:nvSpPr>
        <p:spPr>
          <a:xfrm>
            <a:off x="479376" y="4581128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FEC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48244DA-082A-9356-36F8-5B3F6FE4CB83}"/>
                  </a:ext>
                </a:extLst>
              </p:cNvPr>
              <p:cNvSpPr txBox="1"/>
              <p:nvPr/>
            </p:nvSpPr>
            <p:spPr>
              <a:xfrm>
                <a:off x="479376" y="4869160"/>
                <a:ext cx="171183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48244DA-082A-9356-36F8-5B3F6FE4CB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869160"/>
                <a:ext cx="1711833" cy="730136"/>
              </a:xfrm>
              <a:prstGeom prst="rect">
                <a:avLst/>
              </a:prstGeom>
              <a:blipFill>
                <a:blip r:embed="rId6"/>
                <a:stretch>
                  <a:fillRect l="-5714" r="-6071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2">
                <a:extLst>
                  <a:ext uri="{FF2B5EF4-FFF2-40B4-BE49-F238E27FC236}">
                    <a16:creationId xmlns:a16="http://schemas.microsoft.com/office/drawing/2014/main" id="{48783107-47F7-027F-2FAE-F51BBAF4E1D6}"/>
                  </a:ext>
                </a:extLst>
              </p:cNvPr>
              <p:cNvSpPr txBox="1"/>
              <p:nvPr/>
            </p:nvSpPr>
            <p:spPr>
              <a:xfrm>
                <a:off x="541816" y="5276006"/>
                <a:ext cx="1492460" cy="1858842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>
          <p:sp>
            <p:nvSpPr>
              <p:cNvPr id="11" name="yt_shape_2">
                <a:extLst>
                  <a:ext uri="{FF2B5EF4-FFF2-40B4-BE49-F238E27FC236}">
                    <a16:creationId xmlns:a16="http://schemas.microsoft.com/office/drawing/2014/main" id="{48783107-47F7-027F-2FAE-F51BBAF4E1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816" y="5276006"/>
                <a:ext cx="1492460" cy="1858842"/>
              </a:xfrm>
              <a:prstGeom prst="rect">
                <a:avLst/>
              </a:prstGeom>
              <a:blipFill>
                <a:blip r:embed="rId7"/>
                <a:stretch>
                  <a:fillRect l="-12653" r="-11020" b="-4590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4169">
            <a:extLst>
              <a:ext uri="{FF2B5EF4-FFF2-40B4-BE49-F238E27FC236}">
                <a16:creationId xmlns:a16="http://schemas.microsoft.com/office/drawing/2014/main" id="{71D9D160-D1A9-34C3-3045-82594D67D84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862408" y="4736885"/>
            <a:ext cx="1280719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064A9FC-D704-C538-7B94-C183D1970B5A}"/>
                  </a:ext>
                </a:extLst>
              </p:cNvPr>
              <p:cNvSpPr txBox="1"/>
              <p:nvPr/>
            </p:nvSpPr>
            <p:spPr>
              <a:xfrm>
                <a:off x="451805" y="5229200"/>
                <a:ext cx="1638998" cy="12190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064A9FC-D704-C538-7B94-C183D1970B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805" y="5229200"/>
                <a:ext cx="1638998" cy="1219086"/>
              </a:xfrm>
              <a:prstGeom prst="rect">
                <a:avLst/>
              </a:prstGeom>
              <a:blipFill>
                <a:blip r:embed="rId9"/>
                <a:stretch>
                  <a:fillRect l="-5576" r="-6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CA41987-E4F7-90B0-6D63-2E791C350B11}"/>
                  </a:ext>
                </a:extLst>
              </p:cNvPr>
              <p:cNvSpPr txBox="1"/>
              <p:nvPr/>
            </p:nvSpPr>
            <p:spPr>
              <a:xfrm>
                <a:off x="451805" y="6093296"/>
                <a:ext cx="1658113" cy="809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CA41987-E4F7-90B0-6D63-2E791C350B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805" y="6093296"/>
                <a:ext cx="1658113" cy="809003"/>
              </a:xfrm>
              <a:prstGeom prst="rect">
                <a:avLst/>
              </a:prstGeom>
              <a:blipFill>
                <a:blip r:embed="rId10"/>
                <a:stretch>
                  <a:fillRect l="-5515" r="-5882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3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1" name="yt_shape_14171"/>
          <p:cNvSpPr txBox="1"/>
          <p:nvPr/>
        </p:nvSpPr>
        <p:spPr>
          <a:xfrm>
            <a:off x="540119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（湖州市中考）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172" name="yt_image_141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8208" y="2932286"/>
            <a:ext cx="1572377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4" name="yt_shape_14174"/>
          <p:cNvSpPr txBox="1"/>
          <p:nvPr/>
        </p:nvSpPr>
        <p:spPr>
          <a:xfrm>
            <a:off x="335360" y="2718028"/>
            <a:ext cx="3093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393EED-5F18-B6F6-6739-9297E310C7EB}"/>
              </a:ext>
            </a:extLst>
          </p:cNvPr>
          <p:cNvSpPr txBox="1"/>
          <p:nvPr/>
        </p:nvSpPr>
        <p:spPr>
          <a:xfrm>
            <a:off x="335360" y="3185461"/>
            <a:ext cx="4534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106B1F-89B1-5650-BDEB-44A88D72B50E}"/>
              </a:ext>
            </a:extLst>
          </p:cNvPr>
          <p:cNvSpPr txBox="1"/>
          <p:nvPr/>
        </p:nvSpPr>
        <p:spPr>
          <a:xfrm>
            <a:off x="335360" y="3660949"/>
            <a:ext cx="218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FC2F5B-9CFA-8790-D90C-10915C5890A6}"/>
              </a:ext>
            </a:extLst>
          </p:cNvPr>
          <p:cNvSpPr txBox="1"/>
          <p:nvPr/>
        </p:nvSpPr>
        <p:spPr>
          <a:xfrm>
            <a:off x="335360" y="4136437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FC5BA7-EE8A-7A6A-3E4F-EB9F92C7CA5C}"/>
              </a:ext>
            </a:extLst>
          </p:cNvPr>
          <p:cNvSpPr txBox="1"/>
          <p:nvPr/>
        </p:nvSpPr>
        <p:spPr>
          <a:xfrm>
            <a:off x="335360" y="4611925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234065-26B0-F418-1388-9BF91215ACFF}"/>
              </a:ext>
            </a:extLst>
          </p:cNvPr>
          <p:cNvSpPr txBox="1"/>
          <p:nvPr/>
        </p:nvSpPr>
        <p:spPr>
          <a:xfrm>
            <a:off x="335360" y="5087413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DC9B5F-3591-F6ED-5E9C-8426D091B674}"/>
              </a:ext>
            </a:extLst>
          </p:cNvPr>
          <p:cNvSpPr txBox="1"/>
          <p:nvPr/>
        </p:nvSpPr>
        <p:spPr>
          <a:xfrm>
            <a:off x="335360" y="5562901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175">
                <a:extLst>
                  <a:ext uri="{FF2B5EF4-FFF2-40B4-BE49-F238E27FC236}">
                    <a16:creationId xmlns:a16="http://schemas.microsoft.com/office/drawing/2014/main" id="{C83B33C8-96FD-B633-548D-0A5708AECACC}"/>
                  </a:ext>
                </a:extLst>
              </p:cNvPr>
              <p:cNvSpPr txBox="1"/>
              <p:nvPr/>
            </p:nvSpPr>
            <p:spPr>
              <a:xfrm>
                <a:off x="540000" y="1915624"/>
                <a:ext cx="6534546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4175">
                <a:extLst>
                  <a:ext uri="{FF2B5EF4-FFF2-40B4-BE49-F238E27FC236}">
                    <a16:creationId xmlns:a16="http://schemas.microsoft.com/office/drawing/2014/main" id="{C83B33C8-96FD-B633-548D-0A5708AECA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5624"/>
                <a:ext cx="6534546" cy="490006"/>
              </a:xfrm>
              <a:prstGeom prst="rect">
                <a:avLst/>
              </a:prstGeom>
              <a:blipFill>
                <a:blip r:embed="rId2"/>
                <a:stretch>
                  <a:fillRect l="-2892" r="-1959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4172">
            <a:extLst>
              <a:ext uri="{FF2B5EF4-FFF2-40B4-BE49-F238E27FC236}">
                <a16:creationId xmlns:a16="http://schemas.microsoft.com/office/drawing/2014/main" id="{0EED12D8-C66E-4127-82CF-95D9DDF722AA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8208" y="2932286"/>
            <a:ext cx="1572377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4178">
                <a:extLst>
                  <a:ext uri="{FF2B5EF4-FFF2-40B4-BE49-F238E27FC236}">
                    <a16:creationId xmlns:a16="http://schemas.microsoft.com/office/drawing/2014/main" id="{E8289904-E730-3F76-D157-B54307023835}"/>
                  </a:ext>
                </a:extLst>
              </p:cNvPr>
              <p:cNvSpPr txBox="1"/>
              <p:nvPr/>
            </p:nvSpPr>
            <p:spPr>
              <a:xfrm>
                <a:off x="540000" y="2438304"/>
                <a:ext cx="4870051" cy="33257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4178">
                <a:extLst>
                  <a:ext uri="{FF2B5EF4-FFF2-40B4-BE49-F238E27FC236}">
                    <a16:creationId xmlns:a16="http://schemas.microsoft.com/office/drawing/2014/main" id="{E8289904-E730-3F76-D157-B543070238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38304"/>
                <a:ext cx="4870051" cy="3325719"/>
              </a:xfrm>
              <a:prstGeom prst="rect">
                <a:avLst/>
              </a:prstGeom>
              <a:blipFill>
                <a:blip r:embed="rId4"/>
                <a:stretch>
                  <a:fillRect l="-3885" r="-2882" b="-2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FFE5F41-DEDE-D314-AA4F-6E93DB3400BF}"/>
                  </a:ext>
                </a:extLst>
              </p:cNvPr>
              <p:cNvSpPr txBox="1"/>
              <p:nvPr/>
            </p:nvSpPr>
            <p:spPr>
              <a:xfrm>
                <a:off x="449989" y="2391498"/>
                <a:ext cx="500303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FFE5F41-DEDE-D314-AA4F-6E93DB3400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91498"/>
                <a:ext cx="5003038" cy="646189"/>
              </a:xfrm>
              <a:prstGeom prst="rect">
                <a:avLst/>
              </a:prstGeom>
              <a:blipFill>
                <a:blip r:embed="rId5"/>
                <a:stretch>
                  <a:fillRect l="-1949" r="-1827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E7E1B3BD-CD7E-3B3F-F717-2DAF1E5F5DE1}"/>
              </a:ext>
            </a:extLst>
          </p:cNvPr>
          <p:cNvSpPr txBox="1"/>
          <p:nvPr/>
        </p:nvSpPr>
        <p:spPr>
          <a:xfrm>
            <a:off x="449989" y="2944075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A67F475-EE2F-3065-CAD5-62562307583E}"/>
              </a:ext>
            </a:extLst>
          </p:cNvPr>
          <p:cNvSpPr txBox="1"/>
          <p:nvPr/>
        </p:nvSpPr>
        <p:spPr>
          <a:xfrm>
            <a:off x="449989" y="3419563"/>
            <a:ext cx="496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00D7698-169A-CB41-6D3E-767DA7A26D77}"/>
              </a:ext>
            </a:extLst>
          </p:cNvPr>
          <p:cNvSpPr txBox="1"/>
          <p:nvPr/>
        </p:nvSpPr>
        <p:spPr>
          <a:xfrm>
            <a:off x="449989" y="3895051"/>
            <a:ext cx="177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325B084-D1CB-433D-3A20-F8B70F08C77E}"/>
                  </a:ext>
                </a:extLst>
              </p:cNvPr>
              <p:cNvSpPr txBox="1"/>
              <p:nvPr/>
            </p:nvSpPr>
            <p:spPr>
              <a:xfrm>
                <a:off x="449989" y="4370539"/>
                <a:ext cx="24581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325B084-D1CB-433D-3A20-F8B70F08C7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0539"/>
                <a:ext cx="2458149" cy="765061"/>
              </a:xfrm>
              <a:prstGeom prst="rect">
                <a:avLst/>
              </a:prstGeom>
              <a:blipFill>
                <a:blip r:embed="rId6"/>
                <a:stretch>
                  <a:fillRect l="-3970" r="-421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57D0D66-DDA3-9992-E254-F37939F2BA9F}"/>
                  </a:ext>
                </a:extLst>
              </p:cNvPr>
              <p:cNvSpPr txBox="1"/>
              <p:nvPr/>
            </p:nvSpPr>
            <p:spPr>
              <a:xfrm>
                <a:off x="449989" y="5041988"/>
                <a:ext cx="3171635" cy="7366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57D0D66-DDA3-9992-E254-F37939F2BA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41988"/>
                <a:ext cx="3171635" cy="736677"/>
              </a:xfrm>
              <a:prstGeom prst="rect">
                <a:avLst/>
              </a:prstGeom>
              <a:blipFill>
                <a:blip r:embed="rId7"/>
                <a:stretch>
                  <a:fillRect l="-3077" r="-3077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0" name="yt_shape_14180"/>
          <p:cNvSpPr txBox="1"/>
          <p:nvPr/>
        </p:nvSpPr>
        <p:spPr>
          <a:xfrm>
            <a:off x="540119" y="724133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（齐齐哈尔市中考）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</a:p>
        </p:txBody>
      </p:sp>
      <p:pic>
        <p:nvPicPr>
          <p:cNvPr id="14181" name="yt_image_1418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4272" y="2100765"/>
            <a:ext cx="224506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3" name="yt_shape_14183"/>
          <p:cNvSpPr txBox="1"/>
          <p:nvPr/>
        </p:nvSpPr>
        <p:spPr>
          <a:xfrm>
            <a:off x="335360" y="1470857"/>
            <a:ext cx="47400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6FAA04-20B9-8A83-D7BC-27CC77F96F5F}"/>
              </a:ext>
            </a:extLst>
          </p:cNvPr>
          <p:cNvSpPr txBox="1"/>
          <p:nvPr/>
        </p:nvSpPr>
        <p:spPr>
          <a:xfrm>
            <a:off x="368603" y="1830897"/>
            <a:ext cx="354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58CD7C-AD1F-3871-D808-592347D3DF6C}"/>
              </a:ext>
            </a:extLst>
          </p:cNvPr>
          <p:cNvSpPr txBox="1"/>
          <p:nvPr/>
        </p:nvSpPr>
        <p:spPr>
          <a:xfrm>
            <a:off x="368603" y="2262945"/>
            <a:ext cx="174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5A9CAF-23B0-EEAB-2056-598E99B1EFEB}"/>
              </a:ext>
            </a:extLst>
          </p:cNvPr>
          <p:cNvSpPr txBox="1"/>
          <p:nvPr/>
        </p:nvSpPr>
        <p:spPr>
          <a:xfrm>
            <a:off x="368603" y="2550977"/>
            <a:ext cx="2842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9BB883-C6BF-5072-ABD7-AFE383FF76B7}"/>
              </a:ext>
            </a:extLst>
          </p:cNvPr>
          <p:cNvSpPr txBox="1"/>
          <p:nvPr/>
        </p:nvSpPr>
        <p:spPr>
          <a:xfrm>
            <a:off x="368603" y="2839009"/>
            <a:ext cx="257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05E231-E37C-D9B8-C06F-F1CEEE350A7F}"/>
              </a:ext>
            </a:extLst>
          </p:cNvPr>
          <p:cNvSpPr txBox="1"/>
          <p:nvPr/>
        </p:nvSpPr>
        <p:spPr>
          <a:xfrm>
            <a:off x="368603" y="3199049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391BB8-B6D6-750B-83B1-1AA0A5CE5874}"/>
              </a:ext>
            </a:extLst>
          </p:cNvPr>
          <p:cNvSpPr txBox="1"/>
          <p:nvPr/>
        </p:nvSpPr>
        <p:spPr>
          <a:xfrm>
            <a:off x="368603" y="3559089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C8708AB-E182-3B13-133D-9237D55CC1B6}"/>
              </a:ext>
            </a:extLst>
          </p:cNvPr>
          <p:cNvSpPr txBox="1"/>
          <p:nvPr/>
        </p:nvSpPr>
        <p:spPr>
          <a:xfrm>
            <a:off x="368603" y="3919129"/>
            <a:ext cx="3245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AFE3573-621F-D542-4453-2F983A191F2C}"/>
              </a:ext>
            </a:extLst>
          </p:cNvPr>
          <p:cNvSpPr txBox="1"/>
          <p:nvPr/>
        </p:nvSpPr>
        <p:spPr>
          <a:xfrm>
            <a:off x="368603" y="4279169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7930706-6FFF-EDD3-686A-406909C0FF23}"/>
              </a:ext>
            </a:extLst>
          </p:cNvPr>
          <p:cNvSpPr txBox="1"/>
          <p:nvPr/>
        </p:nvSpPr>
        <p:spPr>
          <a:xfrm>
            <a:off x="368603" y="4639209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52D983D-0431-0F70-FA33-DF41A9F89EC6}"/>
              </a:ext>
            </a:extLst>
          </p:cNvPr>
          <p:cNvSpPr txBox="1"/>
          <p:nvPr/>
        </p:nvSpPr>
        <p:spPr>
          <a:xfrm>
            <a:off x="368603" y="4999249"/>
            <a:ext cx="204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6246CDA-0F24-48CC-B695-988489CC7A05}"/>
              </a:ext>
            </a:extLst>
          </p:cNvPr>
          <p:cNvSpPr txBox="1"/>
          <p:nvPr/>
        </p:nvSpPr>
        <p:spPr>
          <a:xfrm>
            <a:off x="368603" y="5431297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6A10B9C-AB6F-64D9-290C-4CA993BB7E7F}"/>
              </a:ext>
            </a:extLst>
          </p:cNvPr>
          <p:cNvSpPr txBox="1"/>
          <p:nvPr/>
        </p:nvSpPr>
        <p:spPr>
          <a:xfrm>
            <a:off x="368603" y="5906785"/>
            <a:ext cx="489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94B9300-889A-82AD-E9B8-85BC5DD3AC78}"/>
              </a:ext>
            </a:extLst>
          </p:cNvPr>
          <p:cNvSpPr txBox="1"/>
          <p:nvPr/>
        </p:nvSpPr>
        <p:spPr>
          <a:xfrm>
            <a:off x="368603" y="6367401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6" name="yt_image_14186">
            <a:extLst>
              <a:ext uri="{FF2B5EF4-FFF2-40B4-BE49-F238E27FC236}">
                <a16:creationId xmlns:a16="http://schemas.microsoft.com/office/drawing/2014/main" id="{A25DEE95-54A4-6F65-979D-F3EEDE9A588D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44272" y="4750367"/>
            <a:ext cx="217556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89" name="yt_shape_14189"/>
              <p:cNvSpPr txBox="1"/>
              <p:nvPr/>
            </p:nvSpPr>
            <p:spPr>
              <a:xfrm>
                <a:off x="540000" y="2537250"/>
                <a:ext cx="5395708" cy="34878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图中阴影部分的面积为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89" name="yt_shape_14189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37250"/>
                <a:ext cx="5395708" cy="3487878"/>
              </a:xfrm>
              <a:prstGeom prst="rect">
                <a:avLst/>
              </a:prstGeom>
              <a:blipFill>
                <a:blip r:embed="rId3"/>
                <a:stretch>
                  <a:fillRect l="-3503" t="-1399" r="-2147" b="-2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2508BF5-5FEC-CD7F-227F-769381D1108D}"/>
              </a:ext>
            </a:extLst>
          </p:cNvPr>
          <p:cNvSpPr txBox="1"/>
          <p:nvPr/>
        </p:nvSpPr>
        <p:spPr>
          <a:xfrm>
            <a:off x="449989" y="2490444"/>
            <a:ext cx="448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A6245-DE73-5E05-BB08-E27BA6005EBB}"/>
              </a:ext>
            </a:extLst>
          </p:cNvPr>
          <p:cNvSpPr txBox="1"/>
          <p:nvPr/>
        </p:nvSpPr>
        <p:spPr>
          <a:xfrm>
            <a:off x="449989" y="2965932"/>
            <a:ext cx="552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272D67-40CA-F8A5-A798-F86C8322A040}"/>
                  </a:ext>
                </a:extLst>
              </p:cNvPr>
              <p:cNvSpPr txBox="1"/>
              <p:nvPr/>
            </p:nvSpPr>
            <p:spPr>
              <a:xfrm>
                <a:off x="449989" y="3441420"/>
                <a:ext cx="360127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mathAnswerShape': 1}">
                <a:extLst>
                  <a:ext uri="{FF2B5EF4-FFF2-40B4-BE49-F238E27FC236}">
                    <a16:creationId xmlns:a16="http://schemas.microsoft.com/office/drawing/2014/main" id="{E7272D67-40CA-F8A5-A798-F86C8322A0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41420"/>
                <a:ext cx="3601276" cy="613931"/>
              </a:xfrm>
              <a:prstGeom prst="rect">
                <a:avLst/>
              </a:prstGeom>
              <a:blipFill>
                <a:blip r:embed="rId4"/>
                <a:stretch>
                  <a:fillRect l="-2707" r="-236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58ECEE-DC34-5128-CD0D-D25BA7104131}"/>
                  </a:ext>
                </a:extLst>
              </p:cNvPr>
              <p:cNvSpPr txBox="1"/>
              <p:nvPr/>
            </p:nvSpPr>
            <p:spPr>
              <a:xfrm>
                <a:off x="449989" y="3961739"/>
                <a:ext cx="373462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, 'mathAnswerShape': 1}">
                <a:extLst>
                  <a:ext uri="{FF2B5EF4-FFF2-40B4-BE49-F238E27FC236}">
                    <a16:creationId xmlns:a16="http://schemas.microsoft.com/office/drawing/2014/main" id="{7A58ECEE-DC34-5128-CD0D-D25BA71041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61739"/>
                <a:ext cx="3734626" cy="765061"/>
              </a:xfrm>
              <a:prstGeom prst="rect">
                <a:avLst/>
              </a:prstGeom>
              <a:blipFill>
                <a:blip r:embed="rId5"/>
                <a:stretch>
                  <a:fillRect l="-2614" r="-261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CE23A4B-BC0D-4EEA-A0A2-14EDE18C894A}"/>
                  </a:ext>
                </a:extLst>
              </p:cNvPr>
              <p:cNvSpPr txBox="1"/>
              <p:nvPr/>
            </p:nvSpPr>
            <p:spPr>
              <a:xfrm>
                <a:off x="449989" y="4633189"/>
                <a:ext cx="364242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2, 'mathAnswerShape': 1}">
                <a:extLst>
                  <a:ext uri="{FF2B5EF4-FFF2-40B4-BE49-F238E27FC236}">
                    <a16:creationId xmlns:a16="http://schemas.microsoft.com/office/drawing/2014/main" id="{BCE23A4B-BC0D-4EEA-A0A2-14EDE18C89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33189"/>
                <a:ext cx="3642423" cy="769062"/>
              </a:xfrm>
              <a:prstGeom prst="rect">
                <a:avLst/>
              </a:prstGeom>
              <a:blipFill>
                <a:blip r:embed="rId6"/>
                <a:stretch>
                  <a:fillRect l="-2680" r="-284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464C894-F222-5690-DD8A-C3880B19179B}"/>
                  </a:ext>
                </a:extLst>
              </p:cNvPr>
              <p:cNvSpPr txBox="1"/>
              <p:nvPr/>
            </p:nvSpPr>
            <p:spPr>
              <a:xfrm>
                <a:off x="449989" y="5308638"/>
                <a:ext cx="4714113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图中阴影部分的面积为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2, 'mathAnswerShape': 1}">
                <a:extLst>
                  <a:ext uri="{FF2B5EF4-FFF2-40B4-BE49-F238E27FC236}">
                    <a16:creationId xmlns:a16="http://schemas.microsoft.com/office/drawing/2014/main" id="{F464C894-F222-5690-DD8A-C3880B1917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08638"/>
                <a:ext cx="4714113" cy="729564"/>
              </a:xfrm>
              <a:prstGeom prst="rect">
                <a:avLst/>
              </a:prstGeom>
              <a:blipFill>
                <a:blip r:embed="rId7"/>
                <a:stretch>
                  <a:fillRect l="-2070" r="-207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4184">
            <a:extLst>
              <a:ext uri="{FF2B5EF4-FFF2-40B4-BE49-F238E27FC236}">
                <a16:creationId xmlns:a16="http://schemas.microsoft.com/office/drawing/2014/main" id="{FB07D343-2C49-EA34-BABA-C0D302D6CE57}"/>
              </a:ext>
            </a:extLst>
          </p:cNvPr>
          <p:cNvSpPr txBox="1"/>
          <p:nvPr/>
        </p:nvSpPr>
        <p:spPr>
          <a:xfrm>
            <a:off x="449989" y="2061929"/>
            <a:ext cx="60096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，求图中阴影部分的面积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9" name="yt_image_14181">
            <a:extLst>
              <a:ext uri="{FF2B5EF4-FFF2-40B4-BE49-F238E27FC236}">
                <a16:creationId xmlns:a16="http://schemas.microsoft.com/office/drawing/2014/main" id="{3F99EBBA-553A-F43C-D3F2-ABABF7F669C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44272" y="3470475"/>
            <a:ext cx="224506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9" name="yt_shape_14109"/>
          <p:cNvSpPr txBox="1"/>
          <p:nvPr/>
        </p:nvSpPr>
        <p:spPr>
          <a:xfrm>
            <a:off x="540119" y="9915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是正五边形的外接圆，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13" name="yt_table_1411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787833"/>
              </p:ext>
            </p:extLst>
          </p:nvPr>
        </p:nvGraphicFramePr>
        <p:xfrm>
          <a:off x="540000" y="1951019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2"/>
                  </a:ext>
                </a:extLst>
              </a:tr>
            </a:tbl>
          </a:graphicData>
        </a:graphic>
      </p:graphicFrame>
      <p:grpSp>
        <p:nvGrpSpPr>
          <p:cNvPr id="14110" name="yt_shape_14110_skip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4204" y="1951019"/>
            <a:ext cx="1535617" cy="1844181"/>
            <a:chOff x="0" y="0"/>
            <a:chExt cx="1535617" cy="1844181"/>
          </a:xfrm>
        </p:grpSpPr>
        <p:pic>
          <p:nvPicPr>
            <p:cNvPr id="2" name="yt_image_1411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5617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12" name="yt_shape_14112"/>
            <p:cNvSpPr txBox="1"/>
            <p:nvPr/>
          </p:nvSpPr>
          <p:spPr>
            <a:xfrm>
              <a:off x="234527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115" name="yt_shape_14115"/>
          <p:cNvSpPr txBox="1"/>
          <p:nvPr/>
        </p:nvSpPr>
        <p:spPr>
          <a:xfrm>
            <a:off x="540000" y="3845581"/>
            <a:ext cx="3839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16" name="yt_table_1411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1394900"/>
              </p:ext>
            </p:extLst>
          </p:nvPr>
        </p:nvGraphicFramePr>
        <p:xfrm>
          <a:off x="540000" y="4324884"/>
          <a:ext cx="4356100" cy="1901952"/>
        </p:xfrm>
        <a:graphic>
          <a:graphicData uri="http://schemas.openxmlformats.org/drawingml/2006/table">
            <a:tbl>
              <a:tblPr/>
              <a:tblGrid>
                <a:gridCol w="4356100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正五边形的中心角是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正十边形的每个外角是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正五边形是中心对称图形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正五边形的每个外角是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367992C5-F0DC-3D78-D4F7-DD0714AD81EF}"/>
              </a:ext>
            </a:extLst>
          </p:cNvPr>
          <p:cNvSpPr txBox="1"/>
          <p:nvPr/>
        </p:nvSpPr>
        <p:spPr>
          <a:xfrm>
            <a:off x="907308" y="14202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2F2120-5BDE-123B-9639-B3FA4C63C6F2}"/>
              </a:ext>
            </a:extLst>
          </p:cNvPr>
          <p:cNvSpPr txBox="1"/>
          <p:nvPr/>
        </p:nvSpPr>
        <p:spPr>
          <a:xfrm>
            <a:off x="3574189" y="37987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18" name="yt_shape_14118"/>
              <p:cNvSpPr txBox="1"/>
              <p:nvPr/>
            </p:nvSpPr>
            <p:spPr>
              <a:xfrm>
                <a:off x="540119" y="2284150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（兰州市中考）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是一段弯管，弯管的部分外轮廓线如图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所示是一条圆弧（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），圆弧的半径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，圆心角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118" name="yt_shape_1411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84150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660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121" name="yt_table_1412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212210"/>
              </p:ext>
            </p:extLst>
          </p:nvPr>
        </p:nvGraphicFramePr>
        <p:xfrm>
          <a:off x="540000" y="3305075"/>
          <a:ext cx="1787525" cy="1901952"/>
        </p:xfrm>
        <a:graphic>
          <a:graphicData uri="http://schemas.openxmlformats.org/drawingml/2006/table">
            <a:tbl>
              <a:tblPr/>
              <a:tblGrid>
                <a:gridCol w="1787525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A.20π 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B.10π 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C.5π 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D.2π 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</a:tbl>
          </a:graphicData>
        </a:graphic>
      </p:graphicFrame>
      <p:pic>
        <p:nvPicPr>
          <p:cNvPr id="14120" name="yt_image_14120_skip" title="H_128.2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80891" y="3441663"/>
            <a:ext cx="2202672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08F999-58BC-DAB8-071C-2D722BBBF738}"/>
              </a:ext>
            </a:extLst>
          </p:cNvPr>
          <p:cNvSpPr txBox="1"/>
          <p:nvPr/>
        </p:nvSpPr>
        <p:spPr>
          <a:xfrm>
            <a:off x="9908940" y="2712832"/>
            <a:ext cx="383286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3" name="yt_shape_14123"/>
          <p:cNvSpPr txBox="1"/>
          <p:nvPr/>
        </p:nvSpPr>
        <p:spPr>
          <a:xfrm>
            <a:off x="540000" y="1043509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（湖州市中考）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下列尺规作图：</a:t>
            </a:r>
          </a:p>
        </p:txBody>
      </p:sp>
      <p:sp>
        <p:nvSpPr>
          <p:cNvPr id="14124" name="yt_shape_14124"/>
          <p:cNvSpPr txBox="1"/>
          <p:nvPr/>
        </p:nvSpPr>
        <p:spPr>
          <a:xfrm>
            <a:off x="540000" y="1522812"/>
            <a:ext cx="91675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将半径为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六等分，依次得到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六个分点；</a:t>
            </a:r>
          </a:p>
        </p:txBody>
      </p:sp>
      <p:sp>
        <p:nvSpPr>
          <p:cNvPr id="14125" name="yt_shape_14125"/>
          <p:cNvSpPr txBox="1"/>
          <p:nvPr/>
        </p:nvSpPr>
        <p:spPr>
          <a:xfrm>
            <a:off x="540000" y="2002115"/>
            <a:ext cx="90281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分别以点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长为半径画弧，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是两弧的一个交点；</a:t>
            </a:r>
          </a:p>
        </p:txBody>
      </p:sp>
      <p:sp>
        <p:nvSpPr>
          <p:cNvPr id="14126" name="yt_shape_14126"/>
          <p:cNvSpPr txBox="1"/>
          <p:nvPr/>
        </p:nvSpPr>
        <p:spPr>
          <a:xfrm>
            <a:off x="540000" y="2481418"/>
            <a:ext cx="14459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27" name="yt_shape_14127"/>
          <p:cNvSpPr txBox="1"/>
          <p:nvPr/>
        </p:nvSpPr>
        <p:spPr>
          <a:xfrm>
            <a:off x="540000" y="2960721"/>
            <a:ext cx="29078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的长是多少？</a:t>
            </a:r>
          </a:p>
        </p:txBody>
      </p:sp>
      <p:sp>
        <p:nvSpPr>
          <p:cNvPr id="14128" name="yt_shape_14128"/>
          <p:cNvSpPr txBox="1"/>
          <p:nvPr/>
        </p:nvSpPr>
        <p:spPr>
          <a:xfrm>
            <a:off x="540000" y="3440024"/>
            <a:ext cx="29928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正确答案应是（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32" name="yt_table_14132_skip" title="H_112.3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27842022"/>
                  </p:ext>
                </p:extLst>
              </p:nvPr>
            </p:nvGraphicFramePr>
            <p:xfrm>
              <a:off x="540000" y="3919327"/>
              <a:ext cx="5580508" cy="1426719"/>
            </p:xfrm>
            <a:graphic>
              <a:graphicData uri="http://schemas.openxmlformats.org/drawingml/2006/table">
                <a:tbl>
                  <a:tblPr/>
                  <a:tblGrid>
                    <a:gridCol w="3256344">
                      <a:extLst>
                        <a:ext uri="{9D8B030D-6E8A-4147-A177-3AD203B41FA5}">
                          <a16:colId xmlns:a16="http://schemas.microsoft.com/office/drawing/2014/main" val="10671"/>
                        </a:ext>
                      </a:extLst>
                    </a:gridCol>
                    <a:gridCol w="2324164">
                      <a:extLst>
                        <a:ext uri="{9D8B030D-6E8A-4147-A177-3AD203B41FA5}">
                          <a16:colId xmlns:a16="http://schemas.microsoft.com/office/drawing/2014/main" val="106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132" name="yt_table_14132_skip" descr="{&quot;rangeId&quot;:6,&quot;type&quot;:&quot;Option&quot;,&quot;drawing&quot;:[&quot;yt_shape_14129&quot;]}" title="H_112.3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27842022"/>
                  </p:ext>
                </p:extLst>
              </p:nvPr>
            </p:nvGraphicFramePr>
            <p:xfrm>
              <a:off x="540000" y="3775818"/>
              <a:ext cx="5580508" cy="1426719"/>
            </p:xfrm>
            <a:graphic>
              <a:graphicData uri="http://schemas.openxmlformats.org/drawingml/2006/table">
                <a:tbl>
                  <a:tblPr/>
                  <a:tblGrid>
                    <a:gridCol w="3256344">
                      <a:extLst>
                        <a:ext uri="{9D8B030D-6E8A-4147-A177-3AD203B41FA5}">
                          <a16:colId xmlns:a16="http://schemas.microsoft.com/office/drawing/2014/main" val="10671"/>
                        </a:ext>
                      </a:extLst>
                    </a:gridCol>
                    <a:gridCol w="2324164">
                      <a:extLst>
                        <a:ext uri="{9D8B030D-6E8A-4147-A177-3AD203B41FA5}">
                          <a16:colId xmlns:a16="http://schemas.microsoft.com/office/drawing/2014/main" val="10672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1402" b="-113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0052" b="-113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1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855" r="-71402" b="-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0052" t="-100855" b="-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129" name="yt_shape_14129_skip" title="H_177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4042" y="3919327"/>
            <a:ext cx="1695814" cy="2255661"/>
            <a:chOff x="0" y="0"/>
            <a:chExt cx="1695814" cy="2255661"/>
          </a:xfrm>
        </p:grpSpPr>
        <p:pic>
          <p:nvPicPr>
            <p:cNvPr id="2" name="yt_image_14129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5814" cy="1859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31" name="yt_shape_14131"/>
            <p:cNvSpPr txBox="1"/>
            <p:nvPr/>
          </p:nvSpPr>
          <p:spPr>
            <a:xfrm>
              <a:off x="314626" y="18956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B4F4374-371B-B445-06A9-5BE78341C091}"/>
              </a:ext>
            </a:extLst>
          </p:cNvPr>
          <p:cNvSpPr txBox="1"/>
          <p:nvPr/>
        </p:nvSpPr>
        <p:spPr>
          <a:xfrm>
            <a:off x="2735989" y="339321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3" name="yt_shape_14133"/>
          <p:cNvSpPr txBox="1"/>
          <p:nvPr/>
        </p:nvSpPr>
        <p:spPr>
          <a:xfrm>
            <a:off x="540119" y="21222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如图，某玩具品牌的标志由半径为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的三个等圆构成，且三个等圆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相互经过彼此的圆心，则图中三个阴影部分的面积之和为（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37" name="yt_table_14137_skip" title="H_9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7101091"/>
                  </p:ext>
                </p:extLst>
              </p:nvPr>
            </p:nvGraphicFramePr>
            <p:xfrm>
              <a:off x="540000" y="3081695"/>
              <a:ext cx="4289743" cy="1267714"/>
            </p:xfrm>
            <a:graphic>
              <a:graphicData uri="http://schemas.openxmlformats.org/drawingml/2006/table">
                <a:tbl>
                  <a:tblPr/>
                  <a:tblGrid>
                    <a:gridCol w="2619693">
                      <a:extLst>
                        <a:ext uri="{9D8B030D-6E8A-4147-A177-3AD203B41FA5}">
                          <a16:colId xmlns:a16="http://schemas.microsoft.com/office/drawing/2014/main" val="10673"/>
                        </a:ext>
                      </a:extLst>
                    </a:gridCol>
                    <a:gridCol w="1670050">
                      <a:extLst>
                        <a:ext uri="{9D8B030D-6E8A-4147-A177-3AD203B41FA5}">
                          <a16:colId xmlns:a16="http://schemas.microsoft.com/office/drawing/2014/main" val="106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 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 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 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D.π 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137" name="yt_table_14137_skip" descr="{&quot;rangeId&quot;:7,&quot;type&quot;:&quot;Option&quot;,&quot;drawing&quot;:[&quot;yt_shape_14134&quot;]}" title="H_9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7101091"/>
                  </p:ext>
                </p:extLst>
              </p:nvPr>
            </p:nvGraphicFramePr>
            <p:xfrm>
              <a:off x="540000" y="1859435"/>
              <a:ext cx="4289743" cy="1267714"/>
            </p:xfrm>
            <a:graphic>
              <a:graphicData uri="http://schemas.openxmlformats.org/drawingml/2006/table">
                <a:tbl>
                  <a:tblPr/>
                  <a:tblGrid>
                    <a:gridCol w="2619693">
                      <a:extLst>
                        <a:ext uri="{9D8B030D-6E8A-4147-A177-3AD203B41FA5}">
                          <a16:colId xmlns:a16="http://schemas.microsoft.com/office/drawing/2014/main" val="10673"/>
                        </a:ext>
                      </a:extLst>
                    </a:gridCol>
                    <a:gridCol w="1670050">
                      <a:extLst>
                        <a:ext uri="{9D8B030D-6E8A-4147-A177-3AD203B41FA5}">
                          <a16:colId xmlns:a16="http://schemas.microsoft.com/office/drawing/2014/main" val="10674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3573" b="-1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7299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3573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D.π 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134" name="yt_shape_14134_skip" title="H_158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0390" y="3081695"/>
            <a:ext cx="1719471" cy="2014488"/>
            <a:chOff x="0" y="0"/>
            <a:chExt cx="1719471" cy="2014488"/>
          </a:xfrm>
        </p:grpSpPr>
        <p:pic>
          <p:nvPicPr>
            <p:cNvPr id="2" name="yt_image_14134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19471" cy="161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36" name="yt_shape_14136"/>
            <p:cNvSpPr txBox="1"/>
            <p:nvPr/>
          </p:nvSpPr>
          <p:spPr>
            <a:xfrm>
              <a:off x="326454" y="16544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884DD50-F310-0D7D-7A56-D28CD3793E5F}"/>
              </a:ext>
            </a:extLst>
          </p:cNvPr>
          <p:cNvSpPr txBox="1"/>
          <p:nvPr/>
        </p:nvSpPr>
        <p:spPr>
          <a:xfrm>
            <a:off x="9106746" y="255094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8" name="yt_shape_14138"/>
          <p:cNvSpPr txBox="1"/>
          <p:nvPr/>
        </p:nvSpPr>
        <p:spPr>
          <a:xfrm>
            <a:off x="540000" y="1533372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139" name="yt_shape_14139"/>
          <p:cNvSpPr txBox="1"/>
          <p:nvPr/>
        </p:nvSpPr>
        <p:spPr>
          <a:xfrm>
            <a:off x="540000" y="2012675"/>
            <a:ext cx="87748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扇形的面积是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，弧长是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，则此扇形所在圆的直径是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40" name="yt_shape_14140"/>
          <p:cNvSpPr txBox="1"/>
          <p:nvPr/>
        </p:nvSpPr>
        <p:spPr>
          <a:xfrm>
            <a:off x="540119" y="24919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44" name="yt_shape_14144"/>
          <p:cNvSpPr txBox="1"/>
          <p:nvPr/>
        </p:nvSpPr>
        <p:spPr>
          <a:xfrm>
            <a:off x="540000" y="53619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41" name="yt_shape_14141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3467" y="3451413"/>
            <a:ext cx="1565065" cy="1860183"/>
            <a:chOff x="0" y="0"/>
            <a:chExt cx="1565065" cy="1860183"/>
          </a:xfrm>
        </p:grpSpPr>
        <p:pic>
          <p:nvPicPr>
            <p:cNvPr id="2" name="yt_image_1414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5065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43" name="yt_shape_14143"/>
            <p:cNvSpPr txBox="1"/>
            <p:nvPr/>
          </p:nvSpPr>
          <p:spPr>
            <a:xfrm>
              <a:off x="249251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F38655C-A989-9A82-B264-6AB834E72220}"/>
              </a:ext>
            </a:extLst>
          </p:cNvPr>
          <p:cNvSpPr txBox="1"/>
          <p:nvPr/>
        </p:nvSpPr>
        <p:spPr>
          <a:xfrm>
            <a:off x="8454164" y="196586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51AFD4-A2F4-1094-FB08-F20B410DC8A2}"/>
              </a:ext>
            </a:extLst>
          </p:cNvPr>
          <p:cNvSpPr txBox="1"/>
          <p:nvPr/>
        </p:nvSpPr>
        <p:spPr>
          <a:xfrm>
            <a:off x="1059708" y="292066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45" name="yt_shape_14145"/>
              <p:cNvSpPr txBox="1"/>
              <p:nvPr/>
            </p:nvSpPr>
            <p:spPr>
              <a:xfrm>
                <a:off x="540119" y="1912250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如图，已知正六边形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的外接圆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，则正六边形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的中心角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，边心距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45" name="yt_shape_14145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2250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50" name="yt_shape_14150"/>
          <p:cNvSpPr txBox="1"/>
          <p:nvPr/>
        </p:nvSpPr>
        <p:spPr>
          <a:xfrm>
            <a:off x="540000" y="49830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47" name="yt_shape_14147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1244" y="3061110"/>
            <a:ext cx="1609511" cy="1871613"/>
            <a:chOff x="0" y="0"/>
            <a:chExt cx="1609511" cy="1871613"/>
          </a:xfrm>
        </p:grpSpPr>
        <p:pic>
          <p:nvPicPr>
            <p:cNvPr id="2" name="yt_image_1414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9511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49" name="yt_shape_14149"/>
            <p:cNvSpPr txBox="1"/>
            <p:nvPr/>
          </p:nvSpPr>
          <p:spPr>
            <a:xfrm>
              <a:off x="271474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7937DA3-509E-96DB-B792-7F2F10F5F143}"/>
              </a:ext>
            </a:extLst>
          </p:cNvPr>
          <p:cNvSpPr txBox="1"/>
          <p:nvPr/>
        </p:nvSpPr>
        <p:spPr>
          <a:xfrm>
            <a:off x="3175846" y="2340932"/>
            <a:ext cx="607124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87D83AC-B82C-A689-4B97-584BBA69F27E}"/>
                  </a:ext>
                </a:extLst>
              </p:cNvPr>
              <p:cNvSpPr txBox="1"/>
              <p:nvPr/>
            </p:nvSpPr>
            <p:spPr>
              <a:xfrm>
                <a:off x="6211146" y="2259982"/>
                <a:ext cx="70091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hasSerialNum': 1, 'mathAnswerShape': 1, 'pageBreak': True}">
                <a:extLst>
                  <a:ext uri="{FF2B5EF4-FFF2-40B4-BE49-F238E27FC236}">
                    <a16:creationId xmlns:a16="http://schemas.microsoft.com/office/drawing/2014/main" id="{D87D83AC-B82C-A689-4B97-584BBA69F2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1146" y="2259982"/>
                <a:ext cx="700912" cy="554686"/>
              </a:xfrm>
              <a:prstGeom prst="rect">
                <a:avLst/>
              </a:prstGeom>
              <a:blipFill>
                <a:blip r:embed="rId4"/>
                <a:stretch>
                  <a:fillRect l="-1391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51" name="yt_shape_14151"/>
              <p:cNvSpPr txBox="1"/>
              <p:nvPr/>
            </p:nvSpPr>
            <p:spPr>
              <a:xfrm>
                <a:off x="540119" y="1427906"/>
                <a:ext cx="11111999" cy="14502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中的三翼式旋转门在圆形的空间内旋转，旋转门的三片旋转翼把空间等分成三个部分，图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是旋转门的俯视图，显示了某一时刻旋转翼的位置，根据图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中的数据，可知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>
          <p:sp>
            <p:nvSpPr>
              <p:cNvPr id="14151" name="yt_shape_141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27906"/>
                <a:ext cx="11111999" cy="1450269"/>
              </a:xfrm>
              <a:prstGeom prst="rect">
                <a:avLst/>
              </a:prstGeom>
              <a:blipFill>
                <a:blip r:embed="rId2"/>
                <a:stretch>
                  <a:fillRect l="-1701" t="-3361" r="-1153" b="-12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56" name="yt_shape_14156"/>
          <p:cNvSpPr txBox="1"/>
          <p:nvPr/>
        </p:nvSpPr>
        <p:spPr>
          <a:xfrm>
            <a:off x="540000" y="54674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53" name="yt_shape_14153" title="H_171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66424" y="3233484"/>
            <a:ext cx="2859150" cy="2183652"/>
            <a:chOff x="0" y="0"/>
            <a:chExt cx="2859150" cy="2183652"/>
          </a:xfrm>
        </p:grpSpPr>
        <p:pic>
          <p:nvPicPr>
            <p:cNvPr id="2" name="yt_image_1415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859150" cy="1787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55" name="yt_shape_14155"/>
            <p:cNvSpPr txBox="1"/>
            <p:nvPr/>
          </p:nvSpPr>
          <p:spPr>
            <a:xfrm>
              <a:off x="820111" y="182365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5D91B09-7D6E-CE13-80A7-97A583A88E88}"/>
                  </a:ext>
                </a:extLst>
              </p:cNvPr>
              <p:cNvSpPr txBox="1"/>
              <p:nvPr/>
            </p:nvSpPr>
            <p:spPr>
              <a:xfrm>
                <a:off x="3503712" y="2132856"/>
                <a:ext cx="45948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5D91B09-7D6E-CE13-80A7-97A583A88E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3712" y="2132856"/>
                <a:ext cx="459486" cy="729565"/>
              </a:xfrm>
              <a:prstGeom prst="rect">
                <a:avLst/>
              </a:prstGeom>
              <a:blipFill>
                <a:blip r:embed="rId4"/>
                <a:stretch>
                  <a:fillRect l="-1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57" name="yt_shape_14157"/>
              <p:cNvSpPr txBox="1"/>
              <p:nvPr/>
            </p:nvSpPr>
            <p:spPr>
              <a:xfrm>
                <a:off x="540119" y="2046702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（重庆市中考）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的长为半径画弧，交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则图中阴影部分的面积为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（结果保留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57" name="yt_shape_14157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46702"/>
                <a:ext cx="11111999" cy="1121333"/>
              </a:xfrm>
              <a:prstGeom prst="rect">
                <a:avLst/>
              </a:prstGeom>
              <a:blipFill>
                <a:blip r:embed="rId2"/>
                <a:stretch>
                  <a:fillRect l="-1701" t="-4891" r="-1153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62" name="yt_shape_14162"/>
          <p:cNvSpPr txBox="1"/>
          <p:nvPr/>
        </p:nvSpPr>
        <p:spPr>
          <a:xfrm>
            <a:off x="540000" y="48486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59" name="yt_shape_14159" title="H_112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0031" y="3371187"/>
            <a:ext cx="1611937" cy="1426986"/>
            <a:chOff x="0" y="0"/>
            <a:chExt cx="1611937" cy="1426986"/>
          </a:xfrm>
        </p:grpSpPr>
        <p:pic>
          <p:nvPicPr>
            <p:cNvPr id="2" name="yt_image_1415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1937" cy="10309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61" name="yt_shape_14161"/>
            <p:cNvSpPr txBox="1"/>
            <p:nvPr/>
          </p:nvSpPr>
          <p:spPr>
            <a:xfrm>
              <a:off x="196504" y="106698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7F4D32-55DB-D74F-5D3E-3C9D120DC096}"/>
                  </a:ext>
                </a:extLst>
              </p:cNvPr>
              <p:cNvSpPr txBox="1"/>
              <p:nvPr/>
            </p:nvSpPr>
            <p:spPr>
              <a:xfrm>
                <a:off x="7519246" y="2348880"/>
                <a:ext cx="462661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7F4D32-55DB-D74F-5D3E-3C9D120DC0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9246" y="2348880"/>
                <a:ext cx="462661" cy="728612"/>
              </a:xfrm>
              <a:prstGeom prst="rect">
                <a:avLst/>
              </a:prstGeom>
              <a:blipFill>
                <a:blip r:embed="rId4"/>
                <a:stretch>
                  <a:fillRect r="-2105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1555</Words>
  <Application>Microsoft Office PowerPoint</Application>
  <PresentationFormat>宽屏</PresentationFormat>
  <Paragraphs>133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2023-10-20T03:06:07Z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