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8" r:id="rId6"/>
    <p:sldId id="369" r:id="rId7"/>
    <p:sldId id="374" r:id="rId8"/>
    <p:sldId id="375" r:id="rId9"/>
    <p:sldId id="376" r:id="rId10"/>
    <p:sldId id="377" r:id="rId11"/>
    <p:sldId id="382" r:id="rId12"/>
    <p:sldId id="378" r:id="rId13"/>
    <p:sldId id="379" r:id="rId14"/>
    <p:sldId id="384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2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40" y="520"/>
      </p:cViewPr>
      <p:guideLst>
        <p:guide orient="horz" pos="402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bin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bin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0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bin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2" name="yt_shape_13622"/>
          <p:cNvSpPr txBox="1"/>
          <p:nvPr/>
        </p:nvSpPr>
        <p:spPr>
          <a:xfrm>
            <a:off x="540000" y="1029112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623" name="yt_shape_13623"/>
              <p:cNvSpPr txBox="1"/>
              <p:nvPr/>
            </p:nvSpPr>
            <p:spPr>
              <a:xfrm>
                <a:off x="540000" y="1508415"/>
                <a:ext cx="9887450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等于（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623" name="yt_shape_13623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08415"/>
                <a:ext cx="9887450" cy="465577"/>
              </a:xfrm>
              <a:prstGeom prst="rect">
                <a:avLst/>
              </a:prstGeom>
              <a:blipFill>
                <a:blip r:embed="rId2"/>
                <a:stretch>
                  <a:fillRect l="-1911" t="-3896" r="-863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628" name="yt_table_1362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2303547"/>
              </p:ext>
            </p:extLst>
          </p:nvPr>
        </p:nvGraphicFramePr>
        <p:xfrm>
          <a:off x="540000" y="2024780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578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579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580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5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1"/>
                  </a:ext>
                </a:extLst>
              </a:tr>
            </a:tbl>
          </a:graphicData>
        </a:graphic>
      </p:graphicFrame>
      <p:grpSp>
        <p:nvGrpSpPr>
          <p:cNvPr id="13625" name="yt_shape_13625_skip" title="H_130.9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80324" y="2024780"/>
            <a:ext cx="1669527" cy="1662444"/>
            <a:chOff x="0" y="0"/>
            <a:chExt cx="1669527" cy="1662444"/>
          </a:xfrm>
        </p:grpSpPr>
        <p:pic>
          <p:nvPicPr>
            <p:cNvPr id="3" name="yt_image_13625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69527" cy="1266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27" name="yt_shape_13627"/>
            <p:cNvSpPr txBox="1"/>
            <p:nvPr/>
          </p:nvSpPr>
          <p:spPr>
            <a:xfrm>
              <a:off x="301482" y="13024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630" name="yt_shape_13630"/>
          <p:cNvSpPr txBox="1"/>
          <p:nvPr/>
        </p:nvSpPr>
        <p:spPr>
          <a:xfrm>
            <a:off x="540119" y="373764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（长沙一中月考）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如图，为测量一棵与地面垂直的树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的高度，在距离树的底端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处，测得树顶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的仰角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的高度为（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634" name="yt_table_13634_skip" title="H_83.5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03062346"/>
                  </p:ext>
                </p:extLst>
              </p:nvPr>
            </p:nvGraphicFramePr>
            <p:xfrm>
              <a:off x="540000" y="4697080"/>
              <a:ext cx="6520498" cy="1060451"/>
            </p:xfrm>
            <a:graphic>
              <a:graphicData uri="http://schemas.openxmlformats.org/drawingml/2006/table">
                <a:tbl>
                  <a:tblPr/>
                  <a:tblGrid>
                    <a:gridCol w="4463098">
                      <a:extLst>
                        <a:ext uri="{9D8B030D-6E8A-4147-A177-3AD203B41FA5}">
                          <a16:colId xmlns:a16="http://schemas.microsoft.com/office/drawing/2014/main" val="10582"/>
                        </a:ext>
                      </a:extLst>
                    </a:gridCol>
                    <a:gridCol w="2057400">
                      <a:extLst>
                        <a:ext uri="{9D8B030D-6E8A-4147-A177-3AD203B41FA5}">
                          <a16:colId xmlns:a16="http://schemas.microsoft.com/office/drawing/2014/main" val="1058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30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𝛼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B.30sin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C.30tan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D.30cos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3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3634" name="yt_table_13634_skip" descr="{&quot;rangeId&quot;:3,&quot;type&quot;:&quot;Option&quot;,&quot;drawing&quot;:[&quot;yt_shape_13631&quot;]}" title="H_83.5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03062346"/>
                  </p:ext>
                </p:extLst>
              </p:nvPr>
            </p:nvGraphicFramePr>
            <p:xfrm>
              <a:off x="540000" y="4697080"/>
              <a:ext cx="6520498" cy="1060451"/>
            </p:xfrm>
            <a:graphic>
              <a:graphicData uri="http://schemas.openxmlformats.org/drawingml/2006/table">
                <a:tbl>
                  <a:tblPr/>
                  <a:tblGrid>
                    <a:gridCol w="4463098">
                      <a:extLst>
                        <a:ext uri="{9D8B030D-6E8A-4147-A177-3AD203B41FA5}">
                          <a16:colId xmlns:a16="http://schemas.microsoft.com/office/drawing/2014/main" val="10582"/>
                        </a:ext>
                      </a:extLst>
                    </a:gridCol>
                    <a:gridCol w="2057400">
                      <a:extLst>
                        <a:ext uri="{9D8B030D-6E8A-4147-A177-3AD203B41FA5}">
                          <a16:colId xmlns:a16="http://schemas.microsoft.com/office/drawing/2014/main" val="10583"/>
                        </a:ext>
                      </a:extLst>
                    </a:gridCol>
                  </a:tblGrid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46112" b="-9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B.30sin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C.30tan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D.30cos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3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631" name="yt_shape_13631_skip" title="H_117.49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04773" y="4697080"/>
            <a:ext cx="1745094" cy="1492137"/>
            <a:chOff x="0" y="0"/>
            <a:chExt cx="1745094" cy="1492137"/>
          </a:xfrm>
        </p:grpSpPr>
        <p:pic>
          <p:nvPicPr>
            <p:cNvPr id="2" name="yt_image_13631">
              <a:extLst>
                <a:ext uri="">
  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745094" cy="10961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33" name="yt_shape_13633"/>
            <p:cNvSpPr txBox="1"/>
            <p:nvPr/>
          </p:nvSpPr>
          <p:spPr>
            <a:xfrm>
              <a:off x="339266" y="113213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99C20A73-01A8-3266-EA8D-590E09AF7A44}"/>
              </a:ext>
            </a:extLst>
          </p:cNvPr>
          <p:cNvSpPr txBox="1"/>
          <p:nvPr/>
        </p:nvSpPr>
        <p:spPr>
          <a:xfrm>
            <a:off x="9581415" y="1461609"/>
            <a:ext cx="383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2F397FA-6684-2592-E976-56DADC53E5FE}"/>
              </a:ext>
            </a:extLst>
          </p:cNvPr>
          <p:cNvSpPr txBox="1"/>
          <p:nvPr/>
        </p:nvSpPr>
        <p:spPr>
          <a:xfrm>
            <a:off x="8838457" y="416632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696" name="yt_shape_13696"/>
              <p:cNvSpPr txBox="1"/>
              <p:nvPr/>
            </p:nvSpPr>
            <p:spPr>
              <a:xfrm>
                <a:off x="540000" y="2376608"/>
                <a:ext cx="7564571" cy="29649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点在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的延长线上，如图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为钝角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同（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）求出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696" name="yt_shape_136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76608"/>
                <a:ext cx="7564571" cy="2964979"/>
              </a:xfrm>
              <a:prstGeom prst="rect">
                <a:avLst/>
              </a:prstGeom>
              <a:blipFill>
                <a:blip r:embed="rId2"/>
                <a:stretch>
                  <a:fillRect l="-2500" t="-1852" r="-169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699" name="yt_shape_13699"/>
          <p:cNvSpPr txBox="1"/>
          <p:nvPr/>
        </p:nvSpPr>
        <p:spPr>
          <a:xfrm>
            <a:off x="5180690" y="5544739"/>
            <a:ext cx="1427827" cy="9905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500" b="0" i="0" u="none" spc="-5500">
                <a:solidFill>
                  <a:srgbClr val="1EE3CF"/>
                </a:solidFill>
                <a:effectLst/>
                <a:latin typeface="Times New Roman" pitchFamily="55"/>
                <a:ea typeface="宋体" pitchFamily="55"/>
                <a:cs typeface="宋体" pitchFamily="55"/>
              </a:rPr>
              <a:t> </a:t>
            </a:r>
            <a:r>
              <a:rPr lang="en-US" altLang="zh-CN" sz="5500" b="0" i="0" u="none" spc="9759">
                <a:solidFill>
                  <a:srgbClr val="1EE3CF"/>
                </a:solidFill>
                <a:effectLst/>
                <a:latin typeface="Times New Roman" pitchFamily="55"/>
                <a:ea typeface="宋体" pitchFamily="55"/>
                <a:cs typeface="宋体" pitchFamily="55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3698" name="yt_image_1369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16238" y="3817607"/>
            <a:ext cx="1413703" cy="109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01" name="yt_shape_13701"/>
          <p:cNvSpPr txBox="1"/>
          <p:nvPr/>
        </p:nvSpPr>
        <p:spPr>
          <a:xfrm>
            <a:off x="5788223" y="5560960"/>
            <a:ext cx="615553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2A9A66C-B1C4-C1B6-2296-734BB8C63636}"/>
              </a:ext>
            </a:extLst>
          </p:cNvPr>
          <p:cNvSpPr txBox="1"/>
          <p:nvPr/>
        </p:nvSpPr>
        <p:spPr>
          <a:xfrm>
            <a:off x="449989" y="2329802"/>
            <a:ext cx="7671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点在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的延长线上，如图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为钝角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AB20EA9-E9A7-21FC-97CD-4ABE89BEF3E8}"/>
                  </a:ext>
                </a:extLst>
              </p:cNvPr>
              <p:cNvSpPr txBox="1"/>
              <p:nvPr/>
            </p:nvSpPr>
            <p:spPr>
              <a:xfrm>
                <a:off x="449989" y="2805290"/>
                <a:ext cx="4579176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同（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）求出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AB20EA9-E9A7-21FC-97CD-4ABE89BEF3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05290"/>
                <a:ext cx="4579176" cy="613931"/>
              </a:xfrm>
              <a:prstGeom prst="rect">
                <a:avLst/>
              </a:prstGeom>
              <a:blipFill>
                <a:blip r:embed="rId4"/>
                <a:stretch>
                  <a:fillRect l="-2130" r="-1997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049E205-5BFC-842A-9DF6-659BED7FF13A}"/>
                  </a:ext>
                </a:extLst>
              </p:cNvPr>
              <p:cNvSpPr txBox="1"/>
              <p:nvPr/>
            </p:nvSpPr>
            <p:spPr>
              <a:xfrm>
                <a:off x="449989" y="3325609"/>
                <a:ext cx="15645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049E205-5BFC-842A-9DF6-659BED7FF1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25609"/>
                <a:ext cx="1564514" cy="613931"/>
              </a:xfrm>
              <a:prstGeom prst="rect">
                <a:avLst/>
              </a:prstGeom>
              <a:blipFill>
                <a:blip r:embed="rId5"/>
                <a:stretch>
                  <a:fillRect l="-6250" r="-6250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BCD61F1-253B-45B4-071D-6414E8DACB05}"/>
                  </a:ext>
                </a:extLst>
              </p:cNvPr>
              <p:cNvSpPr txBox="1"/>
              <p:nvPr/>
            </p:nvSpPr>
            <p:spPr>
              <a:xfrm>
                <a:off x="449989" y="3845928"/>
                <a:ext cx="444290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BCD61F1-253B-45B4-071D-6414E8DACB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45928"/>
                <a:ext cx="4442904" cy="613931"/>
              </a:xfrm>
              <a:prstGeom prst="rect">
                <a:avLst/>
              </a:prstGeom>
              <a:blipFill>
                <a:blip r:embed="rId6"/>
                <a:stretch>
                  <a:fillRect l="-2195" r="-205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AEA1CDF-5C76-A420-41F4-0A23E199F86F}"/>
              </a:ext>
            </a:extLst>
          </p:cNvPr>
          <p:cNvSpPr txBox="1"/>
          <p:nvPr/>
        </p:nvSpPr>
        <p:spPr>
          <a:xfrm>
            <a:off x="449989" y="4366247"/>
            <a:ext cx="416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E74849D-47EF-45D3-E99B-83F0AD1979A4}"/>
              </a:ext>
            </a:extLst>
          </p:cNvPr>
          <p:cNvSpPr txBox="1"/>
          <p:nvPr/>
        </p:nvSpPr>
        <p:spPr>
          <a:xfrm>
            <a:off x="449989" y="4841736"/>
            <a:ext cx="46727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CA2F41D-5E50-843F-8B97-A6C096434D14}"/>
              </a:ext>
            </a:extLst>
          </p:cNvPr>
          <p:cNvSpPr txBox="1"/>
          <p:nvPr/>
        </p:nvSpPr>
        <p:spPr>
          <a:xfrm>
            <a:off x="8372413" y="4985154"/>
            <a:ext cx="789685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3686">
                <a:extLst>
                  <a:ext uri="{FF2B5EF4-FFF2-40B4-BE49-F238E27FC236}">
                    <a16:creationId xmlns:a16="http://schemas.microsoft.com/office/drawing/2014/main" id="{950ED7AF-4B66-41C0-DF4F-BE1A0E237316}"/>
                  </a:ext>
                </a:extLst>
              </p:cNvPr>
              <p:cNvSpPr txBox="1"/>
              <p:nvPr/>
            </p:nvSpPr>
            <p:spPr>
              <a:xfrm>
                <a:off x="540000" y="1086792"/>
                <a:ext cx="11111999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分）在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的对边，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9" name="yt_shape_13686">
                <a:extLst>
                  <a:ext uri="{FF2B5EF4-FFF2-40B4-BE49-F238E27FC236}">
                    <a16:creationId xmlns:a16="http://schemas.microsoft.com/office/drawing/2014/main" id="{950ED7AF-4B66-41C0-DF4F-BE1A0E2373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86792"/>
                <a:ext cx="11111999" cy="953915"/>
              </a:xfrm>
              <a:prstGeom prst="rect">
                <a:avLst/>
              </a:prstGeom>
              <a:blipFill>
                <a:blip r:embed="rId7"/>
                <a:stretch>
                  <a:fillRect l="-1701" t="-1911" r="-1317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02" name="yt_shape_13702"/>
          <p:cNvSpPr txBox="1"/>
          <p:nvPr/>
        </p:nvSpPr>
        <p:spPr>
          <a:xfrm>
            <a:off x="540119" y="76470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（贵阳市中考）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如图，为了知道空中一静止的广告气球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的高度，小宇在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处测得气球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的仰角为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，他向前走了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处后，再次测得气球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的仰角为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已知小宇的眼睛距地面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，求此时气球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距地面的高度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（结果精确到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，参考数据：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tan18°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0.325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703" name="yt_image_1370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44272" y="2633614"/>
            <a:ext cx="2798064" cy="1723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705">
                <a:extLst>
                  <a:ext uri="{FF2B5EF4-FFF2-40B4-BE49-F238E27FC236}">
                    <a16:creationId xmlns:a16="http://schemas.microsoft.com/office/drawing/2014/main" id="{98406027-2462-F70F-A324-C08A13A8D3DB}"/>
                  </a:ext>
                </a:extLst>
              </p:cNvPr>
              <p:cNvSpPr txBox="1"/>
              <p:nvPr/>
            </p:nvSpPr>
            <p:spPr>
              <a:xfrm>
                <a:off x="425371" y="2680420"/>
                <a:ext cx="8269893" cy="27279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的延长线于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中，设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长为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tan18°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3705">
                <a:extLst>
                  <a:ext uri="{FF2B5EF4-FFF2-40B4-BE49-F238E27FC236}">
                    <a16:creationId xmlns:a16="http://schemas.microsoft.com/office/drawing/2014/main" id="{98406027-2462-F70F-A324-C08A13A8D3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371" y="2680420"/>
                <a:ext cx="8269893" cy="2727926"/>
              </a:xfrm>
              <a:prstGeom prst="rect">
                <a:avLst/>
              </a:prstGeom>
              <a:blipFill>
                <a:blip r:embed="rId3"/>
                <a:stretch>
                  <a:fillRect l="-2286" t="-2013" r="-1327" b="-29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3707">
            <a:extLst>
              <a:ext uri="{FF2B5EF4-FFF2-40B4-BE49-F238E27FC236}">
                <a16:creationId xmlns:a16="http://schemas.microsoft.com/office/drawing/2014/main" id="{B0195D4D-999A-5F95-FCCD-5738BE6FCCA3}"/>
              </a:ext>
            </a:extLst>
          </p:cNvPr>
          <p:cNvSpPr txBox="1"/>
          <p:nvPr/>
        </p:nvSpPr>
        <p:spPr>
          <a:xfrm>
            <a:off x="425371" y="5459134"/>
            <a:ext cx="593111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，根据题意，得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1.6m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4" name="yt_shape_13708">
            <a:extLst>
              <a:ext uri="{FF2B5EF4-FFF2-40B4-BE49-F238E27FC236}">
                <a16:creationId xmlns:a16="http://schemas.microsoft.com/office/drawing/2014/main" id="{2027545F-CE8E-60BC-DC0F-168F4670420A}"/>
              </a:ext>
            </a:extLst>
          </p:cNvPr>
          <p:cNvSpPr txBox="1"/>
          <p:nvPr/>
        </p:nvSpPr>
        <p:spPr>
          <a:xfrm>
            <a:off x="425371" y="6418569"/>
            <a:ext cx="50316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答：此时气球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距地面的高度为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11.2m.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6" name="yt_image_13709">
            <a:extLst>
              <a:ext uri="{FF2B5EF4-FFF2-40B4-BE49-F238E27FC236}">
                <a16:creationId xmlns:a16="http://schemas.microsoft.com/office/drawing/2014/main" id="{DE604AB2-9954-8BDA-5982-D52E20D12E0B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95264" y="4939987"/>
            <a:ext cx="2278132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46589EE-6CFC-469E-6184-B453EDF53ED2}"/>
              </a:ext>
            </a:extLst>
          </p:cNvPr>
          <p:cNvSpPr txBox="1"/>
          <p:nvPr/>
        </p:nvSpPr>
        <p:spPr>
          <a:xfrm>
            <a:off x="335360" y="2633614"/>
            <a:ext cx="8369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的延长线于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AGE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953917E-18A2-F86A-0AF1-CA0E32505D1F}"/>
              </a:ext>
            </a:extLst>
          </p:cNvPr>
          <p:cNvSpPr txBox="1"/>
          <p:nvPr/>
        </p:nvSpPr>
        <p:spPr>
          <a:xfrm>
            <a:off x="335360" y="3109102"/>
            <a:ext cx="164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56E9A5A-A9C8-499D-4C5A-32242CEB109D}"/>
              </a:ext>
            </a:extLst>
          </p:cNvPr>
          <p:cNvSpPr txBox="1"/>
          <p:nvPr/>
        </p:nvSpPr>
        <p:spPr>
          <a:xfrm>
            <a:off x="335360" y="3584590"/>
            <a:ext cx="4282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长为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 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5F34D72-0910-010A-1D65-029824B2144A}"/>
                  </a:ext>
                </a:extLst>
              </p:cNvPr>
              <p:cNvSpPr txBox="1"/>
              <p:nvPr/>
            </p:nvSpPr>
            <p:spPr>
              <a:xfrm>
                <a:off x="335360" y="4060078"/>
                <a:ext cx="3488817" cy="7686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则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AFE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5F34D72-0910-010A-1D65-029824B214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4060078"/>
                <a:ext cx="3488817" cy="768681"/>
              </a:xfrm>
              <a:prstGeom prst="rect">
                <a:avLst/>
              </a:prstGeom>
              <a:blipFill>
                <a:blip r:embed="rId5"/>
                <a:stretch>
                  <a:fillRect l="-2622" r="-297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A07C6F8-90B0-AC46-8986-0699E160C97E}"/>
                  </a:ext>
                </a:extLst>
              </p:cNvPr>
              <p:cNvSpPr txBox="1"/>
              <p:nvPr/>
            </p:nvSpPr>
            <p:spPr>
              <a:xfrm>
                <a:off x="335360" y="4735147"/>
                <a:ext cx="2449831" cy="69362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tan18°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A07C6F8-90B0-AC46-8986-0699E160C9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4735147"/>
                <a:ext cx="2449831" cy="693623"/>
              </a:xfrm>
              <a:prstGeom prst="rect">
                <a:avLst/>
              </a:prstGeom>
              <a:blipFill>
                <a:blip r:embed="rId6"/>
                <a:stretch>
                  <a:fillRect l="-3731" r="-3731" b="-7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23347D21-A0C4-0905-8D94-6C698BDD814A}"/>
              </a:ext>
            </a:extLst>
          </p:cNvPr>
          <p:cNvSpPr txBox="1"/>
          <p:nvPr/>
        </p:nvSpPr>
        <p:spPr>
          <a:xfrm>
            <a:off x="335360" y="5412328"/>
            <a:ext cx="6053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，根据题意，得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1.6m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FA6D0A4-18BA-C55D-BCB0-9D0C7639458E}"/>
              </a:ext>
            </a:extLst>
          </p:cNvPr>
          <p:cNvSpPr txBox="1"/>
          <p:nvPr/>
        </p:nvSpPr>
        <p:spPr>
          <a:xfrm>
            <a:off x="335360" y="5887816"/>
            <a:ext cx="401212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1CF6179-3A2C-01FA-5E8E-D47F3877337C}"/>
              </a:ext>
            </a:extLst>
          </p:cNvPr>
          <p:cNvSpPr txBox="1"/>
          <p:nvPr/>
        </p:nvSpPr>
        <p:spPr>
          <a:xfrm>
            <a:off x="335360" y="6371763"/>
            <a:ext cx="516305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答：此时气球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距地面的高度为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11.2m.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2" name="yt_shape_13712"/>
          <p:cNvSpPr txBox="1"/>
          <p:nvPr/>
        </p:nvSpPr>
        <p:spPr>
          <a:xfrm>
            <a:off x="540119" y="1230208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（广安市中考）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八年级二班学生到某劳动教育实践基地开展实践活动，当天，他们先从基地门口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处向正北方向走了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米，到达菜园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处锄草，再从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处沿正西方向到达果园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处采摘水果，再向南偏东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37°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米，到达手工坊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处进行手工制作，最后从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处回到门口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处，手工坊在基地门口北偏西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方向上，求菜园与果园之间的距离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（结果保留整数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参考数据：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sin65°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0.91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cos65°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0.42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tan65°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sin37°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cos37°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tan37°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713" name="yt_image_1371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2103" y="4262532"/>
            <a:ext cx="2907792" cy="1725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5" name="yt_shape_13715"/>
          <p:cNvSpPr txBox="1"/>
          <p:nvPr/>
        </p:nvSpPr>
        <p:spPr>
          <a:xfrm>
            <a:off x="540000" y="900000"/>
            <a:ext cx="7474803" cy="57099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DH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则四边形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GDHB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是矩形，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根据题意可知，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米，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37°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·cos37°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（米），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·sin37°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（米），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米，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米，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·tan65°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449.4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（米），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449.4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629.4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629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（米），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菜园与果园之间的距离约为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629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EDC213C-4164-2F1C-7EDA-DC8457D9B311}"/>
              </a:ext>
            </a:extLst>
          </p:cNvPr>
          <p:cNvSpPr txBox="1"/>
          <p:nvPr/>
        </p:nvSpPr>
        <p:spPr>
          <a:xfrm>
            <a:off x="449989" y="853194"/>
            <a:ext cx="7582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F59ECFD-B1D5-04A4-5F9D-8769257551C7}"/>
              </a:ext>
            </a:extLst>
          </p:cNvPr>
          <p:cNvSpPr txBox="1"/>
          <p:nvPr/>
        </p:nvSpPr>
        <p:spPr>
          <a:xfrm>
            <a:off x="449989" y="1328682"/>
            <a:ext cx="3466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则四边形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GDHB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6E203F-C848-A295-5B90-787D0AB07507}"/>
              </a:ext>
            </a:extLst>
          </p:cNvPr>
          <p:cNvSpPr txBox="1"/>
          <p:nvPr/>
        </p:nvSpPr>
        <p:spPr>
          <a:xfrm>
            <a:off x="449989" y="1804170"/>
            <a:ext cx="3399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C7C40EB-BCED-8464-95A5-1CF4EE694C92}"/>
              </a:ext>
            </a:extLst>
          </p:cNvPr>
          <p:cNvSpPr txBox="1"/>
          <p:nvPr/>
        </p:nvSpPr>
        <p:spPr>
          <a:xfrm>
            <a:off x="449989" y="2279658"/>
            <a:ext cx="6095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根据题意可知，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米，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37°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EAD755C-EF67-3F2E-F2F0-B09EFF121F43}"/>
              </a:ext>
            </a:extLst>
          </p:cNvPr>
          <p:cNvSpPr txBox="1"/>
          <p:nvPr/>
        </p:nvSpPr>
        <p:spPr>
          <a:xfrm>
            <a:off x="449989" y="2755146"/>
            <a:ext cx="6171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·cos37°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（米），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59D4018-E825-0DB6-A894-E785A6FC6746}"/>
              </a:ext>
            </a:extLst>
          </p:cNvPr>
          <p:cNvSpPr txBox="1"/>
          <p:nvPr/>
        </p:nvSpPr>
        <p:spPr>
          <a:xfrm>
            <a:off x="449989" y="3230634"/>
            <a:ext cx="5798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·sin37°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（米），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8F6109B-6524-7946-785C-53C12A8C4B7C}"/>
              </a:ext>
            </a:extLst>
          </p:cNvPr>
          <p:cNvSpPr txBox="1"/>
          <p:nvPr/>
        </p:nvSpPr>
        <p:spPr>
          <a:xfrm>
            <a:off x="449989" y="3706122"/>
            <a:ext cx="2034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0ED11B4-952E-59B4-E98A-9632BB7A94D4}"/>
              </a:ext>
            </a:extLst>
          </p:cNvPr>
          <p:cNvSpPr txBox="1"/>
          <p:nvPr/>
        </p:nvSpPr>
        <p:spPr>
          <a:xfrm>
            <a:off x="449989" y="4181610"/>
            <a:ext cx="419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米，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1C985BD-D220-66F2-E063-92D8EB06FFE5}"/>
              </a:ext>
            </a:extLst>
          </p:cNvPr>
          <p:cNvSpPr txBox="1"/>
          <p:nvPr/>
        </p:nvSpPr>
        <p:spPr>
          <a:xfrm>
            <a:off x="449989" y="4657098"/>
            <a:ext cx="226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580F86E-BAF0-D132-E59A-83C729760745}"/>
              </a:ext>
            </a:extLst>
          </p:cNvPr>
          <p:cNvSpPr txBox="1"/>
          <p:nvPr/>
        </p:nvSpPr>
        <p:spPr>
          <a:xfrm>
            <a:off x="449989" y="5132586"/>
            <a:ext cx="6347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·tan65°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449.4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（米），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DB04A48-B7BE-A74E-CC61-95E51C0AAE5B}"/>
              </a:ext>
            </a:extLst>
          </p:cNvPr>
          <p:cNvSpPr txBox="1"/>
          <p:nvPr/>
        </p:nvSpPr>
        <p:spPr>
          <a:xfrm>
            <a:off x="449989" y="5608074"/>
            <a:ext cx="7038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449.4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629.4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629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（米），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D846F10-9D24-5E43-4D33-46AFEEBC0FB9}"/>
              </a:ext>
            </a:extLst>
          </p:cNvPr>
          <p:cNvSpPr txBox="1"/>
          <p:nvPr/>
        </p:nvSpPr>
        <p:spPr>
          <a:xfrm>
            <a:off x="449989" y="6083562"/>
            <a:ext cx="4980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菜园与果园之间的距离约为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629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4" name="yt_image_13716">
            <a:extLst>
              <a:ext uri="{FF2B5EF4-FFF2-40B4-BE49-F238E27FC236}">
                <a16:creationId xmlns:a16="http://schemas.microsoft.com/office/drawing/2014/main" id="{3DBC578C-6EAC-C870-031A-4134BBF69152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3905575"/>
            <a:ext cx="2877647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yt_image_13713">
            <a:extLst>
              <a:ext uri="{FF2B5EF4-FFF2-40B4-BE49-F238E27FC236}">
                <a16:creationId xmlns:a16="http://schemas.microsoft.com/office/drawing/2014/main" id="{39CAAE79-635E-48C6-AFE2-61A6620CDFB2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07986" y="1521950"/>
            <a:ext cx="2907792" cy="1725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5" name="yt_shape_1363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如图，在离铁塔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处，用测倾仪测得塔顶的仰角为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，测倾仪的高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，则铁塔的高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639" name="yt_table_13639_skip" title="H_101.1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4135857"/>
                  </p:ext>
                </p:extLst>
              </p:nvPr>
            </p:nvGraphicFramePr>
            <p:xfrm>
              <a:off x="540000" y="1859435"/>
              <a:ext cx="7286054" cy="1284986"/>
            </p:xfrm>
            <a:graphic>
              <a:graphicData uri="http://schemas.openxmlformats.org/drawingml/2006/table">
                <a:tbl>
                  <a:tblPr/>
                  <a:tblGrid>
                    <a:gridCol w="4386898">
                      <a:extLst>
                        <a:ext uri="{9D8B030D-6E8A-4147-A177-3AD203B41FA5}">
                          <a16:colId xmlns:a16="http://schemas.microsoft.com/office/drawing/2014/main" val="10584"/>
                        </a:ext>
                      </a:extLst>
                    </a:gridCol>
                    <a:gridCol w="2899156">
                      <a:extLst>
                        <a:ext uri="{9D8B030D-6E8A-4147-A177-3AD203B41FA5}">
                          <a16:colId xmlns:a16="http://schemas.microsoft.com/office/drawing/2014/main" val="1058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1.5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150tan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1.5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150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𝛼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1.5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150sin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1.5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150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sin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𝛼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5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639" name="yt_table_13639_skip" descr="{&quot;rangeId&quot;:4,&quot;type&quot;:&quot;Option&quot;,&quot;drawing&quot;:[&quot;yt_shape_13636&quot;]}" title="H_101.1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4135857"/>
                  </p:ext>
                </p:extLst>
              </p:nvPr>
            </p:nvGraphicFramePr>
            <p:xfrm>
              <a:off x="540000" y="1859435"/>
              <a:ext cx="7286054" cy="1284986"/>
            </p:xfrm>
            <a:graphic>
              <a:graphicData uri="http://schemas.openxmlformats.org/drawingml/2006/table">
                <a:tbl>
                  <a:tblPr/>
                  <a:tblGrid>
                    <a:gridCol w="4386898">
                      <a:extLst>
                        <a:ext uri="{9D8B030D-6E8A-4147-A177-3AD203B41FA5}">
                          <a16:colId xmlns:a16="http://schemas.microsoft.com/office/drawing/2014/main" val="10584"/>
                        </a:ext>
                      </a:extLst>
                    </a:gridCol>
                    <a:gridCol w="2899156">
                      <a:extLst>
                        <a:ext uri="{9D8B030D-6E8A-4147-A177-3AD203B41FA5}">
                          <a16:colId xmlns:a16="http://schemas.microsoft.com/office/drawing/2014/main" val="10585"/>
                        </a:ext>
                      </a:extLst>
                    </a:gridCol>
                  </a:tblGrid>
                  <a:tr h="64249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1.5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150tan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1261" b="-1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34"/>
                      </a:ext>
                    </a:extLst>
                  </a:tr>
                  <a:tr h="64249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1.5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150sin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1261" t="-10095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35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636" name="yt_shape_13636_skip" title="H_147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23415" y="1859435"/>
            <a:ext cx="1926493" cy="1871613"/>
            <a:chOff x="0" y="0"/>
            <a:chExt cx="1926493" cy="1871613"/>
          </a:xfrm>
        </p:grpSpPr>
        <p:pic>
          <p:nvPicPr>
            <p:cNvPr id="3" name="yt_image_13636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26493" cy="1475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38" name="yt_shape_13638"/>
            <p:cNvSpPr txBox="1"/>
            <p:nvPr/>
          </p:nvSpPr>
          <p:spPr>
            <a:xfrm>
              <a:off x="429965" y="151161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640" name="yt_shape_13640"/>
          <p:cNvSpPr txBox="1"/>
          <p:nvPr/>
        </p:nvSpPr>
        <p:spPr>
          <a:xfrm>
            <a:off x="540119" y="3781423"/>
            <a:ext cx="11460537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如图，在平地上种植树木时，要求株距（相邻两树间的水平距离）为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，如果在坡度为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0.75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的山坡上种树，也要求株距为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，那么相邻两树间的坡面距离为（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644" name="yt_table_1364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6566462"/>
              </p:ext>
            </p:extLst>
          </p:nvPr>
        </p:nvGraphicFramePr>
        <p:xfrm>
          <a:off x="540000" y="4740445"/>
          <a:ext cx="7841616" cy="475488"/>
        </p:xfrm>
        <a:graphic>
          <a:graphicData uri="http://schemas.openxmlformats.org/drawingml/2006/table">
            <a:tbl>
              <a:tblPr/>
              <a:tblGrid>
                <a:gridCol w="2202180">
                  <a:extLst>
                    <a:ext uri="{9D8B030D-6E8A-4147-A177-3AD203B41FA5}">
                      <a16:colId xmlns:a16="http://schemas.microsoft.com/office/drawing/2014/main" val="10586"/>
                    </a:ext>
                  </a:extLst>
                </a:gridCol>
                <a:gridCol w="2184718">
                  <a:extLst>
                    <a:ext uri="{9D8B030D-6E8A-4147-A177-3AD203B41FA5}">
                      <a16:colId xmlns:a16="http://schemas.microsoft.com/office/drawing/2014/main" val="10587"/>
                    </a:ext>
                  </a:extLst>
                </a:gridCol>
                <a:gridCol w="2184718">
                  <a:extLst>
                    <a:ext uri="{9D8B030D-6E8A-4147-A177-3AD203B41FA5}">
                      <a16:colId xmlns:a16="http://schemas.microsoft.com/office/drawing/2014/main" val="10588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105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C.7m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D.8m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6"/>
                  </a:ext>
                </a:extLst>
              </a:tr>
            </a:tbl>
          </a:graphicData>
        </a:graphic>
      </p:graphicFrame>
      <p:grpSp>
        <p:nvGrpSpPr>
          <p:cNvPr id="13641" name="yt_shape_13641_skip" title="H_104.9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39541" y="5220989"/>
            <a:ext cx="2310451" cy="1333260"/>
            <a:chOff x="0" y="0"/>
            <a:chExt cx="2310451" cy="1333260"/>
          </a:xfrm>
        </p:grpSpPr>
        <p:pic>
          <p:nvPicPr>
            <p:cNvPr id="2" name="yt_image_1364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310451" cy="9372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43" name="yt_shape_13643"/>
            <p:cNvSpPr txBox="1"/>
            <p:nvPr/>
          </p:nvSpPr>
          <p:spPr>
            <a:xfrm>
              <a:off x="621944" y="9732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39349EF8-871B-4352-6CF2-79B42138F437}"/>
              </a:ext>
            </a:extLst>
          </p:cNvPr>
          <p:cNvSpPr txBox="1"/>
          <p:nvPr/>
        </p:nvSpPr>
        <p:spPr>
          <a:xfrm>
            <a:off x="4047383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EFB1576-A169-7D08-E84D-63D1844C8095}"/>
              </a:ext>
            </a:extLst>
          </p:cNvPr>
          <p:cNvSpPr txBox="1"/>
          <p:nvPr/>
        </p:nvSpPr>
        <p:spPr>
          <a:xfrm>
            <a:off x="10714484" y="41720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46" name="yt_shape_13646"/>
              <p:cNvSpPr txBox="1"/>
              <p:nvPr/>
            </p:nvSpPr>
            <p:spPr>
              <a:xfrm>
                <a:off x="540119" y="1317104"/>
                <a:ext cx="11111999" cy="159447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人字梯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个踩档把梯子等分成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份，从上往下的第二个踩档与第三个踩档的正中间处有一条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长的绑绳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人字梯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的顶端离地面的高度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646" name="yt_shape_13646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17104"/>
                <a:ext cx="11111999" cy="1594475"/>
              </a:xfrm>
              <a:prstGeom prst="rect">
                <a:avLst/>
              </a:prstGeom>
              <a:blipFill>
                <a:blip r:embed="rId2"/>
                <a:stretch>
                  <a:fillRect l="-1701" t="-3053" b="-11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651" name="yt_table_1365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5822753"/>
              </p:ext>
            </p:extLst>
          </p:nvPr>
        </p:nvGraphicFramePr>
        <p:xfrm>
          <a:off x="540000" y="5425511"/>
          <a:ext cx="9600566" cy="475488"/>
        </p:xfrm>
        <a:graphic>
          <a:graphicData uri="http://schemas.openxmlformats.org/drawingml/2006/table">
            <a:tbl>
              <a:tblPr/>
              <a:tblGrid>
                <a:gridCol w="2641918">
                  <a:extLst>
                    <a:ext uri="{9D8B030D-6E8A-4147-A177-3AD203B41FA5}">
                      <a16:colId xmlns:a16="http://schemas.microsoft.com/office/drawing/2014/main" val="10590"/>
                    </a:ext>
                  </a:extLst>
                </a:gridCol>
                <a:gridCol w="2624455">
                  <a:extLst>
                    <a:ext uri="{9D8B030D-6E8A-4147-A177-3AD203B41FA5}">
                      <a16:colId xmlns:a16="http://schemas.microsoft.com/office/drawing/2014/main" val="10591"/>
                    </a:ext>
                  </a:extLst>
                </a:gridCol>
                <a:gridCol w="2624455">
                  <a:extLst>
                    <a:ext uri="{9D8B030D-6E8A-4147-A177-3AD203B41FA5}">
                      <a16:colId xmlns:a16="http://schemas.microsoft.com/office/drawing/2014/main" val="10592"/>
                    </a:ext>
                  </a:extLst>
                </a:gridCol>
                <a:gridCol w="1709738">
                  <a:extLst>
                    <a:ext uri="{9D8B030D-6E8A-4147-A177-3AD203B41FA5}">
                      <a16:colId xmlns:a16="http://schemas.microsoft.com/office/drawing/2014/main" val="105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A.144cm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B.180cm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C.240cm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D.360cm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7"/>
                  </a:ext>
                </a:extLst>
              </a:tr>
            </a:tbl>
          </a:graphicData>
        </a:graphic>
      </p:graphicFrame>
      <p:grpSp>
        <p:nvGrpSpPr>
          <p:cNvPr id="13648" name="yt_shape_13648_skip" title="H_193.9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12721" y="2962367"/>
            <a:ext cx="1764496" cy="2463687"/>
            <a:chOff x="0" y="0"/>
            <a:chExt cx="1764496" cy="2463687"/>
          </a:xfrm>
        </p:grpSpPr>
        <p:pic>
          <p:nvPicPr>
            <p:cNvPr id="2" name="yt_image_1364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64496" cy="20676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50" name="yt_shape_13650"/>
            <p:cNvSpPr txBox="1"/>
            <p:nvPr/>
          </p:nvSpPr>
          <p:spPr>
            <a:xfrm>
              <a:off x="348967" y="210368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1872DC6-1626-05C6-D35F-6A58001D7AF2}"/>
              </a:ext>
            </a:extLst>
          </p:cNvPr>
          <p:cNvSpPr txBox="1"/>
          <p:nvPr/>
        </p:nvSpPr>
        <p:spPr>
          <a:xfrm>
            <a:off x="2837708" y="24249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3" name="yt_shape_13653"/>
          <p:cNvSpPr txBox="1"/>
          <p:nvPr/>
        </p:nvSpPr>
        <p:spPr>
          <a:xfrm>
            <a:off x="540119" y="200046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如图，小岛在港口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的北偏西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方向，距港口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海里的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处，货船从港口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出发，沿北偏东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方向匀速驶离港口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小时后货船在小岛的正东方向，则货船的航行速度是（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657" name="yt_table_13657_skip" title="H_7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63473495"/>
                  </p:ext>
                </p:extLst>
              </p:nvPr>
            </p:nvGraphicFramePr>
            <p:xfrm>
              <a:off x="540000" y="3440035"/>
              <a:ext cx="5885434" cy="924306"/>
            </p:xfrm>
            <a:graphic>
              <a:graphicData uri="http://schemas.openxmlformats.org/drawingml/2006/table">
                <a:tbl>
                  <a:tblPr/>
                  <a:tblGrid>
                    <a:gridCol w="3332607">
                      <a:extLst>
                        <a:ext uri="{9D8B030D-6E8A-4147-A177-3AD203B41FA5}">
                          <a16:colId xmlns:a16="http://schemas.microsoft.com/office/drawing/2014/main" val="10594"/>
                        </a:ext>
                      </a:extLst>
                    </a:gridCol>
                    <a:gridCol w="2552827">
                      <a:extLst>
                        <a:ext uri="{9D8B030D-6E8A-4147-A177-3AD203B41FA5}">
                          <a16:colId xmlns:a16="http://schemas.microsoft.com/office/drawing/2014/main" val="1059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A.7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海里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/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时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B.7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海里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/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时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C.7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海里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/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时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D.28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海里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/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时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9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657" name="yt_table_13657_skip" descr="{&quot;rangeId&quot;:7,&quot;type&quot;:&quot;Option&quot;,&quot;drawing&quot;:[&quot;yt_shape_13654&quot;]}" title="H_7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63473495"/>
                  </p:ext>
                </p:extLst>
              </p:nvPr>
            </p:nvGraphicFramePr>
            <p:xfrm>
              <a:off x="540000" y="3440035"/>
              <a:ext cx="5885434" cy="924306"/>
            </p:xfrm>
            <a:graphic>
              <a:graphicData uri="http://schemas.openxmlformats.org/drawingml/2006/table">
                <a:tbl>
                  <a:tblPr/>
                  <a:tblGrid>
                    <a:gridCol w="3332607">
                      <a:extLst>
                        <a:ext uri="{9D8B030D-6E8A-4147-A177-3AD203B41FA5}">
                          <a16:colId xmlns:a16="http://schemas.microsoft.com/office/drawing/2014/main" val="10594"/>
                        </a:ext>
                      </a:extLst>
                    </a:gridCol>
                    <a:gridCol w="2552827">
                      <a:extLst>
                        <a:ext uri="{9D8B030D-6E8A-4147-A177-3AD203B41FA5}">
                          <a16:colId xmlns:a16="http://schemas.microsoft.com/office/drawing/2014/main" val="10595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947" r="-76460" b="-1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0788" t="-3947" b="-1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38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3947" r="-76460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0788" t="-103947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39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654" name="yt_shape_13654_skip" title="H_139.9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44699" y="3440035"/>
            <a:ext cx="1905204" cy="1777887"/>
            <a:chOff x="0" y="0"/>
            <a:chExt cx="1905204" cy="1777887"/>
          </a:xfrm>
        </p:grpSpPr>
        <p:pic>
          <p:nvPicPr>
            <p:cNvPr id="2" name="yt_image_13654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05204" cy="1381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56" name="yt_shape_13656"/>
            <p:cNvSpPr txBox="1"/>
            <p:nvPr/>
          </p:nvSpPr>
          <p:spPr>
            <a:xfrm>
              <a:off x="419321" y="141788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D827312-4F45-4B07-44A7-B7C5215223A0}"/>
              </a:ext>
            </a:extLst>
          </p:cNvPr>
          <p:cNvSpPr txBox="1"/>
          <p:nvPr/>
        </p:nvSpPr>
        <p:spPr>
          <a:xfrm>
            <a:off x="1821708" y="290463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8" name="yt_shape_13658"/>
          <p:cNvSpPr txBox="1"/>
          <p:nvPr/>
        </p:nvSpPr>
        <p:spPr>
          <a:xfrm>
            <a:off x="540000" y="143463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二、填空题（每小题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659" name="yt_shape_13659"/>
              <p:cNvSpPr txBox="1"/>
              <p:nvPr/>
            </p:nvSpPr>
            <p:spPr>
              <a:xfrm>
                <a:off x="540000" y="1913933"/>
                <a:ext cx="9789539" cy="6402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659" name="yt_shape_13659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13933"/>
                <a:ext cx="9789539" cy="640240"/>
              </a:xfrm>
              <a:prstGeom prst="rect">
                <a:avLst/>
              </a:prstGeom>
              <a:blipFill>
                <a:blip r:embed="rId2"/>
                <a:stretch>
                  <a:fillRect l="-1931" r="-99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661" name="yt_shape_13661"/>
              <p:cNvSpPr txBox="1"/>
              <p:nvPr/>
            </p:nvSpPr>
            <p:spPr>
              <a:xfrm>
                <a:off x="540119" y="2604961"/>
                <a:ext cx="11111999" cy="142692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（武汉市中考）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方向架桥修路，为加快施工进度，在直线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上湖的另一边的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处同时施工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1600m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两点的距离是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800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661" name="yt_shape_13661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04961"/>
                <a:ext cx="11111999" cy="1426929"/>
              </a:xfrm>
              <a:prstGeom prst="rect">
                <a:avLst/>
              </a:prstGeom>
              <a:blipFill>
                <a:blip r:embed="rId3"/>
                <a:stretch>
                  <a:fillRect l="-1701" t="-3419" r="-1098" b="-12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666" name="yt_shape_13666"/>
          <p:cNvSpPr txBox="1"/>
          <p:nvPr/>
        </p:nvSpPr>
        <p:spPr>
          <a:xfrm>
            <a:off x="540000" y="546071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663" name="yt_shape_13663" title="H_104.53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62892" y="4082678"/>
            <a:ext cx="2266214" cy="1327545"/>
            <a:chOff x="0" y="0"/>
            <a:chExt cx="2266214" cy="1327545"/>
          </a:xfrm>
        </p:grpSpPr>
        <p:pic>
          <p:nvPicPr>
            <p:cNvPr id="2" name="yt_image_13663">
              <a:extLst>
                <a:ext uri="">
  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266214" cy="9315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65" name="yt_shape_13665"/>
            <p:cNvSpPr txBox="1"/>
            <p:nvPr/>
          </p:nvSpPr>
          <p:spPr>
            <a:xfrm>
              <a:off x="599826" y="96754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2A07871-F232-8BAA-76DE-7CBFF389AAAB}"/>
              </a:ext>
            </a:extLst>
          </p:cNvPr>
          <p:cNvSpPr txBox="1"/>
          <p:nvPr/>
        </p:nvSpPr>
        <p:spPr>
          <a:xfrm>
            <a:off x="9459051" y="1867127"/>
            <a:ext cx="484886" cy="7276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609B847-3353-7604-0DAA-3B11EA6DF2B1}"/>
                  </a:ext>
                </a:extLst>
              </p:cNvPr>
              <p:cNvSpPr txBox="1"/>
              <p:nvPr/>
            </p:nvSpPr>
            <p:spPr>
              <a:xfrm>
                <a:off x="1669308" y="3428181"/>
                <a:ext cx="100571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800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9, 'hasSerialNum': 1, 'mathAnswerShape': 1}">
                <a:extLst>
                  <a:ext uri="{FF2B5EF4-FFF2-40B4-BE49-F238E27FC236}">
                    <a16:creationId xmlns:a16="http://schemas.microsoft.com/office/drawing/2014/main" id="{0609B847-3353-7604-0DAA-3B11EA6DF2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308" y="3428181"/>
                <a:ext cx="1005714" cy="555765"/>
              </a:xfrm>
              <a:prstGeom prst="rect">
                <a:avLst/>
              </a:prstGeom>
              <a:blipFill>
                <a:blip r:embed="rId5"/>
                <a:stretch>
                  <a:fillRect l="-9697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67" name="yt_shape_13667"/>
              <p:cNvSpPr txBox="1"/>
              <p:nvPr/>
            </p:nvSpPr>
            <p:spPr>
              <a:xfrm>
                <a:off x="540000" y="2478025"/>
                <a:ext cx="10182531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67" name="yt_shape_13667" descr="{&quot;rangeId&quot;:10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78025"/>
                <a:ext cx="10182531" cy="466666"/>
              </a:xfrm>
              <a:prstGeom prst="rect">
                <a:avLst/>
              </a:prstGeom>
              <a:blipFill>
                <a:blip r:embed="rId2"/>
                <a:stretch>
                  <a:fillRect l="-1856" t="-5263" r="-838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672" name="yt_shape_13672"/>
          <p:cNvSpPr txBox="1"/>
          <p:nvPr/>
        </p:nvSpPr>
        <p:spPr>
          <a:xfrm>
            <a:off x="540000" y="441732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669" name="yt_shape_13669" title="H_95.9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4476" y="3147843"/>
            <a:ext cx="1823047" cy="1218960"/>
            <a:chOff x="0" y="0"/>
            <a:chExt cx="1823047" cy="1218960"/>
          </a:xfrm>
        </p:grpSpPr>
        <p:pic>
          <p:nvPicPr>
            <p:cNvPr id="2" name="yt_image_13669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23047" cy="8229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71" name="yt_shape_13671"/>
            <p:cNvSpPr txBox="1"/>
            <p:nvPr/>
          </p:nvSpPr>
          <p:spPr>
            <a:xfrm>
              <a:off x="378242" y="8589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C743C2D-505E-6BB8-FF30-8DB8CB94A4CE}"/>
              </a:ext>
            </a:extLst>
          </p:cNvPr>
          <p:cNvSpPr txBox="1"/>
          <p:nvPr/>
        </p:nvSpPr>
        <p:spPr>
          <a:xfrm>
            <a:off x="10000642" y="2431219"/>
            <a:ext cx="332486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3" name="yt_shape_13673"/>
          <p:cNvSpPr txBox="1"/>
          <p:nvPr/>
        </p:nvSpPr>
        <p:spPr>
          <a:xfrm>
            <a:off x="540119" y="1753917"/>
            <a:ext cx="11111999" cy="14269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如图，一游人由山脚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沿坡角为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的山坡行走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到达景点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，再由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沿山坡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行走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，到达山顶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，若山顶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处观测到景点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的俯角为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，则山高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</a:t>
            </a:r>
            <a:r>
              <a:rPr lang="zh-CN" altLang="zh-CN" sz="100" b="0" i="0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endParaRPr lang="en-US" altLang="zh-CN" sz="100" b="0" i="0" spc="-100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                          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（结果保留根号）</a:t>
            </a:r>
          </a:p>
        </p:txBody>
      </p:sp>
      <p:sp>
        <p:nvSpPr>
          <p:cNvPr id="13678" name="yt_shape_13678"/>
          <p:cNvSpPr txBox="1"/>
          <p:nvPr/>
        </p:nvSpPr>
        <p:spPr>
          <a:xfrm>
            <a:off x="540000" y="514143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675" name="yt_shape_13675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04724" y="3383998"/>
            <a:ext cx="1782550" cy="1707021"/>
            <a:chOff x="0" y="0"/>
            <a:chExt cx="1782550" cy="1707021"/>
          </a:xfrm>
        </p:grpSpPr>
        <p:pic>
          <p:nvPicPr>
            <p:cNvPr id="2" name="yt_image_13675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82550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77" name="yt_shape_13677"/>
            <p:cNvSpPr txBox="1"/>
            <p:nvPr/>
          </p:nvSpPr>
          <p:spPr>
            <a:xfrm>
              <a:off x="281811" y="134702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27C9EA7-1236-86D4-08E7-4A17663914E1}"/>
                  </a:ext>
                </a:extLst>
              </p:cNvPr>
              <p:cNvSpPr txBox="1"/>
              <p:nvPr/>
            </p:nvSpPr>
            <p:spPr>
              <a:xfrm>
                <a:off x="335360" y="2708920"/>
                <a:ext cx="2952328" cy="29843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>
                <a:defPPr>
                  <a:defRPr lang="zh-CN"/>
                </a:defPPr>
                <a:lvl1pPr>
                  <a:lnSpc>
                    <a:spcPct val="129999"/>
                  </a:lnSpc>
                  <a:defRPr kumimoji="0" sz="1200" b="0" i="0" strike="noStrike" cap="none" spc="0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defRPr>
                </a:lvl1pPr>
              </a:lstStyle>
              <a:p>
                <a:r>
                  <a:rPr lang="zh-CN" altLang="zh-CN" sz="2400" dirty="0"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dirty="0"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300</a:t>
                </a:r>
                <a:r>
                  <a:rPr lang="zh-CN" altLang="zh-CN" sz="2400" dirty="0"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＋</a:t>
                </a:r>
                <a:r>
                  <a:rPr lang="en-US" altLang="zh-CN" sz="2400" dirty="0"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itchFamily="24"/>
                            <a:ea typeface="Times New Roman" pitchFamily="24"/>
                            <a:cs typeface="宋体" pitchFamily="24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itchFamily="24"/>
                            <a:ea typeface="Times New Roman" pitchFamily="24"/>
                            <a:cs typeface="宋体" pitchFamily="24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dirty="0"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dirty="0"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dirty="0"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endParaRPr lang="zh-CN" altLang="en-US" sz="2400" dirty="0">
                  <a:uFill>
                    <a:solidFill>
                      <a:srgbClr val="000000"/>
                    </a:solidFill>
                  </a:uFill>
                  <a:latin typeface="Times New Roman" pitchFamily="24"/>
                  <a:ea typeface="Times New Roman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27C9EA7-1236-86D4-08E7-4A17663914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2708920"/>
                <a:ext cx="2952328" cy="298438"/>
              </a:xfrm>
              <a:prstGeom prst="rect">
                <a:avLst/>
              </a:prstGeom>
              <a:blipFill>
                <a:blip r:embed="rId3"/>
                <a:stretch>
                  <a:fillRect l="-3099" t="-34694" b="-897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79" name="yt_shape_13679"/>
              <p:cNvSpPr txBox="1"/>
              <p:nvPr/>
            </p:nvSpPr>
            <p:spPr>
              <a:xfrm>
                <a:off x="540000" y="2251893"/>
                <a:ext cx="10842584" cy="7223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79" name="yt_shape_13679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51893"/>
                <a:ext cx="10842584" cy="722377"/>
              </a:xfrm>
              <a:prstGeom prst="rect">
                <a:avLst/>
              </a:prstGeom>
              <a:blipFill>
                <a:blip r:embed="rId2"/>
                <a:stretch>
                  <a:fillRect l="-1744" r="-787" b="-13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684" name="yt_shape_13684"/>
          <p:cNvSpPr txBox="1"/>
          <p:nvPr/>
        </p:nvSpPr>
        <p:spPr>
          <a:xfrm>
            <a:off x="540000" y="464345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681" name="yt_shape_13681" title="H_111.46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98790" y="3177422"/>
            <a:ext cx="1794418" cy="1415556"/>
            <a:chOff x="0" y="0"/>
            <a:chExt cx="1794418" cy="1415556"/>
          </a:xfrm>
        </p:grpSpPr>
        <p:pic>
          <p:nvPicPr>
            <p:cNvPr id="2" name="yt_image_13681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94418" cy="10195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83" name="yt_shape_13683"/>
            <p:cNvSpPr txBox="1"/>
            <p:nvPr/>
          </p:nvSpPr>
          <p:spPr>
            <a:xfrm>
              <a:off x="287745" y="105555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303AA3A-A8A9-364E-FB87-E7761F9C94E1}"/>
                  </a:ext>
                </a:extLst>
              </p:cNvPr>
              <p:cNvSpPr txBox="1"/>
              <p:nvPr/>
            </p:nvSpPr>
            <p:spPr>
              <a:xfrm>
                <a:off x="10532011" y="2208579"/>
                <a:ext cx="454788" cy="8090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303AA3A-A8A9-364E-FB87-E7761F9C94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32011" y="2208579"/>
                <a:ext cx="454788" cy="809003"/>
              </a:xfrm>
              <a:prstGeom prst="rect">
                <a:avLst/>
              </a:prstGeom>
              <a:blipFill>
                <a:blip r:embed="rId4"/>
                <a:stretch>
                  <a:fillRect l="-13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F25557BB-8BC8-66B2-F53B-5B46CA031A7C}"/>
              </a:ext>
            </a:extLst>
          </p:cNvPr>
          <p:cNvCxnSpPr/>
          <p:nvPr/>
        </p:nvCxnSpPr>
        <p:spPr>
          <a:xfrm>
            <a:off x="10317222" y="2986334"/>
            <a:ext cx="88436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686" name="yt_shape_13686"/>
              <p:cNvSpPr txBox="1"/>
              <p:nvPr/>
            </p:nvSpPr>
            <p:spPr>
              <a:xfrm>
                <a:off x="540119" y="661454"/>
                <a:ext cx="11111999" cy="114281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三、解答题（共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分）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分）在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的对边，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686" name="yt_shape_136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661454"/>
                <a:ext cx="11111999" cy="1142813"/>
              </a:xfrm>
              <a:prstGeom prst="rect">
                <a:avLst/>
              </a:prstGeom>
              <a:blipFill>
                <a:blip r:embed="rId2"/>
                <a:stretch>
                  <a:fillRect l="-1701" t="-10160" r="-1317" b="-160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8D910CB-1BC0-4301-2620-C171C09B8314}"/>
              </a:ext>
            </a:extLst>
          </p:cNvPr>
          <p:cNvSpPr txBox="1"/>
          <p:nvPr/>
        </p:nvSpPr>
        <p:spPr>
          <a:xfrm>
            <a:off x="450108" y="1628800"/>
            <a:ext cx="310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94D6B14-8EC0-CE5C-2C72-E3B3E31588D2}"/>
              </a:ext>
            </a:extLst>
          </p:cNvPr>
          <p:cNvSpPr txBox="1"/>
          <p:nvPr/>
        </p:nvSpPr>
        <p:spPr>
          <a:xfrm>
            <a:off x="360097" y="2071683"/>
            <a:ext cx="3058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点在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8165671-3EDC-ED04-39A0-C8E2B9D8B644}"/>
              </a:ext>
            </a:extLst>
          </p:cNvPr>
          <p:cNvSpPr txBox="1"/>
          <p:nvPr/>
        </p:nvSpPr>
        <p:spPr>
          <a:xfrm>
            <a:off x="360097" y="2492896"/>
            <a:ext cx="3185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则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是锐角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1FF11C1-C377-A567-C19A-DBB1F7021D2A}"/>
              </a:ext>
            </a:extLst>
          </p:cNvPr>
          <p:cNvSpPr txBox="1"/>
          <p:nvPr/>
        </p:nvSpPr>
        <p:spPr>
          <a:xfrm>
            <a:off x="360097" y="2924944"/>
            <a:ext cx="3823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A157415-5058-D52B-BE68-5AE55E8B09BB}"/>
                  </a:ext>
                </a:extLst>
              </p:cNvPr>
              <p:cNvSpPr txBox="1"/>
              <p:nvPr/>
            </p:nvSpPr>
            <p:spPr>
              <a:xfrm>
                <a:off x="360097" y="3212976"/>
                <a:ext cx="495223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A157415-5058-D52B-BE68-5AE55E8B09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097" y="3212976"/>
                <a:ext cx="4952238" cy="765061"/>
              </a:xfrm>
              <a:prstGeom prst="rect">
                <a:avLst/>
              </a:prstGeom>
              <a:blipFill>
                <a:blip r:embed="rId3"/>
                <a:stretch>
                  <a:fillRect l="-1847" r="-209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6D977F6-8308-C017-99FC-25E906158006}"/>
                  </a:ext>
                </a:extLst>
              </p:cNvPr>
              <p:cNvSpPr txBox="1"/>
              <p:nvPr/>
            </p:nvSpPr>
            <p:spPr>
              <a:xfrm>
                <a:off x="360097" y="3789040"/>
                <a:ext cx="500145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6D977F6-8308-C017-99FC-25E9061580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097" y="3789040"/>
                <a:ext cx="5001451" cy="613931"/>
              </a:xfrm>
              <a:prstGeom prst="rect">
                <a:avLst/>
              </a:prstGeom>
              <a:blipFill>
                <a:blip r:embed="rId4"/>
                <a:stretch>
                  <a:fillRect l="-1827" r="-1949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C39FDCE-6FAD-B508-BF9F-6054657AC957}"/>
                  </a:ext>
                </a:extLst>
              </p:cNvPr>
              <p:cNvSpPr txBox="1"/>
              <p:nvPr/>
            </p:nvSpPr>
            <p:spPr>
              <a:xfrm>
                <a:off x="360097" y="4293096"/>
                <a:ext cx="4360037" cy="70784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C39FDCE-6FAD-B508-BF9F-6054657AC9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097" y="4293096"/>
                <a:ext cx="4360037" cy="707848"/>
              </a:xfrm>
              <a:prstGeom prst="rect">
                <a:avLst/>
              </a:prstGeom>
              <a:blipFill>
                <a:blip r:embed="rId5"/>
                <a:stretch>
                  <a:fillRect l="-2098" r="-2378" b="-146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2CA524F-96D8-F9E7-F368-04AAF14A1ACF}"/>
                  </a:ext>
                </a:extLst>
              </p:cNvPr>
              <p:cNvSpPr txBox="1"/>
              <p:nvPr/>
            </p:nvSpPr>
            <p:spPr>
              <a:xfrm>
                <a:off x="360097" y="4797152"/>
                <a:ext cx="3611435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2CA524F-96D8-F9E7-F368-04AAF14A1A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097" y="4797152"/>
                <a:ext cx="3611435" cy="850024"/>
              </a:xfrm>
              <a:prstGeom prst="rect">
                <a:avLst/>
              </a:prstGeom>
              <a:blipFill>
                <a:blip r:embed="rId6"/>
                <a:stretch>
                  <a:fillRect l="-2534" r="-2365" b="-28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0C6698C1-C64F-A275-C25A-B0DB4EF5A787}"/>
              </a:ext>
            </a:extLst>
          </p:cNvPr>
          <p:cNvSpPr txBox="1"/>
          <p:nvPr/>
        </p:nvSpPr>
        <p:spPr>
          <a:xfrm>
            <a:off x="360097" y="5589240"/>
            <a:ext cx="2400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2D5DE34D-89AC-9973-CF74-AECF96B11C68}"/>
                  </a:ext>
                </a:extLst>
              </p:cNvPr>
              <p:cNvSpPr txBox="1"/>
              <p:nvPr/>
            </p:nvSpPr>
            <p:spPr>
              <a:xfrm>
                <a:off x="360097" y="5877272"/>
                <a:ext cx="5042979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2D5DE34D-89AC-9973-CF74-AECF96B11C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097" y="5877272"/>
                <a:ext cx="5042979" cy="613931"/>
              </a:xfrm>
              <a:prstGeom prst="rect">
                <a:avLst/>
              </a:prstGeom>
              <a:blipFill>
                <a:blip r:embed="rId7"/>
                <a:stretch>
                  <a:fillRect l="-1814" r="-2056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D15FD611-E61F-180B-5DAE-358D757A4F10}"/>
              </a:ext>
            </a:extLst>
          </p:cNvPr>
          <p:cNvSpPr txBox="1"/>
          <p:nvPr/>
        </p:nvSpPr>
        <p:spPr>
          <a:xfrm>
            <a:off x="360097" y="6381328"/>
            <a:ext cx="413613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4" name="yt_image_13692">
            <a:extLst>
              <a:ext uri="{FF2B5EF4-FFF2-40B4-BE49-F238E27FC236}">
                <a16:creationId xmlns:a16="http://schemas.microsoft.com/office/drawing/2014/main" id="{35C19496-F0A9-EA2C-86C6-EBE1EBA07F3B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112224" y="2924944"/>
            <a:ext cx="1799850" cy="110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71F1D0C4-B4DD-4BB5-CDF1-744F02150C86}"/>
              </a:ext>
            </a:extLst>
          </p:cNvPr>
          <p:cNvSpPr txBox="1"/>
          <p:nvPr/>
        </p:nvSpPr>
        <p:spPr>
          <a:xfrm>
            <a:off x="8760296" y="4042723"/>
            <a:ext cx="789685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2051</Words>
  <Application>Microsoft Office PowerPoint</Application>
  <PresentationFormat>宽屏</PresentationFormat>
  <Paragraphs>137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43</cp:revision>
  <dcterms:created xsi:type="dcterms:W3CDTF">2023-05-05T05:33:04Z</dcterms:created>
  <dcterms:modified xsi:type="dcterms:W3CDTF">2023-10-20T02:30:44Z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