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80" r:id="rId4"/>
    <p:sldId id="382" r:id="rId5"/>
    <p:sldId id="365" r:id="rId6"/>
    <p:sldId id="371" r:id="rId7"/>
    <p:sldId id="372" r:id="rId8"/>
    <p:sldId id="367" r:id="rId9"/>
    <p:sldId id="373" r:id="rId10"/>
    <p:sldId id="369" r:id="rId11"/>
    <p:sldId id="374" r:id="rId12"/>
    <p:sldId id="376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94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20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5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bin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bin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bin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4" name="yt_shape_11874"/>
          <p:cNvSpPr txBox="1"/>
          <p:nvPr/>
        </p:nvSpPr>
        <p:spPr>
          <a:xfrm>
            <a:off x="540000" y="900000"/>
            <a:ext cx="42639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二次函数与角度问题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75" name="yt_shape_11875"/>
              <p:cNvSpPr txBox="1"/>
              <p:nvPr/>
            </p:nvSpPr>
            <p:spPr>
              <a:xfrm>
                <a:off x="540119" y="1399565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（原创题）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两点，与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轴交于另一点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875" name="yt_shape_118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77" name="yt_image_11877">
            <a:extLs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4312" y="2923177"/>
            <a:ext cx="2583180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9" name="yt_shape_11879"/>
          <p:cNvSpPr txBox="1"/>
          <p:nvPr/>
        </p:nvSpPr>
        <p:spPr>
          <a:xfrm>
            <a:off x="540000" y="2708920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）求抛物线的表达式；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81" name="yt_shape_11881"/>
              <p:cNvSpPr txBox="1"/>
              <p:nvPr/>
            </p:nvSpPr>
            <p:spPr>
              <a:xfrm>
                <a:off x="540000" y="3811950"/>
                <a:ext cx="6080191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）抛物线的表达式为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881" name="yt_shape_118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11950"/>
                <a:ext cx="6080191" cy="639855"/>
              </a:xfrm>
              <a:prstGeom prst="rect">
                <a:avLst/>
              </a:prstGeom>
              <a:blipFill>
                <a:blip r:embed="rId4"/>
                <a:stretch>
                  <a:fillRect l="-3109" r="-210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7458959">
            <a:extLst>
              <a:ext uri="{FF2B5EF4-FFF2-40B4-BE49-F238E27FC236}">
                <a16:creationId xmlns:a16="http://schemas.microsoft.com/office/drawing/2014/main" id="{4333D9DC-DFF6-DD2A-A6E3-8BCED02BF8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029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46D5331-43CA-9AA9-5DAE-EB18BAE0ECDF}"/>
                  </a:ext>
                </a:extLst>
              </p:cNvPr>
              <p:cNvSpPr txBox="1"/>
              <p:nvPr/>
            </p:nvSpPr>
            <p:spPr>
              <a:xfrm>
                <a:off x="572863" y="3067601"/>
                <a:ext cx="620147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）抛物线的表达式为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46D5331-43CA-9AA9-5DAE-EB18BAE0EC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863" y="3067601"/>
                <a:ext cx="6201473" cy="727279"/>
              </a:xfrm>
              <a:prstGeom prst="rect">
                <a:avLst/>
              </a:prstGeom>
              <a:blipFill>
                <a:blip r:embed="rId6"/>
                <a:stretch>
                  <a:fillRect l="-1573" r="-157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19" name="yt_image_11919">
            <a:extLs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41358" y="2852936"/>
            <a:ext cx="1874520" cy="209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1914">
            <a:extLst>
              <a:ext uri="{FF2B5EF4-FFF2-40B4-BE49-F238E27FC236}">
                <a16:creationId xmlns:a16="http://schemas.microsoft.com/office/drawing/2014/main" id="{B1D1A178-98C9-4632-D473-58A675290867}"/>
              </a:ext>
            </a:extLst>
          </p:cNvPr>
          <p:cNvSpPr txBox="1"/>
          <p:nvPr/>
        </p:nvSpPr>
        <p:spPr>
          <a:xfrm>
            <a:off x="540000" y="836712"/>
            <a:ext cx="51199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上方的抛物线上有一动点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1915">
            <a:extLst>
              <a:ext uri="{FF2B5EF4-FFF2-40B4-BE49-F238E27FC236}">
                <a16:creationId xmlns:a16="http://schemas.microsoft.com/office/drawing/2014/main" id="{A81F368E-B87E-9903-7020-62A97BEC088B}"/>
              </a:ext>
            </a:extLst>
          </p:cNvPr>
          <p:cNvSpPr txBox="1"/>
          <p:nvPr/>
        </p:nvSpPr>
        <p:spPr>
          <a:xfrm>
            <a:off x="540119" y="13160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运动到某位置时，以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为邻边的平行四边形第四个顶点恰好也在抛物线上，求出此时点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923">
                <a:extLst>
                  <a:ext uri="{FF2B5EF4-FFF2-40B4-BE49-F238E27FC236}">
                    <a16:creationId xmlns:a16="http://schemas.microsoft.com/office/drawing/2014/main" id="{6D126AEB-4DA0-920F-85EB-33AA172B71B9}"/>
                  </a:ext>
                </a:extLst>
              </p:cNvPr>
              <p:cNvSpPr txBox="1"/>
              <p:nvPr/>
            </p:nvSpPr>
            <p:spPr>
              <a:xfrm>
                <a:off x="609679" y="2107654"/>
                <a:ext cx="9318257" cy="48908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抛物线的对称轴是直线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为邻边的平行四边形的第四个顶点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恰好也在抛物线上，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都在抛物线上，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关于直线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对称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点的横坐标是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点的坐标是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4" name="yt_shape_11923">
                <a:extLst>
                  <a:ext uri="{FF2B5EF4-FFF2-40B4-BE49-F238E27FC236}">
                    <a16:creationId xmlns:a16="http://schemas.microsoft.com/office/drawing/2014/main" id="{6D126AEB-4DA0-920F-85EB-33AA172B71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79" y="2107654"/>
                <a:ext cx="9318257" cy="4890891"/>
              </a:xfrm>
              <a:prstGeom prst="rect">
                <a:avLst/>
              </a:prstGeom>
              <a:blipFill>
                <a:blip r:embed="rId3"/>
                <a:stretch>
                  <a:fillRect l="-1962" r="-1046" b="-1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B0A52D-DEA8-89B6-7985-B46C44DAF97E}"/>
                  </a:ext>
                </a:extLst>
              </p:cNvPr>
              <p:cNvSpPr txBox="1"/>
              <p:nvPr/>
            </p:nvSpPr>
            <p:spPr>
              <a:xfrm>
                <a:off x="519668" y="2060848"/>
                <a:ext cx="38630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en-US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①∵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B0A52D-DEA8-89B6-7985-B46C44DAF9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668" y="2060848"/>
                <a:ext cx="3863086" cy="765061"/>
              </a:xfrm>
              <a:prstGeom prst="rect">
                <a:avLst/>
              </a:prstGeom>
              <a:blipFill>
                <a:blip r:embed="rId4"/>
                <a:stretch>
                  <a:fillRect l="-2366" r="-1829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9C26D3A-C464-1F5F-D0D3-11278E9424DF}"/>
              </a:ext>
            </a:extLst>
          </p:cNvPr>
          <p:cNvSpPr txBox="1"/>
          <p:nvPr/>
        </p:nvSpPr>
        <p:spPr>
          <a:xfrm>
            <a:off x="519668" y="2732297"/>
            <a:ext cx="4506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抛物线的对称轴是直线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C3F2C43-15CF-8499-BD0B-9066881C0C2B}"/>
              </a:ext>
            </a:extLst>
          </p:cNvPr>
          <p:cNvSpPr txBox="1"/>
          <p:nvPr/>
        </p:nvSpPr>
        <p:spPr>
          <a:xfrm>
            <a:off x="519668" y="3207785"/>
            <a:ext cx="940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为邻边的平行四边形的第四个顶点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恰好也在抛物线上，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0899A6E-62BA-3904-68F1-9BEA0275F3D1}"/>
              </a:ext>
            </a:extLst>
          </p:cNvPr>
          <p:cNvSpPr txBox="1"/>
          <p:nvPr/>
        </p:nvSpPr>
        <p:spPr>
          <a:xfrm>
            <a:off x="519668" y="3683273"/>
            <a:ext cx="355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6240DD5-87D7-FF8B-0CEE-9E7FDF219CB7}"/>
              </a:ext>
            </a:extLst>
          </p:cNvPr>
          <p:cNvSpPr txBox="1"/>
          <p:nvPr/>
        </p:nvSpPr>
        <p:spPr>
          <a:xfrm>
            <a:off x="519668" y="4158761"/>
            <a:ext cx="332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都在抛物线上，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EBAE020-1C07-7313-4A71-0921F4DD3D04}"/>
              </a:ext>
            </a:extLst>
          </p:cNvPr>
          <p:cNvSpPr txBox="1"/>
          <p:nvPr/>
        </p:nvSpPr>
        <p:spPr>
          <a:xfrm>
            <a:off x="519668" y="4634249"/>
            <a:ext cx="3998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关于直线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对称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9D4EE39-969F-6D01-9975-05251FAD4A09}"/>
              </a:ext>
            </a:extLst>
          </p:cNvPr>
          <p:cNvSpPr txBox="1"/>
          <p:nvPr/>
        </p:nvSpPr>
        <p:spPr>
          <a:xfrm>
            <a:off x="519668" y="5109737"/>
            <a:ext cx="3032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点的横坐标是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090E2DD-16C0-EC04-E4E0-985ED10953FF}"/>
                  </a:ext>
                </a:extLst>
              </p:cNvPr>
              <p:cNvSpPr txBox="1"/>
              <p:nvPr/>
            </p:nvSpPr>
            <p:spPr>
              <a:xfrm>
                <a:off x="519668" y="5445224"/>
                <a:ext cx="6980937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090E2DD-16C0-EC04-E4E0-985ED10953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668" y="5445224"/>
                <a:ext cx="6980937" cy="772808"/>
              </a:xfrm>
              <a:prstGeom prst="rect">
                <a:avLst/>
              </a:prstGeom>
              <a:blipFill>
                <a:blip r:embed="rId5"/>
                <a:stretch>
                  <a:fillRect l="-1310" r="-1485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581FB7A-379B-C799-69F9-B44CC6A8A89D}"/>
                  </a:ext>
                </a:extLst>
              </p:cNvPr>
              <p:cNvSpPr txBox="1"/>
              <p:nvPr/>
            </p:nvSpPr>
            <p:spPr>
              <a:xfrm>
                <a:off x="519668" y="6093296"/>
                <a:ext cx="377101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点的坐标是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581FB7A-379B-C799-69F9-B44CC6A8A8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668" y="6093296"/>
                <a:ext cx="3771011" cy="733629"/>
              </a:xfrm>
              <a:prstGeom prst="rect">
                <a:avLst/>
              </a:prstGeom>
              <a:blipFill>
                <a:blip r:embed="rId6"/>
                <a:stretch>
                  <a:fillRect l="-2423" r="-2585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yt_shape_11918">
            <a:extLst>
              <a:ext uri="{FF2B5EF4-FFF2-40B4-BE49-F238E27FC236}">
                <a16:creationId xmlns:a16="http://schemas.microsoft.com/office/drawing/2014/main" id="{763947C8-9CA3-616F-AD5C-E56B6F9D1171}"/>
              </a:ext>
            </a:extLst>
          </p:cNvPr>
          <p:cNvSpPr txBox="1"/>
          <p:nvPr/>
        </p:nvSpPr>
        <p:spPr>
          <a:xfrm>
            <a:off x="509865" y="836712"/>
            <a:ext cx="99386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" name="yt_image_11919">
            <a:extLst>
              <a:ext uri="{FF2B5EF4-FFF2-40B4-BE49-F238E27FC236}">
                <a16:creationId xmlns:a16="http://schemas.microsoft.com/office/drawing/2014/main" id="{3D5F7A17-5DFB-2B3D-4FD7-A8B6CA40EEFD}"/>
              </a:ex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1383777"/>
            <a:ext cx="2232248" cy="249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yt_shape_11925">
                <a:extLst>
                  <a:ext uri="{FF2B5EF4-FFF2-40B4-BE49-F238E27FC236}">
                    <a16:creationId xmlns:a16="http://schemas.microsoft.com/office/drawing/2014/main" id="{733C3FEB-7D3A-29CA-26C1-CB3B1715B1A0}"/>
                  </a:ext>
                </a:extLst>
              </p:cNvPr>
              <p:cNvSpPr txBox="1"/>
              <p:nvPr/>
            </p:nvSpPr>
            <p:spPr>
              <a:xfrm>
                <a:off x="540000" y="1243558"/>
                <a:ext cx="4541308" cy="48020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设点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" name="yt_shape_11925">
                <a:extLst>
                  <a:ext uri="{FF2B5EF4-FFF2-40B4-BE49-F238E27FC236}">
                    <a16:creationId xmlns:a16="http://schemas.microsoft.com/office/drawing/2014/main" id="{733C3FEB-7D3A-29CA-26C1-CB3B1715B1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43558"/>
                <a:ext cx="4541308" cy="4802020"/>
              </a:xfrm>
              <a:prstGeom prst="rect">
                <a:avLst/>
              </a:prstGeom>
              <a:blipFill>
                <a:blip r:embed="rId3"/>
                <a:stretch>
                  <a:fillRect l="-4161" t="-1142" r="-3087" b="-11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22244DFB-AF18-DF72-A432-C85569F94517}"/>
              </a:ext>
            </a:extLst>
          </p:cNvPr>
          <p:cNvSpPr txBox="1"/>
          <p:nvPr/>
        </p:nvSpPr>
        <p:spPr>
          <a:xfrm>
            <a:off x="449989" y="1196752"/>
            <a:ext cx="4479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C5C6A53-3A7A-AB00-D8C9-30EB44971E62}"/>
              </a:ext>
            </a:extLst>
          </p:cNvPr>
          <p:cNvSpPr txBox="1"/>
          <p:nvPr/>
        </p:nvSpPr>
        <p:spPr>
          <a:xfrm>
            <a:off x="449989" y="1556792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59799B3-6B21-F5E5-357B-0D6E1C05362D}"/>
              </a:ext>
            </a:extLst>
          </p:cNvPr>
          <p:cNvSpPr txBox="1"/>
          <p:nvPr/>
        </p:nvSpPr>
        <p:spPr>
          <a:xfrm>
            <a:off x="449989" y="1916832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AF26FB0-37F8-A532-B3ED-41F8B9C76979}"/>
                  </a:ext>
                </a:extLst>
              </p:cNvPr>
              <p:cNvSpPr txBox="1"/>
              <p:nvPr/>
            </p:nvSpPr>
            <p:spPr>
              <a:xfrm>
                <a:off x="449989" y="2204864"/>
                <a:ext cx="1473328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AF26FB0-37F8-A532-B3ED-41F8B9C769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4864"/>
                <a:ext cx="1473328" cy="769379"/>
              </a:xfrm>
              <a:prstGeom prst="rect">
                <a:avLst/>
              </a:prstGeom>
              <a:blipFill>
                <a:blip r:embed="rId4"/>
                <a:stretch>
                  <a:fillRect l="-6612" r="-619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9143EF72-460E-2196-DA2F-8605E56598C1}"/>
                  </a:ext>
                </a:extLst>
              </p:cNvPr>
              <p:cNvSpPr txBox="1"/>
              <p:nvPr/>
            </p:nvSpPr>
            <p:spPr>
              <a:xfrm>
                <a:off x="449989" y="2708920"/>
                <a:ext cx="3020886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9143EF72-460E-2196-DA2F-8605E56598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08920"/>
                <a:ext cx="3020886" cy="769379"/>
              </a:xfrm>
              <a:prstGeom prst="rect">
                <a:avLst/>
              </a:prstGeom>
              <a:blipFill>
                <a:blip r:embed="rId5"/>
                <a:stretch>
                  <a:fillRect l="-3232" r="-303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62EB98BC-E7E3-276D-F385-D6EAE429B2A5}"/>
                  </a:ext>
                </a:extLst>
              </p:cNvPr>
              <p:cNvSpPr txBox="1"/>
              <p:nvPr/>
            </p:nvSpPr>
            <p:spPr>
              <a:xfrm>
                <a:off x="449989" y="3212976"/>
                <a:ext cx="41075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设点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62EB98BC-E7E3-276D-F385-D6EAE429B2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12976"/>
                <a:ext cx="4107561" cy="766077"/>
              </a:xfrm>
              <a:prstGeom prst="rect">
                <a:avLst/>
              </a:prstGeom>
              <a:blipFill>
                <a:blip r:embed="rId6"/>
                <a:stretch>
                  <a:fillRect l="-2374" r="-207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144E1185-C093-7FB5-4096-41F5FC3AC8B5}"/>
                  </a:ext>
                </a:extLst>
              </p:cNvPr>
              <p:cNvSpPr txBox="1"/>
              <p:nvPr/>
            </p:nvSpPr>
            <p:spPr>
              <a:xfrm>
                <a:off x="449989" y="3717032"/>
                <a:ext cx="33630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144E1185-C093-7FB5-4096-41F5FC3AC8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7032"/>
                <a:ext cx="3363023" cy="765061"/>
              </a:xfrm>
              <a:prstGeom prst="rect">
                <a:avLst/>
              </a:prstGeom>
              <a:blipFill>
                <a:blip r:embed="rId7"/>
                <a:stretch>
                  <a:fillRect l="-2904" r="-290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0D247E90-B5BB-960F-D8F2-89A6F7A6F87A}"/>
                  </a:ext>
                </a:extLst>
              </p:cNvPr>
              <p:cNvSpPr txBox="1"/>
              <p:nvPr/>
            </p:nvSpPr>
            <p:spPr>
              <a:xfrm>
                <a:off x="449989" y="4149080"/>
                <a:ext cx="467747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0D247E90-B5BB-960F-D8F2-89A6F7A6F8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49080"/>
                <a:ext cx="4677473" cy="727279"/>
              </a:xfrm>
              <a:prstGeom prst="rect">
                <a:avLst/>
              </a:prstGeom>
              <a:blipFill>
                <a:blip r:embed="rId8"/>
                <a:stretch>
                  <a:fillRect l="-2086" r="-208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yt_image_11929">
            <a:extLst>
              <a:ext uri="{FF2B5EF4-FFF2-40B4-BE49-F238E27FC236}">
                <a16:creationId xmlns:a16="http://schemas.microsoft.com/office/drawing/2014/main" id="{AB02AC20-C689-FC0D-0C3D-30E89B212712}"/>
              </a:ex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84464" y="4091403"/>
            <a:ext cx="2324104" cy="2381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F110BFC5-E850-DD7F-563F-157088AA0FF6}"/>
              </a:ext>
            </a:extLst>
          </p:cNvPr>
          <p:cNvSpPr txBox="1"/>
          <p:nvPr/>
        </p:nvSpPr>
        <p:spPr>
          <a:xfrm>
            <a:off x="526707" y="4725144"/>
            <a:ext cx="316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530EB2D7-6F59-FCC9-2A24-FB52C170AE35}"/>
                  </a:ext>
                </a:extLst>
              </p:cNvPr>
              <p:cNvSpPr txBox="1"/>
              <p:nvPr/>
            </p:nvSpPr>
            <p:spPr>
              <a:xfrm>
                <a:off x="526707" y="5013176"/>
                <a:ext cx="52711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点坐标是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530EB2D7-6F59-FCC9-2A24-FB52C170AE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707" y="5013176"/>
                <a:ext cx="5271198" cy="772808"/>
              </a:xfrm>
              <a:prstGeom prst="rect">
                <a:avLst/>
              </a:prstGeom>
              <a:blipFill>
                <a:blip r:embed="rId10"/>
                <a:stretch>
                  <a:fillRect l="-1734" r="-1850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文本框 27">
            <a:extLst>
              <a:ext uri="{FF2B5EF4-FFF2-40B4-BE49-F238E27FC236}">
                <a16:creationId xmlns:a16="http://schemas.microsoft.com/office/drawing/2014/main" id="{04744D2B-C16B-0CF2-5EF6-475873840B9C}"/>
              </a:ext>
            </a:extLst>
          </p:cNvPr>
          <p:cNvSpPr txBox="1"/>
          <p:nvPr/>
        </p:nvSpPr>
        <p:spPr>
          <a:xfrm>
            <a:off x="526707" y="5692372"/>
            <a:ext cx="3513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上，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C3F4BA57-1E7A-27C6-451E-431A26EFDEBE}"/>
                  </a:ext>
                </a:extLst>
              </p:cNvPr>
              <p:cNvSpPr txBox="1"/>
              <p:nvPr/>
            </p:nvSpPr>
            <p:spPr>
              <a:xfrm>
                <a:off x="526707" y="6093296"/>
                <a:ext cx="2612136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C3F4BA57-1E7A-27C6-451E-431A26EFDE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707" y="6093296"/>
                <a:ext cx="2612136" cy="736486"/>
              </a:xfrm>
              <a:prstGeom prst="rect">
                <a:avLst/>
              </a:prstGeom>
              <a:blipFill>
                <a:blip r:embed="rId11"/>
                <a:stretch>
                  <a:fillRect l="-3497" r="-3730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6" grpId="0" build="allAtOnce"/>
      <p:bldP spid="27" grpId="0" build="allAtOnce"/>
      <p:bldP spid="28" grpId="0" build="allAtOnce"/>
      <p:bldP spid="2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83" name="yt_shape_11883"/>
              <p:cNvSpPr txBox="1"/>
              <p:nvPr/>
            </p:nvSpPr>
            <p:spPr>
              <a:xfrm>
                <a:off x="540000" y="1328411"/>
                <a:ext cx="8019824" cy="54129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）如图，取点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轴的对称点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AB'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轴对称，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，设直线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）代入得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所在直线的表达式为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883" name="yt_shape_118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28411"/>
                <a:ext cx="8019824" cy="5412957"/>
              </a:xfrm>
              <a:prstGeom prst="rect">
                <a:avLst/>
              </a:prstGeom>
              <a:blipFill>
                <a:blip r:embed="rId2"/>
                <a:stretch>
                  <a:fillRect l="-2357" t="-1014" r="-15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4DC01D6-9DC0-D341-23E4-06A8D9AE7081}"/>
              </a:ext>
            </a:extLst>
          </p:cNvPr>
          <p:cNvSpPr txBox="1"/>
          <p:nvPr/>
        </p:nvSpPr>
        <p:spPr>
          <a:xfrm>
            <a:off x="449989" y="1281605"/>
            <a:ext cx="812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）如图，取点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关于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轴的对称点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AB'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B12BFD-079C-57F2-D304-FFB95FCDB9A0}"/>
              </a:ext>
            </a:extLst>
          </p:cNvPr>
          <p:cNvSpPr txBox="1"/>
          <p:nvPr/>
        </p:nvSpPr>
        <p:spPr>
          <a:xfrm>
            <a:off x="449989" y="1757093"/>
            <a:ext cx="349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关于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轴对称，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062DBF-34B7-64E4-FC83-1F257696C4DC}"/>
              </a:ext>
            </a:extLst>
          </p:cNvPr>
          <p:cNvSpPr txBox="1"/>
          <p:nvPr/>
        </p:nvSpPr>
        <p:spPr>
          <a:xfrm>
            <a:off x="449989" y="2232581"/>
            <a:ext cx="305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8C567CA-45E6-76FD-70DA-EBF19755C879}"/>
              </a:ext>
            </a:extLst>
          </p:cNvPr>
          <p:cNvSpPr txBox="1"/>
          <p:nvPr/>
        </p:nvSpPr>
        <p:spPr>
          <a:xfrm>
            <a:off x="449989" y="2708069"/>
            <a:ext cx="3328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53672A-0530-FAEB-278E-FBB518187810}"/>
              </a:ext>
            </a:extLst>
          </p:cNvPr>
          <p:cNvSpPr txBox="1"/>
          <p:nvPr/>
        </p:nvSpPr>
        <p:spPr>
          <a:xfrm>
            <a:off x="449989" y="3183557"/>
            <a:ext cx="2918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8C99F24-21DB-AA87-9309-E72BA2F64DD3}"/>
              </a:ext>
            </a:extLst>
          </p:cNvPr>
          <p:cNvSpPr txBox="1"/>
          <p:nvPr/>
        </p:nvSpPr>
        <p:spPr>
          <a:xfrm>
            <a:off x="449989" y="3659045"/>
            <a:ext cx="6284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，设直线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8184FA8-BDE5-4BF5-EBD3-0C6CD967D9C8}"/>
                  </a:ext>
                </a:extLst>
              </p:cNvPr>
              <p:cNvSpPr txBox="1"/>
              <p:nvPr/>
            </p:nvSpPr>
            <p:spPr>
              <a:xfrm>
                <a:off x="449989" y="4134533"/>
                <a:ext cx="67078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将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）代入得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8184FA8-BDE5-4BF5-EBD3-0C6CD967D9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34533"/>
                <a:ext cx="6707887" cy="765061"/>
              </a:xfrm>
              <a:prstGeom prst="rect">
                <a:avLst/>
              </a:prstGeom>
              <a:blipFill>
                <a:blip r:embed="rId3"/>
                <a:stretch>
                  <a:fillRect l="-1455" r="-145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C42E87F-C56F-49DF-ED3A-B8E1B1FF8D34}"/>
                  </a:ext>
                </a:extLst>
              </p:cNvPr>
              <p:cNvSpPr txBox="1"/>
              <p:nvPr/>
            </p:nvSpPr>
            <p:spPr>
              <a:xfrm>
                <a:off x="449989" y="4805982"/>
                <a:ext cx="48251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C42E87F-C56F-49DF-ED3A-B8E1B1FF8D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05982"/>
                <a:ext cx="4825111" cy="765061"/>
              </a:xfrm>
              <a:prstGeom prst="rect">
                <a:avLst/>
              </a:prstGeom>
              <a:blipFill>
                <a:blip r:embed="rId4"/>
                <a:stretch>
                  <a:fillRect l="-2023" r="-214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BA63E4F8-A52C-695A-CC54-10A353C750FD}"/>
              </a:ext>
            </a:extLst>
          </p:cNvPr>
          <p:cNvSpPr txBox="1"/>
          <p:nvPr/>
        </p:nvSpPr>
        <p:spPr>
          <a:xfrm>
            <a:off x="449989" y="5477431"/>
            <a:ext cx="3647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128453E-896C-6F59-B649-E7EB26D0E22F}"/>
                  </a:ext>
                </a:extLst>
              </p:cNvPr>
              <p:cNvSpPr txBox="1"/>
              <p:nvPr/>
            </p:nvSpPr>
            <p:spPr>
              <a:xfrm>
                <a:off x="449989" y="5952919"/>
                <a:ext cx="54045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所在直线的表达式为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128453E-896C-6F59-B649-E7EB26D0E2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52919"/>
                <a:ext cx="5404548" cy="726326"/>
              </a:xfrm>
              <a:prstGeom prst="rect">
                <a:avLst/>
              </a:prstGeom>
              <a:blipFill>
                <a:blip r:embed="rId5"/>
                <a:stretch>
                  <a:fillRect l="-1806" r="-180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1877">
            <a:extLst>
              <a:ext uri="{FF2B5EF4-FFF2-40B4-BE49-F238E27FC236}">
                <a16:creationId xmlns:a16="http://schemas.microsoft.com/office/drawing/2014/main" id="{0C417449-96C3-5FF0-6F45-3D04852891BC}"/>
              </a:ex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68820" y="2326193"/>
            <a:ext cx="2583180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1880">
            <a:extLst>
              <a:ext uri="{FF2B5EF4-FFF2-40B4-BE49-F238E27FC236}">
                <a16:creationId xmlns:a16="http://schemas.microsoft.com/office/drawing/2014/main" id="{C6496151-FE62-A01C-9161-09351B72E258}"/>
              </a:ext>
            </a:extLst>
          </p:cNvPr>
          <p:cNvSpPr txBox="1"/>
          <p:nvPr/>
        </p:nvSpPr>
        <p:spPr>
          <a:xfrm>
            <a:off x="540000" y="836712"/>
            <a:ext cx="100780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上方抛物线上取点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9" name="yt_image_11887">
            <a:extLst>
              <a:ext uri="{FF2B5EF4-FFF2-40B4-BE49-F238E27FC236}">
                <a16:creationId xmlns:a16="http://schemas.microsoft.com/office/drawing/2014/main" id="{B0BEEED7-8162-303D-8E24-6D29B3B6F7DD}"/>
              </a:ex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49835" y="4441562"/>
            <a:ext cx="2160270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5F39FEE2-50D9-5296-379D-A417FADCB604}"/>
                  </a:ext>
                </a:extLst>
              </p:cNvPr>
              <p:cNvSpPr txBox="1"/>
              <p:nvPr/>
            </p:nvSpPr>
            <p:spPr>
              <a:xfrm>
                <a:off x="540000" y="2041794"/>
                <a:ext cx="3711785" cy="1532856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lang="en-US" altLang="zh-CN" sz="240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 xmlns="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5F39FEE2-50D9-5296-379D-A417FADCB6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41794"/>
                <a:ext cx="3711785" cy="1532856"/>
              </a:xfrm>
              <a:prstGeom prst="rect">
                <a:avLst/>
              </a:prstGeom>
              <a:blipFill>
                <a:blip r:embed="rId2"/>
                <a:stretch>
                  <a:fillRect l="-5099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85" name="yt_shape_11885"/>
              <p:cNvSpPr txBox="1"/>
              <p:nvPr/>
            </p:nvSpPr>
            <p:spPr>
              <a:xfrm>
                <a:off x="540000" y="3625438"/>
                <a:ext cx="3858429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885" name="yt_shape_118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25438"/>
                <a:ext cx="3858429" cy="1499449"/>
              </a:xfrm>
              <a:prstGeom prst="rect">
                <a:avLst/>
              </a:prstGeom>
              <a:blipFill>
                <a:blip r:embed="rId3"/>
                <a:stretch>
                  <a:fillRect l="-4897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CC7DCAA-2D09-787C-6762-4D6CB8DAD342}"/>
                  </a:ext>
                </a:extLst>
              </p:cNvPr>
              <p:cNvSpPr txBox="1"/>
              <p:nvPr/>
            </p:nvSpPr>
            <p:spPr>
              <a:xfrm>
                <a:off x="449989" y="1994988"/>
                <a:ext cx="385597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CC7DCAA-2D09-787C-6762-4D6CB8DAD3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94988"/>
                <a:ext cx="3855974" cy="1611643"/>
              </a:xfrm>
              <a:prstGeom prst="rect">
                <a:avLst/>
              </a:prstGeom>
              <a:blipFill>
                <a:blip r:embed="rId4"/>
                <a:stretch>
                  <a:fillRect l="-2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788722C-DD7D-2772-CF0B-3F8498B5E0D6}"/>
                  </a:ext>
                </a:extLst>
              </p:cNvPr>
              <p:cNvSpPr txBox="1"/>
              <p:nvPr/>
            </p:nvSpPr>
            <p:spPr>
              <a:xfrm>
                <a:off x="449989" y="3578632"/>
                <a:ext cx="400119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788722C-DD7D-2772-CF0B-3F8498B5E0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8632"/>
                <a:ext cx="4001198" cy="1154189"/>
              </a:xfrm>
              <a:prstGeom prst="rect">
                <a:avLst/>
              </a:prstGeom>
              <a:blipFill>
                <a:blip r:embed="rId5"/>
                <a:stretch>
                  <a:fillRect l="-2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9B856E8-D01C-3025-45D1-065C08110F70}"/>
              </a:ext>
            </a:extLst>
          </p:cNvPr>
          <p:cNvSpPr txBox="1"/>
          <p:nvPr/>
        </p:nvSpPr>
        <p:spPr>
          <a:xfrm>
            <a:off x="449989" y="4639209"/>
            <a:ext cx="2305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1880">
            <a:extLst>
              <a:ext uri="{FF2B5EF4-FFF2-40B4-BE49-F238E27FC236}">
                <a16:creationId xmlns:a16="http://schemas.microsoft.com/office/drawing/2014/main" id="{632C779E-9707-79F8-ADF5-AC41C2F6ED07}"/>
              </a:ext>
            </a:extLst>
          </p:cNvPr>
          <p:cNvSpPr txBox="1"/>
          <p:nvPr/>
        </p:nvSpPr>
        <p:spPr>
          <a:xfrm>
            <a:off x="468020" y="1579079"/>
            <a:ext cx="100780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上方抛物线上取点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0" name="yt_shape_11890"/>
          <p:cNvSpPr txBox="1"/>
          <p:nvPr/>
        </p:nvSpPr>
        <p:spPr>
          <a:xfrm>
            <a:off x="540000" y="764704"/>
            <a:ext cx="457176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 dirty="0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抛物线与三角形的综合</a:t>
            </a:r>
          </a:p>
        </p:txBody>
      </p:sp>
      <p:sp>
        <p:nvSpPr>
          <p:cNvPr id="11891" name="yt_shape_11891"/>
          <p:cNvSpPr txBox="1"/>
          <p:nvPr/>
        </p:nvSpPr>
        <p:spPr>
          <a:xfrm>
            <a:off x="540119" y="1264269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如图，顶点为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轴上是否存在一点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为直角三角形？若存在，求出点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的坐标；若不存在，说明理由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892" name="yt_image_11892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2498743"/>
            <a:ext cx="1728091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94" name="yt_shape_11894"/>
          <p:cNvSpPr txBox="1"/>
          <p:nvPr/>
        </p:nvSpPr>
        <p:spPr>
          <a:xfrm>
            <a:off x="569387" y="2323678"/>
            <a:ext cx="366606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3" name="yt_shape_1697707459119">
            <a:extLst>
              <a:ext uri="{FF2B5EF4-FFF2-40B4-BE49-F238E27FC236}">
                <a16:creationId xmlns:a16="http://schemas.microsoft.com/office/drawing/2014/main" id="{94B38F6A-96E8-C1CF-1E3F-6782700A62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03733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BF0D91-211B-021E-3099-96B4D95B6842}"/>
              </a:ext>
            </a:extLst>
          </p:cNvPr>
          <p:cNvSpPr txBox="1"/>
          <p:nvPr/>
        </p:nvSpPr>
        <p:spPr>
          <a:xfrm>
            <a:off x="479376" y="2204864"/>
            <a:ext cx="3734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解：在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1E53ED-813D-5720-485F-35E651F1FB72}"/>
              </a:ext>
            </a:extLst>
          </p:cNvPr>
          <p:cNvSpPr txBox="1"/>
          <p:nvPr/>
        </p:nvSpPr>
        <p:spPr>
          <a:xfrm>
            <a:off x="479376" y="2636912"/>
            <a:ext cx="3810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yt_shape_11895">
            <a:extLst>
              <a:ext uri="{FF2B5EF4-FFF2-40B4-BE49-F238E27FC236}">
                <a16:creationId xmlns:a16="http://schemas.microsoft.com/office/drawing/2014/main" id="{E3CE31E0-CFC7-1E0E-FE8A-A21BB6BC7BD1}"/>
              </a:ext>
            </a:extLst>
          </p:cNvPr>
          <p:cNvSpPr txBox="1"/>
          <p:nvPr/>
        </p:nvSpPr>
        <p:spPr>
          <a:xfrm>
            <a:off x="569644" y="3095949"/>
            <a:ext cx="5059077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设点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41B6BB-C9F3-97F7-7D15-9B949D2FB137}"/>
              </a:ext>
            </a:extLst>
          </p:cNvPr>
          <p:cNvSpPr txBox="1"/>
          <p:nvPr/>
        </p:nvSpPr>
        <p:spPr>
          <a:xfrm>
            <a:off x="479633" y="2996952"/>
            <a:ext cx="2862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A0CECF-888D-AA41-517A-81FB1D55F335}"/>
              </a:ext>
            </a:extLst>
          </p:cNvPr>
          <p:cNvSpPr txBox="1"/>
          <p:nvPr/>
        </p:nvSpPr>
        <p:spPr>
          <a:xfrm>
            <a:off x="479633" y="3422648"/>
            <a:ext cx="398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EA26764-CECC-0776-39A9-46D92CF49F1F}"/>
              </a:ext>
            </a:extLst>
          </p:cNvPr>
          <p:cNvSpPr txBox="1"/>
          <p:nvPr/>
        </p:nvSpPr>
        <p:spPr>
          <a:xfrm>
            <a:off x="479633" y="3898136"/>
            <a:ext cx="519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B175703-CD17-299E-6DA1-01DD7DB694DB}"/>
              </a:ext>
            </a:extLst>
          </p:cNvPr>
          <p:cNvSpPr txBox="1"/>
          <p:nvPr/>
        </p:nvSpPr>
        <p:spPr>
          <a:xfrm>
            <a:off x="479633" y="4373624"/>
            <a:ext cx="203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D9EC9E8-CF2B-992B-8443-60561FF66C77}"/>
              </a:ext>
            </a:extLst>
          </p:cNvPr>
          <p:cNvSpPr txBox="1"/>
          <p:nvPr/>
        </p:nvSpPr>
        <p:spPr>
          <a:xfrm>
            <a:off x="479633" y="4849112"/>
            <a:ext cx="389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0DC27EC-65EC-571B-EA46-294FC81C90E4}"/>
              </a:ext>
            </a:extLst>
          </p:cNvPr>
          <p:cNvSpPr txBox="1"/>
          <p:nvPr/>
        </p:nvSpPr>
        <p:spPr>
          <a:xfrm>
            <a:off x="479633" y="5324600"/>
            <a:ext cx="3185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设点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3D749F5-C133-BA05-0CC6-3FCFD264609A}"/>
              </a:ext>
            </a:extLst>
          </p:cNvPr>
          <p:cNvSpPr txBox="1"/>
          <p:nvPr/>
        </p:nvSpPr>
        <p:spPr>
          <a:xfrm>
            <a:off x="479633" y="5800088"/>
            <a:ext cx="339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7FDDB32-5899-F0C0-5D61-BAB2DE420254}"/>
              </a:ext>
            </a:extLst>
          </p:cNvPr>
          <p:cNvSpPr txBox="1"/>
          <p:nvPr/>
        </p:nvSpPr>
        <p:spPr>
          <a:xfrm>
            <a:off x="479633" y="6275576"/>
            <a:ext cx="476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96" name="yt_shape_11896"/>
              <p:cNvSpPr txBox="1"/>
              <p:nvPr/>
            </p:nvSpPr>
            <p:spPr>
              <a:xfrm>
                <a:off x="540000" y="2769437"/>
                <a:ext cx="5336397" cy="17990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MP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896" name="yt_shape_118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69437"/>
                <a:ext cx="5336397" cy="1799019"/>
              </a:xfrm>
              <a:prstGeom prst="rect">
                <a:avLst/>
              </a:prstGeom>
              <a:blipFill>
                <a:blip r:embed="rId2"/>
                <a:stretch>
                  <a:fillRect l="-3543" t="-2712" r="-2629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98" name="yt_shape_11898"/>
          <p:cNvSpPr txBox="1"/>
          <p:nvPr/>
        </p:nvSpPr>
        <p:spPr>
          <a:xfrm>
            <a:off x="540000" y="4619244"/>
            <a:ext cx="517289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899" name="yt_shape_11899"/>
          <p:cNvSpPr txBox="1"/>
          <p:nvPr/>
        </p:nvSpPr>
        <p:spPr>
          <a:xfrm>
            <a:off x="540000" y="5578679"/>
            <a:ext cx="334226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）或（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EE8BA9F-CE05-FD27-2290-9873DC08C3B4}"/>
              </a:ext>
            </a:extLst>
          </p:cNvPr>
          <p:cNvSpPr txBox="1"/>
          <p:nvPr/>
        </p:nvSpPr>
        <p:spPr>
          <a:xfrm>
            <a:off x="449989" y="2722631"/>
            <a:ext cx="52636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E72EEA1-BF67-F204-09F0-F219298E6031}"/>
                  </a:ext>
                </a:extLst>
              </p:cNvPr>
              <p:cNvSpPr txBox="1"/>
              <p:nvPr/>
            </p:nvSpPr>
            <p:spPr>
              <a:xfrm>
                <a:off x="449989" y="3198119"/>
                <a:ext cx="54648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E72EEA1-BF67-F204-09F0-F219298E60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98119"/>
                <a:ext cx="5464873" cy="766077"/>
              </a:xfrm>
              <a:prstGeom prst="rect">
                <a:avLst/>
              </a:prstGeom>
              <a:blipFill>
                <a:blip r:embed="rId3"/>
                <a:stretch>
                  <a:fillRect l="-1786" r="-189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297E676-65BF-89C5-C89B-02B10107DEBF}"/>
                  </a:ext>
                </a:extLst>
              </p:cNvPr>
              <p:cNvSpPr txBox="1"/>
              <p:nvPr/>
            </p:nvSpPr>
            <p:spPr>
              <a:xfrm>
                <a:off x="449989" y="3870584"/>
                <a:ext cx="22470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297E676-65BF-89C5-C89B-02B10107DE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0584"/>
                <a:ext cx="2247011" cy="727279"/>
              </a:xfrm>
              <a:prstGeom prst="rect">
                <a:avLst/>
              </a:prstGeom>
              <a:blipFill>
                <a:blip r:embed="rId4"/>
                <a:stretch>
                  <a:fillRect l="-4348" r="-434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893373F-75CA-94F2-E5A7-0F36E8820DFB}"/>
              </a:ext>
            </a:extLst>
          </p:cNvPr>
          <p:cNvSpPr txBox="1"/>
          <p:nvPr/>
        </p:nvSpPr>
        <p:spPr>
          <a:xfrm>
            <a:off x="449989" y="4572438"/>
            <a:ext cx="5302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E0A00EE-F42F-52E3-BB12-8C17AC4BF4DA}"/>
              </a:ext>
            </a:extLst>
          </p:cNvPr>
          <p:cNvSpPr txBox="1"/>
          <p:nvPr/>
        </p:nvSpPr>
        <p:spPr>
          <a:xfrm>
            <a:off x="449989" y="5047926"/>
            <a:ext cx="388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1FFF36-4092-EE72-EB28-3D3D8F45C531}"/>
              </a:ext>
            </a:extLst>
          </p:cNvPr>
          <p:cNvSpPr txBox="1"/>
          <p:nvPr/>
        </p:nvSpPr>
        <p:spPr>
          <a:xfrm>
            <a:off x="449989" y="5531873"/>
            <a:ext cx="259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835C622-F4B6-2EBB-61F8-5EA343D77065}"/>
              </a:ext>
            </a:extLst>
          </p:cNvPr>
          <p:cNvSpPr txBox="1"/>
          <p:nvPr/>
        </p:nvSpPr>
        <p:spPr>
          <a:xfrm>
            <a:off x="449989" y="6007361"/>
            <a:ext cx="349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）或（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1891">
            <a:extLst>
              <a:ext uri="{FF2B5EF4-FFF2-40B4-BE49-F238E27FC236}">
                <a16:creationId xmlns:a16="http://schemas.microsoft.com/office/drawing/2014/main" id="{A879BE76-1CDF-A3CD-EA9F-86376F5FDD1C}"/>
              </a:ext>
            </a:extLst>
          </p:cNvPr>
          <p:cNvSpPr txBox="1"/>
          <p:nvPr/>
        </p:nvSpPr>
        <p:spPr>
          <a:xfrm>
            <a:off x="540119" y="126426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如图，顶点为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轴上是否存在一点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为直角三角形？若存在，求出点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的坐标；若不存在，说明理由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" name="yt_image_11892">
            <a:extLst>
              <a:ext uri="{FF2B5EF4-FFF2-40B4-BE49-F238E27FC236}">
                <a16:creationId xmlns:a16="http://schemas.microsoft.com/office/drawing/2014/main" id="{1250B2D0-CC50-19A2-28A6-55812A0BCD44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20336" y="2907751"/>
            <a:ext cx="1728091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00" name="yt_shape_11900"/>
              <p:cNvSpPr txBox="1"/>
              <p:nvPr/>
            </p:nvSpPr>
            <p:spPr>
              <a:xfrm>
                <a:off x="540119" y="2990681"/>
                <a:ext cx="11111999" cy="29402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MP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综上所述，当点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或（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）或（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为直角三角形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900" name="yt_shape_119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90681"/>
                <a:ext cx="11111999" cy="2940228"/>
              </a:xfrm>
              <a:prstGeom prst="rect">
                <a:avLst/>
              </a:prstGeom>
              <a:blipFill>
                <a:blip r:embed="rId2"/>
                <a:stretch>
                  <a:fillRect l="-1701" t="-1867" r="-1482" b="-5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35FE594-6249-F42D-EED9-0422A7B0759E}"/>
              </a:ext>
            </a:extLst>
          </p:cNvPr>
          <p:cNvSpPr txBox="1"/>
          <p:nvPr/>
        </p:nvSpPr>
        <p:spPr>
          <a:xfrm>
            <a:off x="450108" y="2943875"/>
            <a:ext cx="5302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A9F503F-5E9A-D156-AB80-9B8A4648E654}"/>
                  </a:ext>
                </a:extLst>
              </p:cNvPr>
              <p:cNvSpPr txBox="1"/>
              <p:nvPr/>
            </p:nvSpPr>
            <p:spPr>
              <a:xfrm>
                <a:off x="450108" y="3419363"/>
                <a:ext cx="5160073" cy="7633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A9F503F-5E9A-D156-AB80-9B8A4648E6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19363"/>
                <a:ext cx="5160073" cy="763347"/>
              </a:xfrm>
              <a:prstGeom prst="rect">
                <a:avLst/>
              </a:prstGeom>
              <a:blipFill>
                <a:blip r:embed="rId3"/>
                <a:stretch>
                  <a:fillRect l="-1891" r="-2009" b="-4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71D4760-19BF-E88E-FA03-B0AD0B4902BE}"/>
                  </a:ext>
                </a:extLst>
              </p:cNvPr>
              <p:cNvSpPr txBox="1"/>
              <p:nvPr/>
            </p:nvSpPr>
            <p:spPr>
              <a:xfrm>
                <a:off x="450108" y="4089098"/>
                <a:ext cx="1942211" cy="7633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71D4760-19BF-E88E-FA03-B0AD0B4902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89098"/>
                <a:ext cx="1942211" cy="763346"/>
              </a:xfrm>
              <a:prstGeom prst="rect">
                <a:avLst/>
              </a:prstGeom>
              <a:blipFill>
                <a:blip r:embed="rId4"/>
                <a:stretch>
                  <a:fillRect l="-5031" r="-5031" b="-4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6BE8E7F-05C4-C51F-8E9C-D4FA2960BC46}"/>
                  </a:ext>
                </a:extLst>
              </p:cNvPr>
              <p:cNvSpPr txBox="1"/>
              <p:nvPr/>
            </p:nvSpPr>
            <p:spPr>
              <a:xfrm>
                <a:off x="450108" y="4758832"/>
                <a:ext cx="1126750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综上所述，当点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或（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）或（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PAM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为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6BE8E7F-05C4-C51F-8E9C-D4FA2960BC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58832"/>
                <a:ext cx="11267504" cy="766077"/>
              </a:xfrm>
              <a:prstGeom prst="rect">
                <a:avLst/>
              </a:prstGeom>
              <a:blipFill>
                <a:blip r:embed="rId5"/>
                <a:stretch>
                  <a:fillRect l="-866" r="-86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ED48A2A-B9C6-0A77-80D1-91589320408D}"/>
              </a:ext>
            </a:extLst>
          </p:cNvPr>
          <p:cNvSpPr txBox="1"/>
          <p:nvPr/>
        </p:nvSpPr>
        <p:spPr>
          <a:xfrm>
            <a:off x="450108" y="5431297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1891">
            <a:extLst>
              <a:ext uri="{FF2B5EF4-FFF2-40B4-BE49-F238E27FC236}">
                <a16:creationId xmlns:a16="http://schemas.microsoft.com/office/drawing/2014/main" id="{CECA25E7-18C0-BC13-C5EA-91981D7206C6}"/>
              </a:ext>
            </a:extLst>
          </p:cNvPr>
          <p:cNvSpPr txBox="1"/>
          <p:nvPr/>
        </p:nvSpPr>
        <p:spPr>
          <a:xfrm>
            <a:off x="540119" y="133172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如图，顶点为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轴上是否存在一点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为直角三角形？若存在，求出点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的坐标；若不存在，说明理由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8" name="yt_image_11892">
            <a:extLst>
              <a:ext uri="{FF2B5EF4-FFF2-40B4-BE49-F238E27FC236}">
                <a16:creationId xmlns:a16="http://schemas.microsoft.com/office/drawing/2014/main" id="{2A53C128-0E73-52E0-66C0-E90741D2DF26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20336" y="2975211"/>
            <a:ext cx="1728091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2" name="yt_shape_11902"/>
          <p:cNvSpPr txBox="1"/>
          <p:nvPr/>
        </p:nvSpPr>
        <p:spPr>
          <a:xfrm>
            <a:off x="540000" y="900000"/>
            <a:ext cx="518731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抛物线与特殊四边形的综合</a:t>
            </a:r>
          </a:p>
        </p:txBody>
      </p:sp>
      <p:sp>
        <p:nvSpPr>
          <p:cNvPr id="11903" name="yt_shape_11903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（甘肃省中考）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为抛物线上的一点，点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为对称轴上的一点，且以点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为顶点的四边形为平行四边形，求点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904" name="yt_image_1190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97708" y="3470592"/>
            <a:ext cx="1629214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06" name="yt_shape_11906"/>
          <p:cNvSpPr txBox="1"/>
          <p:nvPr/>
        </p:nvSpPr>
        <p:spPr>
          <a:xfrm>
            <a:off x="540000" y="2899742"/>
            <a:ext cx="358912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907" name="yt_shape_11907"/>
          <p:cNvSpPr txBox="1"/>
          <p:nvPr/>
        </p:nvSpPr>
        <p:spPr>
          <a:xfrm>
            <a:off x="540000" y="3859177"/>
            <a:ext cx="352981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3" name="yt_shape_1697707459300">
            <a:extLst>
              <a:ext uri="{FF2B5EF4-FFF2-40B4-BE49-F238E27FC236}">
                <a16:creationId xmlns:a16="http://schemas.microsoft.com/office/drawing/2014/main" id="{459CBF24-DA13-88BC-828E-6CCD7750F1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029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3FBE3E-4140-E87B-5E7A-45C3FF671EFB}"/>
              </a:ext>
            </a:extLst>
          </p:cNvPr>
          <p:cNvSpPr txBox="1"/>
          <p:nvPr/>
        </p:nvSpPr>
        <p:spPr>
          <a:xfrm>
            <a:off x="449989" y="2852936"/>
            <a:ext cx="3429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324282-E61E-97A9-8919-9F482AA95EA2}"/>
              </a:ext>
            </a:extLst>
          </p:cNvPr>
          <p:cNvSpPr txBox="1"/>
          <p:nvPr/>
        </p:nvSpPr>
        <p:spPr>
          <a:xfrm>
            <a:off x="449989" y="3328424"/>
            <a:ext cx="3734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1547F6-A8DA-FDB5-7843-EDB21DC5F89D}"/>
              </a:ext>
            </a:extLst>
          </p:cNvPr>
          <p:cNvSpPr txBox="1"/>
          <p:nvPr/>
        </p:nvSpPr>
        <p:spPr>
          <a:xfrm>
            <a:off x="449989" y="3812371"/>
            <a:ext cx="255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D92775-8214-5599-17EE-E64FEA3ED5C1}"/>
              </a:ext>
            </a:extLst>
          </p:cNvPr>
          <p:cNvSpPr txBox="1"/>
          <p:nvPr/>
        </p:nvSpPr>
        <p:spPr>
          <a:xfrm>
            <a:off x="449989" y="4287860"/>
            <a:ext cx="3675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08" name="yt_shape_11908"/>
              <p:cNvSpPr txBox="1"/>
              <p:nvPr/>
            </p:nvSpPr>
            <p:spPr>
              <a:xfrm>
                <a:off x="540119" y="2197302"/>
                <a:ext cx="11111999" cy="44684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为平行四边形一条边时，则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抛物线的对称轴为直线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当点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在对称轴右侧时，点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）；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当点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在对称轴左侧时，点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坐标为（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）；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是平行四边形的对角线时，则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的中点坐标为（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spc="150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设点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的横坐标为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，点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的横坐标为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中点横坐标为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 spc="150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点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spc="150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综上所述，点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）或（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）或（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spc="150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908" name="yt_shape_119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97302"/>
                <a:ext cx="11111999" cy="4468467"/>
              </a:xfrm>
              <a:prstGeom prst="rect">
                <a:avLst/>
              </a:prstGeom>
              <a:blipFill>
                <a:blip r:embed="rId2"/>
                <a:stretch>
                  <a:fillRect l="-1701" t="-1091" b="-34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F2D6FE2-2B9D-63B5-D945-1C26A0A2DA66}"/>
              </a:ext>
            </a:extLst>
          </p:cNvPr>
          <p:cNvSpPr txBox="1"/>
          <p:nvPr/>
        </p:nvSpPr>
        <p:spPr>
          <a:xfrm>
            <a:off x="450108" y="2150496"/>
            <a:ext cx="639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为平行四边形一条边时，则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510275-0E4D-4153-0A4E-7B040A87C1BF}"/>
              </a:ext>
            </a:extLst>
          </p:cNvPr>
          <p:cNvSpPr txBox="1"/>
          <p:nvPr/>
        </p:nvSpPr>
        <p:spPr>
          <a:xfrm>
            <a:off x="450108" y="2625984"/>
            <a:ext cx="442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抛物线的对称轴为直线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02AF47-D4A8-30CB-17A7-7B1B8880481C}"/>
              </a:ext>
            </a:extLst>
          </p:cNvPr>
          <p:cNvSpPr txBox="1"/>
          <p:nvPr/>
        </p:nvSpPr>
        <p:spPr>
          <a:xfrm>
            <a:off x="450108" y="3101472"/>
            <a:ext cx="6952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在对称轴右侧时，点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EAD671-5EDC-09AD-E961-F06CE2DB260F}"/>
              </a:ext>
            </a:extLst>
          </p:cNvPr>
          <p:cNvSpPr txBox="1"/>
          <p:nvPr/>
        </p:nvSpPr>
        <p:spPr>
          <a:xfrm>
            <a:off x="450108" y="3576960"/>
            <a:ext cx="634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在对称轴左侧时，点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436187-8709-A6E3-B5C9-DB1E755C84B6}"/>
              </a:ext>
            </a:extLst>
          </p:cNvPr>
          <p:cNvSpPr txBox="1"/>
          <p:nvPr/>
        </p:nvSpPr>
        <p:spPr>
          <a:xfrm>
            <a:off x="450108" y="4052448"/>
            <a:ext cx="9209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是平行四边形的对角线时，则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的中点坐标为（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067B36E-AF57-349F-8DB1-FB09B1B5A5C5}"/>
                  </a:ext>
                </a:extLst>
              </p:cNvPr>
              <p:cNvSpPr txBox="1"/>
              <p:nvPr/>
            </p:nvSpPr>
            <p:spPr>
              <a:xfrm>
                <a:off x="450108" y="4527936"/>
                <a:ext cx="1108989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设点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的横坐标为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，点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的横坐标为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中点横坐标为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，解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067B36E-AF57-349F-8DB1-FB09B1B5A5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27936"/>
                <a:ext cx="11089894" cy="766077"/>
              </a:xfrm>
              <a:prstGeom prst="rect">
                <a:avLst/>
              </a:prstGeom>
              <a:blipFill>
                <a:blip r:embed="rId3"/>
                <a:stretch>
                  <a:fillRect l="-880" r="-55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491EBDB-17BD-7662-E708-E7B8A622AB0A}"/>
              </a:ext>
            </a:extLst>
          </p:cNvPr>
          <p:cNvSpPr txBox="1"/>
          <p:nvPr/>
        </p:nvSpPr>
        <p:spPr>
          <a:xfrm>
            <a:off x="450108" y="5200401"/>
            <a:ext cx="1334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BA11317-6D12-5EE4-DC6B-4CE841C395F6}"/>
              </a:ext>
            </a:extLst>
          </p:cNvPr>
          <p:cNvSpPr txBox="1"/>
          <p:nvPr/>
        </p:nvSpPr>
        <p:spPr>
          <a:xfrm>
            <a:off x="450108" y="5675889"/>
            <a:ext cx="2766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F361519-C80D-2C58-1304-3DFBE72D5F1E}"/>
              </a:ext>
            </a:extLst>
          </p:cNvPr>
          <p:cNvSpPr txBox="1"/>
          <p:nvPr/>
        </p:nvSpPr>
        <p:spPr>
          <a:xfrm>
            <a:off x="450108" y="6151377"/>
            <a:ext cx="8633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综上所述，点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）或（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）或（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1903">
            <a:extLst>
              <a:ext uri="{FF2B5EF4-FFF2-40B4-BE49-F238E27FC236}">
                <a16:creationId xmlns:a16="http://schemas.microsoft.com/office/drawing/2014/main" id="{68A7E83A-301F-951A-885D-1596FF22575B}"/>
              </a:ext>
            </a:extLst>
          </p:cNvPr>
          <p:cNvSpPr txBox="1"/>
          <p:nvPr/>
        </p:nvSpPr>
        <p:spPr>
          <a:xfrm>
            <a:off x="476185" y="76007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（甘肃省中考）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为抛物线上的一点，点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为对称轴上的一点，且以点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为顶点的四边形为平行四边形，求点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" name="yt_image_11904">
            <a:extLst>
              <a:ext uri="{FF2B5EF4-FFF2-40B4-BE49-F238E27FC236}">
                <a16:creationId xmlns:a16="http://schemas.microsoft.com/office/drawing/2014/main" id="{6852B530-4590-4F57-DF2F-325047EFE267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56845" y="2294666"/>
            <a:ext cx="1629214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11" name="yt_shape_11911"/>
              <p:cNvSpPr txBox="1"/>
              <p:nvPr/>
            </p:nvSpPr>
            <p:spPr>
              <a:xfrm>
                <a:off x="540119" y="989302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在平面直角坐标系中，抛物线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1911" name="yt_shape_11911" descr="{&quot;rangeId&quot;:24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13" name="yt_shape_11913"/>
          <p:cNvSpPr txBox="1"/>
          <p:nvPr/>
        </p:nvSpPr>
        <p:spPr>
          <a:xfrm>
            <a:off x="540000" y="2146611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）求抛物线的表达式；</a:t>
            </a:r>
          </a:p>
        </p:txBody>
      </p:sp>
      <p:pic>
        <p:nvPicPr>
          <p:cNvPr id="11916" name="yt_image_11916">
            <a:extLs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4312" y="2095823"/>
            <a:ext cx="2080260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921">
                <a:extLst>
                  <a:ext uri="{FF2B5EF4-FFF2-40B4-BE49-F238E27FC236}">
                    <a16:creationId xmlns:a16="http://schemas.microsoft.com/office/drawing/2014/main" id="{F8981211-4772-6885-18B0-D631AEB219F3}"/>
                  </a:ext>
                </a:extLst>
              </p:cNvPr>
              <p:cNvSpPr txBox="1"/>
              <p:nvPr/>
            </p:nvSpPr>
            <p:spPr>
              <a:xfrm>
                <a:off x="598435" y="2621935"/>
                <a:ext cx="6617004" cy="33262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经过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两点，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抛物线过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两点，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抛物线的表达式为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1921">
                <a:extLst>
                  <a:ext uri="{FF2B5EF4-FFF2-40B4-BE49-F238E27FC236}">
                    <a16:creationId xmlns:a16="http://schemas.microsoft.com/office/drawing/2014/main" id="{F8981211-4772-6885-18B0-D631AEB219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435" y="2621935"/>
                <a:ext cx="6617004" cy="3326295"/>
              </a:xfrm>
              <a:prstGeom prst="rect">
                <a:avLst/>
              </a:prstGeom>
              <a:blipFill>
                <a:blip r:embed="rId4"/>
                <a:stretch>
                  <a:fillRect l="-2762" t="-1465" b="-2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3673548-1038-2113-9931-6141ADCB2E84}"/>
              </a:ext>
            </a:extLst>
          </p:cNvPr>
          <p:cNvSpPr txBox="1"/>
          <p:nvPr/>
        </p:nvSpPr>
        <p:spPr>
          <a:xfrm>
            <a:off x="508424" y="2575129"/>
            <a:ext cx="5715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经过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两点，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8DFF6E-162A-408A-A8E7-BC608C26E981}"/>
              </a:ext>
            </a:extLst>
          </p:cNvPr>
          <p:cNvSpPr txBox="1"/>
          <p:nvPr/>
        </p:nvSpPr>
        <p:spPr>
          <a:xfrm>
            <a:off x="508424" y="3050617"/>
            <a:ext cx="3998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FF352B-3E96-2491-656A-FE4B77D8D24F}"/>
              </a:ext>
            </a:extLst>
          </p:cNvPr>
          <p:cNvSpPr txBox="1"/>
          <p:nvPr/>
        </p:nvSpPr>
        <p:spPr>
          <a:xfrm>
            <a:off x="508424" y="3526105"/>
            <a:ext cx="361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抛物线过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两点，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57D0631-616B-5D2F-2742-E08EE1B95DEF}"/>
                  </a:ext>
                </a:extLst>
              </p:cNvPr>
              <p:cNvSpPr txBox="1"/>
              <p:nvPr/>
            </p:nvSpPr>
            <p:spPr>
              <a:xfrm>
                <a:off x="508424" y="4001593"/>
                <a:ext cx="6733095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zh-CN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57D0631-616B-5D2F-2742-E08EE1B95D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424" y="4001593"/>
                <a:ext cx="6733095" cy="1328560"/>
              </a:xfrm>
              <a:prstGeom prst="rect">
                <a:avLst/>
              </a:prstGeom>
              <a:blipFill>
                <a:blip r:embed="rId5"/>
                <a:stretch>
                  <a:fillRect l="-13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55D7015-63E0-1ED5-913C-B8D311A57E86}"/>
                  </a:ext>
                </a:extLst>
              </p:cNvPr>
              <p:cNvSpPr txBox="1"/>
              <p:nvPr/>
            </p:nvSpPr>
            <p:spPr>
              <a:xfrm>
                <a:off x="508424" y="5236541"/>
                <a:ext cx="50060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抛物线的表达式为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55D7015-63E0-1ED5-913C-B8D311A57E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424" y="5236541"/>
                <a:ext cx="5006086" cy="726326"/>
              </a:xfrm>
              <a:prstGeom prst="rect">
                <a:avLst/>
              </a:prstGeom>
              <a:blipFill>
                <a:blip r:embed="rId6"/>
                <a:stretch>
                  <a:fillRect l="-1825" r="-194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2757</Words>
  <Application>Microsoft Office PowerPoint</Application>
  <PresentationFormat>宽屏</PresentationFormat>
  <Paragraphs>167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2023-10-21T02:48:19Z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