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4" r:id="rId7"/>
    <p:sldId id="377" r:id="rId8"/>
    <p:sldId id="380" r:id="rId9"/>
    <p:sldId id="382" r:id="rId10"/>
    <p:sldId id="384" r:id="rId11"/>
    <p:sldId id="386" r:id="rId12"/>
    <p:sldId id="387" r:id="rId13"/>
    <p:sldId id="390" r:id="rId14"/>
    <p:sldId id="392" r:id="rId15"/>
    <p:sldId id="396" r:id="rId16"/>
    <p:sldId id="394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bin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bin"/><Relationship Id="rId4" Type="http://schemas.openxmlformats.org/officeDocument/2006/relationships/image" Target="../media/image40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2" name="yt_shape_12572"/>
          <p:cNvSpPr txBox="1"/>
          <p:nvPr/>
        </p:nvSpPr>
        <p:spPr>
          <a:xfrm>
            <a:off x="540000" y="2086516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571" name="yt_image_125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651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4" name="yt_shape_12574"/>
          <p:cNvSpPr txBox="1"/>
          <p:nvPr/>
        </p:nvSpPr>
        <p:spPr>
          <a:xfrm>
            <a:off x="540000" y="2784099"/>
            <a:ext cx="51119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，可以作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无数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575" name="yt_shape_12575"/>
          <p:cNvSpPr txBox="1"/>
          <p:nvPr/>
        </p:nvSpPr>
        <p:spPr>
          <a:xfrm>
            <a:off x="540119" y="32634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，可以作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无数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个圆，但这些圆的圆心都在线段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垂直平分线上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576" name="yt_shape_12576"/>
          <p:cNvSpPr txBox="1"/>
          <p:nvPr/>
        </p:nvSpPr>
        <p:spPr>
          <a:xfrm>
            <a:off x="540119" y="42228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点三点在同一条直线上，则经过这三点无法作圆；若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点不在同一条直线上，则经过这三点可作出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C80F7B-6196-318A-1FBF-CEF095A29E9A}"/>
              </a:ext>
            </a:extLst>
          </p:cNvPr>
          <p:cNvSpPr txBox="1"/>
          <p:nvPr/>
        </p:nvSpPr>
        <p:spPr>
          <a:xfrm>
            <a:off x="3912327" y="273729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无数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9AC6F1-9B06-4A88-C618-4AF2CABF3DD9}"/>
              </a:ext>
            </a:extLst>
          </p:cNvPr>
          <p:cNvSpPr txBox="1"/>
          <p:nvPr/>
        </p:nvSpPr>
        <p:spPr>
          <a:xfrm>
            <a:off x="4707783" y="321659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无数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C3BD6E-7439-ADCD-AAD5-16CE1405B8B5}"/>
              </a:ext>
            </a:extLst>
          </p:cNvPr>
          <p:cNvSpPr txBox="1"/>
          <p:nvPr/>
        </p:nvSpPr>
        <p:spPr>
          <a:xfrm>
            <a:off x="10870457" y="321659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垂直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FD3B88-B501-404C-116C-FDD2E58884AB}"/>
              </a:ext>
            </a:extLst>
          </p:cNvPr>
          <p:cNvSpPr txBox="1"/>
          <p:nvPr/>
        </p:nvSpPr>
        <p:spPr>
          <a:xfrm>
            <a:off x="450108" y="369208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平分线上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4CC7EE-3DD2-597E-9626-6A518D219A35}"/>
              </a:ext>
            </a:extLst>
          </p:cNvPr>
          <p:cNvSpPr txBox="1"/>
          <p:nvPr/>
        </p:nvSpPr>
        <p:spPr>
          <a:xfrm>
            <a:off x="6749307" y="465151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5" name="yt_shape_12635"/>
          <p:cNvSpPr txBox="1"/>
          <p:nvPr/>
        </p:nvSpPr>
        <p:spPr>
          <a:xfrm>
            <a:off x="540119" y="21279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，下列三角形中外心不是点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39" name="yt_table_1263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349383"/>
              </p:ext>
            </p:extLst>
          </p:nvPr>
        </p:nvGraphicFramePr>
        <p:xfrm>
          <a:off x="540000" y="3087409"/>
          <a:ext cx="4470718" cy="950976"/>
        </p:xfrm>
        <a:graphic>
          <a:graphicData uri="http://schemas.openxmlformats.org/drawingml/2006/table">
            <a:tbl>
              <a:tblPr/>
              <a:tblGrid>
                <a:gridCol w="2692718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p:grpSp>
        <p:nvGrpSpPr>
          <p:cNvPr id="12636" name="yt_shape_12636_skip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3087409"/>
            <a:ext cx="1601602" cy="2003058"/>
            <a:chOff x="0" y="0"/>
            <a:chExt cx="1601602" cy="2003058"/>
          </a:xfrm>
        </p:grpSpPr>
        <p:pic>
          <p:nvPicPr>
            <p:cNvPr id="2" name="yt_image_1263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1602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8" name="yt_shape_12638"/>
            <p:cNvSpPr txBox="1"/>
            <p:nvPr/>
          </p:nvSpPr>
          <p:spPr>
            <a:xfrm>
              <a:off x="191337" y="164305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3B27F46-FED9-EF0E-7120-7BA844112A2D}"/>
              </a:ext>
            </a:extLst>
          </p:cNvPr>
          <p:cNvSpPr txBox="1"/>
          <p:nvPr/>
        </p:nvSpPr>
        <p:spPr>
          <a:xfrm>
            <a:off x="1212108" y="25566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1" name="yt_shape_12641"/>
          <p:cNvSpPr txBox="1"/>
          <p:nvPr/>
        </p:nvSpPr>
        <p:spPr>
          <a:xfrm>
            <a:off x="540000" y="1675670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直角三角形的两边分别为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，则此三角形外接圆的半径是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42" name="yt_image_12642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4172" y="2307337"/>
            <a:ext cx="1803654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44" name="yt_shape_12644"/>
              <p:cNvSpPr txBox="1"/>
              <p:nvPr/>
            </p:nvSpPr>
            <p:spPr>
              <a:xfrm>
                <a:off x="540119" y="3860838"/>
                <a:ext cx="11111999" cy="12021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能够将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完全覆盖的最小圆形纸片的直径是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644" name="yt_shape_12644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60838"/>
                <a:ext cx="11111999" cy="1202189"/>
              </a:xfrm>
              <a:prstGeom prst="rect">
                <a:avLst/>
              </a:prstGeom>
              <a:blipFill>
                <a:blip r:embed="rId3"/>
                <a:stretch>
                  <a:fillRect l="-1701" t="-4040" r="-1207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50FB71A-E789-1041-F3F5-271E6028CBDE}"/>
              </a:ext>
            </a:extLst>
          </p:cNvPr>
          <p:cNvSpPr txBox="1"/>
          <p:nvPr/>
        </p:nvSpPr>
        <p:spPr>
          <a:xfrm>
            <a:off x="9365389" y="162886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908D57-967D-BB3D-6E59-1B40A7E66C67}"/>
                  </a:ext>
                </a:extLst>
              </p:cNvPr>
              <p:cNvSpPr txBox="1"/>
              <p:nvPr/>
            </p:nvSpPr>
            <p:spPr>
              <a:xfrm>
                <a:off x="1974108" y="4077072"/>
                <a:ext cx="711963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908D57-967D-BB3D-6E59-1B40A7E66C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8" y="4077072"/>
                <a:ext cx="711963" cy="808686"/>
              </a:xfrm>
              <a:prstGeom prst="rect">
                <a:avLst/>
              </a:prstGeom>
              <a:blipFill>
                <a:blip r:embed="rId4"/>
                <a:stretch>
                  <a:fillRect l="-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47" name="yt_image_1264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5549" y="1052736"/>
            <a:ext cx="238646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646">
            <a:extLst>
              <a:ext uri="{FF2B5EF4-FFF2-40B4-BE49-F238E27FC236}">
                <a16:creationId xmlns:a16="http://schemas.microsoft.com/office/drawing/2014/main" id="{1C883E09-9B36-D8B4-6524-E7A3ABBFF1F0}"/>
              </a:ext>
            </a:extLst>
          </p:cNvPr>
          <p:cNvSpPr txBox="1"/>
          <p:nvPr/>
        </p:nvSpPr>
        <p:spPr>
          <a:xfrm>
            <a:off x="495012" y="674260"/>
            <a:ext cx="86305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AD19EA-8516-A842-93F5-DCEB661D9CFB}"/>
              </a:ext>
            </a:extLst>
          </p:cNvPr>
          <p:cNvSpPr txBox="1"/>
          <p:nvPr/>
        </p:nvSpPr>
        <p:spPr>
          <a:xfrm>
            <a:off x="449989" y="1052736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D31673-8923-D97A-E6D7-51688027A1E3}"/>
              </a:ext>
            </a:extLst>
          </p:cNvPr>
          <p:cNvSpPr txBox="1"/>
          <p:nvPr/>
        </p:nvSpPr>
        <p:spPr>
          <a:xfrm>
            <a:off x="449989" y="1484784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FB73EB-F05B-F36E-5C15-96CA353D5323}"/>
              </a:ext>
            </a:extLst>
          </p:cNvPr>
          <p:cNvSpPr txBox="1"/>
          <p:nvPr/>
        </p:nvSpPr>
        <p:spPr>
          <a:xfrm>
            <a:off x="449989" y="1916832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71E859-CB0F-F06E-46E4-871D14448F81}"/>
              </a:ext>
            </a:extLst>
          </p:cNvPr>
          <p:cNvSpPr txBox="1"/>
          <p:nvPr/>
        </p:nvSpPr>
        <p:spPr>
          <a:xfrm>
            <a:off x="449989" y="2348880"/>
            <a:ext cx="340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经过外接圆的圆心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2D843EE-F85F-DC3B-68D5-99A76ABAC013}"/>
              </a:ext>
            </a:extLst>
          </p:cNvPr>
          <p:cNvSpPr txBox="1"/>
          <p:nvPr/>
        </p:nvSpPr>
        <p:spPr>
          <a:xfrm>
            <a:off x="449989" y="2780928"/>
            <a:ext cx="985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的外接圆的圆心，外接圆半径为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AEA70C-EB11-F7BE-27E3-FD4DD49656A7}"/>
              </a:ext>
            </a:extLst>
          </p:cNvPr>
          <p:cNvSpPr txBox="1"/>
          <p:nvPr/>
        </p:nvSpPr>
        <p:spPr>
          <a:xfrm>
            <a:off x="449989" y="3256416"/>
            <a:ext cx="520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为等腰三角形，且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3040253-7E0F-694D-A323-ECC175DD4F25}"/>
                  </a:ext>
                </a:extLst>
              </p:cNvPr>
              <p:cNvSpPr txBox="1"/>
              <p:nvPr/>
            </p:nvSpPr>
            <p:spPr>
              <a:xfrm>
                <a:off x="449989" y="3645024"/>
                <a:ext cx="35185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3040253-7E0F-694D-A323-ECC175DD4F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5024"/>
                <a:ext cx="3518598" cy="765061"/>
              </a:xfrm>
              <a:prstGeom prst="rect">
                <a:avLst/>
              </a:prstGeom>
              <a:blipFill>
                <a:blip r:embed="rId3"/>
                <a:stretch>
                  <a:fillRect l="-2773" r="-277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114DC7E-A0ED-9061-8AFD-7D0E3613C473}"/>
                  </a:ext>
                </a:extLst>
              </p:cNvPr>
              <p:cNvSpPr txBox="1"/>
              <p:nvPr/>
            </p:nvSpPr>
            <p:spPr>
              <a:xfrm>
                <a:off x="449989" y="4293096"/>
                <a:ext cx="5367338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114DC7E-A0ED-9061-8AFD-7D0E3613C4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3096"/>
                <a:ext cx="5367338" cy="632727"/>
              </a:xfrm>
              <a:prstGeom prst="rect">
                <a:avLst/>
              </a:prstGeom>
              <a:blipFill>
                <a:blip r:embed="rId4"/>
                <a:stretch>
                  <a:fillRect l="-1818" r="-1705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CEDC0737-20E3-044A-CDAC-E9551A457311}"/>
              </a:ext>
            </a:extLst>
          </p:cNvPr>
          <p:cNvSpPr txBox="1"/>
          <p:nvPr/>
        </p:nvSpPr>
        <p:spPr>
          <a:xfrm>
            <a:off x="449989" y="4832211"/>
            <a:ext cx="2127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93A6443-BEC9-5B4A-D69B-B6F9C6FBCB45}"/>
              </a:ext>
            </a:extLst>
          </p:cNvPr>
          <p:cNvSpPr txBox="1"/>
          <p:nvPr/>
        </p:nvSpPr>
        <p:spPr>
          <a:xfrm>
            <a:off x="449989" y="5229200"/>
            <a:ext cx="478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DFAB37F-F411-86EF-FF36-12F705C7F351}"/>
                  </a:ext>
                </a:extLst>
              </p:cNvPr>
              <p:cNvSpPr txBox="1"/>
              <p:nvPr/>
            </p:nvSpPr>
            <p:spPr>
              <a:xfrm>
                <a:off x="449989" y="5589240"/>
                <a:ext cx="4804473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DFAB37F-F411-86EF-FF36-12F705C7F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89240"/>
                <a:ext cx="4804473" cy="733629"/>
              </a:xfrm>
              <a:prstGeom prst="rect">
                <a:avLst/>
              </a:prstGeom>
              <a:blipFill>
                <a:blip r:embed="rId5"/>
                <a:stretch>
                  <a:fillRect l="-2030" r="-203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2">
                <a:extLst>
                  <a:ext uri="{FF2B5EF4-FFF2-40B4-BE49-F238E27FC236}">
                    <a16:creationId xmlns:a16="http://schemas.microsoft.com/office/drawing/2014/main" id="{13B7F399-C5DB-8BEC-4572-7D052962C31A}"/>
                  </a:ext>
                </a:extLst>
              </p:cNvPr>
              <p:cNvSpPr txBox="1"/>
              <p:nvPr/>
            </p:nvSpPr>
            <p:spPr>
              <a:xfrm>
                <a:off x="460704" y="6137822"/>
                <a:ext cx="3686907" cy="646267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的外接圆半径为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15" name="yt_shape_2">
                <a:extLst>
                  <a:ext uri="{FF2B5EF4-FFF2-40B4-BE49-F238E27FC236}">
                    <a16:creationId xmlns:a16="http://schemas.microsoft.com/office/drawing/2014/main" id="{13B7F399-C5DB-8BEC-4572-7D052962C3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04" y="6137822"/>
                <a:ext cx="3686907" cy="646267"/>
              </a:xfrm>
              <a:prstGeom prst="rect">
                <a:avLst/>
              </a:prstGeom>
              <a:blipFill>
                <a:blip r:embed="rId6"/>
                <a:stretch>
                  <a:fillRect l="-5132" r="-4305" b="-15094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yt_image_12651">
            <a:extLst>
              <a:ext uri="{FF2B5EF4-FFF2-40B4-BE49-F238E27FC236}">
                <a16:creationId xmlns:a16="http://schemas.microsoft.com/office/drawing/2014/main" id="{7798D191-BE98-9A7A-0359-46DBD1A29F9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684759" y="3824309"/>
            <a:ext cx="2028137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BFA62D9-9A04-CE22-8E46-34659D6A7267}"/>
                  </a:ext>
                </a:extLst>
              </p:cNvPr>
              <p:cNvSpPr txBox="1"/>
              <p:nvPr/>
            </p:nvSpPr>
            <p:spPr>
              <a:xfrm>
                <a:off x="370693" y="6091016"/>
                <a:ext cx="383133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的外接圆半径为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BFA62D9-9A04-CE22-8E46-34659D6A72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693" y="6091016"/>
                <a:ext cx="3831336" cy="733629"/>
              </a:xfrm>
              <a:prstGeom prst="rect">
                <a:avLst/>
              </a:prstGeom>
              <a:blipFill>
                <a:blip r:embed="rId8"/>
                <a:stretch>
                  <a:fillRect l="-2548" r="-270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5" name="yt_shape_12655"/>
          <p:cNvSpPr txBox="1"/>
          <p:nvPr/>
        </p:nvSpPr>
        <p:spPr>
          <a:xfrm>
            <a:off x="540000" y="76470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54" name="yt_image_1265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7" name="yt_shape_12657"/>
          <p:cNvSpPr txBox="1"/>
          <p:nvPr/>
        </p:nvSpPr>
        <p:spPr>
          <a:xfrm>
            <a:off x="540119" y="14622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外接圆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58" name="yt_image_1265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2202622"/>
            <a:ext cx="1634785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0" name="yt_shape_12660"/>
          <p:cNvSpPr txBox="1"/>
          <p:nvPr/>
        </p:nvSpPr>
        <p:spPr>
          <a:xfrm>
            <a:off x="407368" y="2483164"/>
            <a:ext cx="36740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C2C0C0-9859-F2B0-C3B3-B604DE3A6CC2}"/>
              </a:ext>
            </a:extLst>
          </p:cNvPr>
          <p:cNvSpPr txBox="1"/>
          <p:nvPr/>
        </p:nvSpPr>
        <p:spPr>
          <a:xfrm>
            <a:off x="428435" y="2911679"/>
            <a:ext cx="459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）证明：如图（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47D0C1-9CBA-3031-719D-390821415476}"/>
              </a:ext>
            </a:extLst>
          </p:cNvPr>
          <p:cNvSpPr txBox="1"/>
          <p:nvPr/>
        </p:nvSpPr>
        <p:spPr>
          <a:xfrm>
            <a:off x="428435" y="3387167"/>
            <a:ext cx="2169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易知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F82DEE-D13A-99B2-9DB6-9CD90346702B}"/>
              </a:ext>
            </a:extLst>
          </p:cNvPr>
          <p:cNvSpPr txBox="1"/>
          <p:nvPr/>
        </p:nvSpPr>
        <p:spPr>
          <a:xfrm>
            <a:off x="428435" y="3862655"/>
            <a:ext cx="446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76E266-635B-FE91-4DFA-7AAA1D4ACEEB}"/>
              </a:ext>
            </a:extLst>
          </p:cNvPr>
          <p:cNvSpPr txBox="1"/>
          <p:nvPr/>
        </p:nvSpPr>
        <p:spPr>
          <a:xfrm>
            <a:off x="428435" y="4338143"/>
            <a:ext cx="2235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FA2CB7-A2DF-0774-E81F-D4DC06AA8A45}"/>
              </a:ext>
            </a:extLst>
          </p:cNvPr>
          <p:cNvSpPr txBox="1"/>
          <p:nvPr/>
        </p:nvSpPr>
        <p:spPr>
          <a:xfrm>
            <a:off x="428435" y="4813631"/>
            <a:ext cx="315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34A14E8-B2EB-5BAB-0FD4-5C7F40298163}"/>
                  </a:ext>
                </a:extLst>
              </p:cNvPr>
              <p:cNvSpPr txBox="1"/>
              <p:nvPr/>
            </p:nvSpPr>
            <p:spPr>
              <a:xfrm>
                <a:off x="428435" y="5289119"/>
                <a:ext cx="4384040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34A14E8-B2EB-5BAB-0FD4-5C7F402981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435" y="5289119"/>
                <a:ext cx="4384040" cy="768681"/>
              </a:xfrm>
              <a:prstGeom prst="rect">
                <a:avLst/>
              </a:prstGeom>
              <a:blipFill>
                <a:blip r:embed="rId4"/>
                <a:stretch>
                  <a:fillRect l="-2086" r="-26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1208D26-07F1-37CA-7C2A-48788B475689}"/>
              </a:ext>
            </a:extLst>
          </p:cNvPr>
          <p:cNvSpPr txBox="1"/>
          <p:nvPr/>
        </p:nvSpPr>
        <p:spPr>
          <a:xfrm>
            <a:off x="428435" y="5964188"/>
            <a:ext cx="22184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665">
            <a:extLst>
              <a:ext uri="{FF2B5EF4-FFF2-40B4-BE49-F238E27FC236}">
                <a16:creationId xmlns:a16="http://schemas.microsoft.com/office/drawing/2014/main" id="{B7B248F6-02BF-30F8-ADA9-404FD8699A0C}"/>
              </a:ext>
            </a:extLst>
          </p:cNvPr>
          <p:cNvSpPr txBox="1"/>
          <p:nvPr/>
        </p:nvSpPr>
        <p:spPr>
          <a:xfrm>
            <a:off x="8832304" y="4321012"/>
            <a:ext cx="1744388" cy="17379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650" b="0" i="0" u="none" spc="-9650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  <a:cs typeface="宋体" pitchFamily="96"/>
              </a:rPr>
              <a:t> </a:t>
            </a:r>
            <a:r>
              <a:rPr lang="en-US" altLang="zh-CN" sz="9650" b="0" i="0" u="none" spc="11190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  <a:cs typeface="宋体" pitchFamily="9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2664">
            <a:extLst>
              <a:ext uri="{FF2B5EF4-FFF2-40B4-BE49-F238E27FC236}">
                <a16:creationId xmlns:a16="http://schemas.microsoft.com/office/drawing/2014/main" id="{E4598F7B-4862-A3AB-5B4E-7523ADF64EA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2304" y="4321012"/>
            <a:ext cx="1725503" cy="192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2667">
            <a:extLst>
              <a:ext uri="{FF2B5EF4-FFF2-40B4-BE49-F238E27FC236}">
                <a16:creationId xmlns:a16="http://schemas.microsoft.com/office/drawing/2014/main" id="{5526C945-619C-60AB-0DA3-1F6F46E548E0}"/>
              </a:ext>
            </a:extLst>
          </p:cNvPr>
          <p:cNvSpPr txBox="1"/>
          <p:nvPr/>
        </p:nvSpPr>
        <p:spPr>
          <a:xfrm>
            <a:off x="9364905" y="6296187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图（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8E408C-6772-9C0C-7AF3-7318BCF20537}"/>
              </a:ext>
            </a:extLst>
          </p:cNvPr>
          <p:cNvSpPr txBox="1"/>
          <p:nvPr/>
        </p:nvSpPr>
        <p:spPr>
          <a:xfrm>
            <a:off x="9280103" y="6249381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图（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2" name="yt_shape_12662"/>
          <p:cNvSpPr txBox="1"/>
          <p:nvPr/>
        </p:nvSpPr>
        <p:spPr>
          <a:xfrm>
            <a:off x="540119" y="13736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的延长线上时，第（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）题的结论还成立吗？如果成立，请证明；如果不成立，说明原因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669">
                <a:extLst>
                  <a:ext uri="{FF2B5EF4-FFF2-40B4-BE49-F238E27FC236}">
                    <a16:creationId xmlns:a16="http://schemas.microsoft.com/office/drawing/2014/main" id="{75C62210-DCE2-BE11-6078-FB98FA8690C2}"/>
                  </a:ext>
                </a:extLst>
              </p:cNvPr>
              <p:cNvSpPr txBox="1"/>
              <p:nvPr/>
            </p:nvSpPr>
            <p:spPr>
              <a:xfrm>
                <a:off x="612231" y="2280238"/>
                <a:ext cx="6673302" cy="44710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）解：第（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）题的结论还成立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理由：如图（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，易得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即第（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）题的结论还成立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2669">
                <a:extLst>
                  <a:ext uri="{FF2B5EF4-FFF2-40B4-BE49-F238E27FC236}">
                    <a16:creationId xmlns:a16="http://schemas.microsoft.com/office/drawing/2014/main" id="{75C62210-DCE2-BE11-6078-FB98FA8690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231" y="2280238"/>
                <a:ext cx="6673302" cy="4471096"/>
              </a:xfrm>
              <a:prstGeom prst="rect">
                <a:avLst/>
              </a:prstGeom>
              <a:blipFill>
                <a:blip r:embed="rId2"/>
                <a:stretch>
                  <a:fillRect l="-2740" t="-1090" r="-2100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C2C8930-B087-4D91-2C79-2668A7D5FAB0}"/>
              </a:ext>
            </a:extLst>
          </p:cNvPr>
          <p:cNvSpPr txBox="1"/>
          <p:nvPr/>
        </p:nvSpPr>
        <p:spPr>
          <a:xfrm>
            <a:off x="522220" y="2233432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）解：第（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）题的结论还成立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7C1F48C-F0A7-012A-7F03-BB8027F64AAE}"/>
              </a:ext>
            </a:extLst>
          </p:cNvPr>
          <p:cNvSpPr txBox="1"/>
          <p:nvPr/>
        </p:nvSpPr>
        <p:spPr>
          <a:xfrm>
            <a:off x="522220" y="2708920"/>
            <a:ext cx="678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理由：如图（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，易得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9FAEB5C-F102-BCBD-2C15-EC5A29C9C627}"/>
              </a:ext>
            </a:extLst>
          </p:cNvPr>
          <p:cNvSpPr txBox="1"/>
          <p:nvPr/>
        </p:nvSpPr>
        <p:spPr>
          <a:xfrm>
            <a:off x="522220" y="3184408"/>
            <a:ext cx="452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4F8E880-CE29-D3B7-F651-3CC1BEF15EBA}"/>
              </a:ext>
            </a:extLst>
          </p:cNvPr>
          <p:cNvSpPr txBox="1"/>
          <p:nvPr/>
        </p:nvSpPr>
        <p:spPr>
          <a:xfrm>
            <a:off x="522220" y="3659896"/>
            <a:ext cx="2607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9F5A439-1D07-2C9A-0615-E2F00A5EDA9D}"/>
              </a:ext>
            </a:extLst>
          </p:cNvPr>
          <p:cNvSpPr txBox="1"/>
          <p:nvPr/>
        </p:nvSpPr>
        <p:spPr>
          <a:xfrm>
            <a:off x="522220" y="4135384"/>
            <a:ext cx="315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274B66A-F7D1-CD3E-0466-FDC01F26277F}"/>
              </a:ext>
            </a:extLst>
          </p:cNvPr>
          <p:cNvSpPr txBox="1"/>
          <p:nvPr/>
        </p:nvSpPr>
        <p:spPr>
          <a:xfrm>
            <a:off x="522220" y="4610872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0AF33AB-6968-8FCF-D055-5A0758E15C14}"/>
                  </a:ext>
                </a:extLst>
              </p:cNvPr>
              <p:cNvSpPr txBox="1"/>
              <p:nvPr/>
            </p:nvSpPr>
            <p:spPr>
              <a:xfrm>
                <a:off x="522220" y="5086360"/>
                <a:ext cx="1710691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0AF33AB-6968-8FCF-D055-5A0758E15C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20" y="5086360"/>
                <a:ext cx="1710691" cy="768681"/>
              </a:xfrm>
              <a:prstGeom prst="rect">
                <a:avLst/>
              </a:prstGeom>
              <a:blipFill>
                <a:blip r:embed="rId3"/>
                <a:stretch>
                  <a:fillRect l="-5714" r="-571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26BAD462-DEF1-096E-3D7D-33D067B94912}"/>
              </a:ext>
            </a:extLst>
          </p:cNvPr>
          <p:cNvSpPr txBox="1"/>
          <p:nvPr/>
        </p:nvSpPr>
        <p:spPr>
          <a:xfrm>
            <a:off x="522220" y="5761429"/>
            <a:ext cx="221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FD63A78-403B-E0E0-2450-903A39C23D1C}"/>
              </a:ext>
            </a:extLst>
          </p:cNvPr>
          <p:cNvSpPr txBox="1"/>
          <p:nvPr/>
        </p:nvSpPr>
        <p:spPr>
          <a:xfrm>
            <a:off x="522220" y="6236917"/>
            <a:ext cx="3761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即第（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）题的结论还成立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yt_shape_12672">
            <a:extLst>
              <a:ext uri="{FF2B5EF4-FFF2-40B4-BE49-F238E27FC236}">
                <a16:creationId xmlns:a16="http://schemas.microsoft.com/office/drawing/2014/main" id="{BD3B1D4A-254B-7F94-BB60-BCC280596751}"/>
              </a:ext>
            </a:extLst>
          </p:cNvPr>
          <p:cNvSpPr txBox="1"/>
          <p:nvPr/>
        </p:nvSpPr>
        <p:spPr>
          <a:xfrm>
            <a:off x="8832304" y="3975250"/>
            <a:ext cx="1674048" cy="131471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00" b="0" i="0" u="none" spc="-7300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  <a:cs typeface="宋体" pitchFamily="73"/>
              </a:rPr>
              <a:t> </a:t>
            </a:r>
            <a:r>
              <a:rPr lang="en-US" altLang="zh-CN" sz="7300" b="0" i="0" u="none" spc="11229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  <a:cs typeface="宋体" pitchFamily="7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20" name="yt_image_12671">
            <a:extLst>
              <a:ext uri="{FF2B5EF4-FFF2-40B4-BE49-F238E27FC236}">
                <a16:creationId xmlns:a16="http://schemas.microsoft.com/office/drawing/2014/main" id="{9B8DE6CA-523D-7458-4EEA-978D1C6AF77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0762" y="4228996"/>
            <a:ext cx="1657472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yt_shape_12674">
            <a:extLst>
              <a:ext uri="{FF2B5EF4-FFF2-40B4-BE49-F238E27FC236}">
                <a16:creationId xmlns:a16="http://schemas.microsoft.com/office/drawing/2014/main" id="{65ED5B9E-88B9-143C-9510-27BDA8128F67}"/>
              </a:ext>
            </a:extLst>
          </p:cNvPr>
          <p:cNvSpPr txBox="1"/>
          <p:nvPr/>
        </p:nvSpPr>
        <p:spPr>
          <a:xfrm>
            <a:off x="9330889" y="5484184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图（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2534EED-1882-B19D-489A-2CC17DB00B00}"/>
              </a:ext>
            </a:extLst>
          </p:cNvPr>
          <p:cNvSpPr txBox="1"/>
          <p:nvPr/>
        </p:nvSpPr>
        <p:spPr>
          <a:xfrm>
            <a:off x="9246055" y="5718934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图（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4" name="yt_image_12658">
            <a:extLst>
              <a:ext uri="{FF2B5EF4-FFF2-40B4-BE49-F238E27FC236}">
                <a16:creationId xmlns:a16="http://schemas.microsoft.com/office/drawing/2014/main" id="{06BFA746-32EE-16DB-FD7B-A439F5F68BE3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4861" y="2136170"/>
            <a:ext cx="1634785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2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6" name="yt_shape_12676"/>
          <p:cNvSpPr txBox="1"/>
          <p:nvPr/>
        </p:nvSpPr>
        <p:spPr>
          <a:xfrm>
            <a:off x="540000" y="2172628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2675" name="yt_image_126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49459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8" name="yt_shape_12678"/>
          <p:cNvSpPr txBox="1"/>
          <p:nvPr/>
        </p:nvSpPr>
        <p:spPr>
          <a:xfrm>
            <a:off x="540000" y="2623627"/>
            <a:ext cx="11111999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锐角三角形外心在圆内，直角三角形外心在斜边中点，钝角三角形外心在三角形外部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外接圆半径的求法：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直角三角形外接圆半径为斜边一半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利用垂径定理或直径所对圆周角为直角，构造直角三角形求外接圆半径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8" name="yt_shape_12578"/>
          <p:cNvSpPr txBox="1"/>
          <p:nvPr/>
        </p:nvSpPr>
        <p:spPr>
          <a:xfrm>
            <a:off x="540000" y="1158626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577" name="yt_image_1257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5862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0" name="yt_shape_12580"/>
          <p:cNvSpPr txBox="1"/>
          <p:nvPr/>
        </p:nvSpPr>
        <p:spPr>
          <a:xfrm>
            <a:off x="540000" y="1861923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不在同一直线的三点确定圆</a:t>
            </a:r>
          </a:p>
        </p:txBody>
      </p:sp>
      <p:sp>
        <p:nvSpPr>
          <p:cNvPr id="12581" name="yt_shape_12581"/>
          <p:cNvSpPr txBox="1"/>
          <p:nvPr/>
        </p:nvSpPr>
        <p:spPr>
          <a:xfrm>
            <a:off x="540000" y="2361488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下列条件能确定圆的有（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582" name="yt_shape_12582"/>
          <p:cNvSpPr txBox="1"/>
          <p:nvPr/>
        </p:nvSpPr>
        <p:spPr>
          <a:xfrm>
            <a:off x="540000" y="2840791"/>
            <a:ext cx="105413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已知圆心和半径；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已知直径的位置和大小；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不在同一条直线上的三个点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aphicFrame>
        <p:nvGraphicFramePr>
          <p:cNvPr id="12583" name="yt_table_125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799426"/>
              </p:ext>
            </p:extLst>
          </p:nvPr>
        </p:nvGraphicFramePr>
        <p:xfrm>
          <a:off x="540000" y="3320094"/>
          <a:ext cx="87242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p:sp>
        <p:nvSpPr>
          <p:cNvPr id="12585" name="yt_shape_12585"/>
          <p:cNvSpPr txBox="1"/>
          <p:nvPr/>
        </p:nvSpPr>
        <p:spPr>
          <a:xfrm>
            <a:off x="540000" y="3846265"/>
            <a:ext cx="7787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根据下列条件，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三点能确定一个圆的是（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86" name="yt_table_12586" title="H_136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5197708"/>
                  </p:ext>
                </p:extLst>
              </p:nvPr>
            </p:nvGraphicFramePr>
            <p:xfrm>
              <a:off x="540000" y="4325568"/>
              <a:ext cx="5726494" cy="1734187"/>
            </p:xfrm>
            <a:graphic>
              <a:graphicData uri="http://schemas.openxmlformats.org/drawingml/2006/table">
                <a:tbl>
                  <a:tblPr/>
                  <a:tblGrid>
                    <a:gridCol w="5726494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586" name="yt_table_12586" descr="{&quot;rangeId&quot;:5,&quot;type&quot;:&quot;Option&quot;}" title="H_136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5197708"/>
                  </p:ext>
                </p:extLst>
              </p:nvPr>
            </p:nvGraphicFramePr>
            <p:xfrm>
              <a:off x="540000" y="4066942"/>
              <a:ext cx="5726494" cy="1734187"/>
            </p:xfrm>
            <a:graphic>
              <a:graphicData uri="http://schemas.openxmlformats.org/drawingml/2006/table">
                <a:tbl>
                  <a:tblPr/>
                  <a:tblGrid>
                    <a:gridCol w="5726494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85526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7703702">
            <a:extLst>
              <a:ext uri="{FF2B5EF4-FFF2-40B4-BE49-F238E27FC236}">
                <a16:creationId xmlns:a16="http://schemas.microsoft.com/office/drawing/2014/main" id="{C70D5063-8135-CB04-2338-F9C39D745A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0125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86BA5A-7326-F8F7-EA26-47B3AF5C729D}"/>
              </a:ext>
            </a:extLst>
          </p:cNvPr>
          <p:cNvSpPr txBox="1"/>
          <p:nvPr/>
        </p:nvSpPr>
        <p:spPr>
          <a:xfrm>
            <a:off x="4183789" y="2314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0A2743-44E8-3C23-1A43-FF4FFFDC879C}"/>
              </a:ext>
            </a:extLst>
          </p:cNvPr>
          <p:cNvSpPr txBox="1"/>
          <p:nvPr/>
        </p:nvSpPr>
        <p:spPr>
          <a:xfrm>
            <a:off x="7501664" y="37994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7" name="yt_shape_12587"/>
          <p:cNvSpPr txBox="1"/>
          <p:nvPr/>
        </p:nvSpPr>
        <p:spPr>
          <a:xfrm>
            <a:off x="540119" y="18685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小明不慎把家里的圆形镜子打碎了，其中四块碎片如图所示，为配到与原来大小一样的圆形玻璃，小明带到商店去的一块玻璃片应该是（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91" name="yt_table_1259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39329"/>
              </p:ext>
            </p:extLst>
          </p:nvPr>
        </p:nvGraphicFramePr>
        <p:xfrm>
          <a:off x="540000" y="4874045"/>
          <a:ext cx="99434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</a:tbl>
          </a:graphicData>
        </a:graphic>
      </p:graphicFrame>
      <p:grpSp>
        <p:nvGrpSpPr>
          <p:cNvPr id="12588" name="yt_shape_12588_skip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9711" y="2828005"/>
            <a:ext cx="1650492" cy="2046492"/>
            <a:chOff x="0" y="0"/>
            <a:chExt cx="1650492" cy="2046492"/>
          </a:xfrm>
        </p:grpSpPr>
        <p:pic>
          <p:nvPicPr>
            <p:cNvPr id="2" name="yt_image_1258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0492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0" name="yt_shape_12590"/>
            <p:cNvSpPr txBox="1"/>
            <p:nvPr/>
          </p:nvSpPr>
          <p:spPr>
            <a:xfrm>
              <a:off x="291965" y="16864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DB247A6-0D6F-C2D6-31B4-2F532E30F57D}"/>
              </a:ext>
            </a:extLst>
          </p:cNvPr>
          <p:cNvSpPr txBox="1"/>
          <p:nvPr/>
        </p:nvSpPr>
        <p:spPr>
          <a:xfrm>
            <a:off x="8222507" y="22972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3" name="yt_shape_12593"/>
          <p:cNvSpPr txBox="1"/>
          <p:nvPr/>
        </p:nvSpPr>
        <p:spPr>
          <a:xfrm>
            <a:off x="540119" y="9702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所在的直线垂直平分线段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，利用这样的工具，最少使用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次就可以找到圆形工件的圆心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597" name="yt_shape_12597"/>
          <p:cNvSpPr txBox="1"/>
          <p:nvPr/>
        </p:nvSpPr>
        <p:spPr>
          <a:xfrm>
            <a:off x="540000" y="41297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94" name="yt_shape_12594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9922" y="2082077"/>
            <a:ext cx="1552154" cy="1997343"/>
            <a:chOff x="0" y="0"/>
            <a:chExt cx="1552154" cy="1997343"/>
          </a:xfrm>
        </p:grpSpPr>
        <p:pic>
          <p:nvPicPr>
            <p:cNvPr id="2" name="yt_image_1259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2154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6" name="yt_shape_12596"/>
            <p:cNvSpPr txBox="1"/>
            <p:nvPr/>
          </p:nvSpPr>
          <p:spPr>
            <a:xfrm>
              <a:off x="242796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598" name="yt_shape_12598"/>
          <p:cNvSpPr txBox="1"/>
          <p:nvPr/>
        </p:nvSpPr>
        <p:spPr>
          <a:xfrm>
            <a:off x="540119" y="45032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外，过这四点中的任意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个点，则能画圆的个数是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599" name="yt_shape_12599"/>
          <p:cNvSpPr txBox="1"/>
          <p:nvPr/>
        </p:nvSpPr>
        <p:spPr>
          <a:xfrm>
            <a:off x="4999546" y="5462642"/>
            <a:ext cx="2192908" cy="8104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x</a:t>
            </a:r>
            <a:r>
              <a:rPr lang="zh-CN" altLang="zh-CN" sz="4500" b="0" i="0" u="none">
                <a:noFill/>
                <a:effectLst/>
                <a:latin typeface="Times New Roman" pitchFamily="45"/>
                <a:ea typeface="Times New Roman" pitchFamily="45"/>
                <a:cs typeface="宋体" pitchFamily="4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</a:t>
            </a:r>
            <a:r>
              <a:rPr lang="en-US" altLang="zh-CN" sz="1200" b="0" i="0" u="none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  <a:cs typeface="宋体" pitchFamily="12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</a:p>
        </p:txBody>
      </p:sp>
      <p:pic>
        <p:nvPicPr>
          <p:cNvPr id="4" name="yt_shape_1697707703882">
            <a:extLst>
              <a:ext uri="{FF2B5EF4-FFF2-40B4-BE49-F238E27FC236}">
                <a16:creationId xmlns:a16="http://schemas.microsoft.com/office/drawing/2014/main" id="{A68B145B-EAFB-B873-EDAD-8C80B0648B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550" y="5480204"/>
            <a:ext cx="2019492" cy="76751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0B17F9D-F9E8-9D9C-BAEF-078B355BEB3B}"/>
              </a:ext>
            </a:extLst>
          </p:cNvPr>
          <p:cNvSpPr txBox="1"/>
          <p:nvPr/>
        </p:nvSpPr>
        <p:spPr>
          <a:xfrm>
            <a:off x="3193308" y="139896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BC20BF-CB72-BA82-23DB-07B9ACC86A9E}"/>
              </a:ext>
            </a:extLst>
          </p:cNvPr>
          <p:cNvSpPr txBox="1"/>
          <p:nvPr/>
        </p:nvSpPr>
        <p:spPr>
          <a:xfrm>
            <a:off x="1974108" y="493188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0" name="yt_shape_12600"/>
          <p:cNvSpPr txBox="1"/>
          <p:nvPr/>
        </p:nvSpPr>
        <p:spPr>
          <a:xfrm>
            <a:off x="540000" y="1055485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三角形的外接圆</a:t>
            </a:r>
          </a:p>
        </p:txBody>
      </p:sp>
      <p:sp>
        <p:nvSpPr>
          <p:cNvPr id="12601" name="yt_shape_12601"/>
          <p:cNvSpPr txBox="1"/>
          <p:nvPr/>
        </p:nvSpPr>
        <p:spPr>
          <a:xfrm>
            <a:off x="540000" y="1555050"/>
            <a:ext cx="10592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有一个三角形的外接圆的圆心在它的某一边上，则这个三角形一定是（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02" name="yt_table_126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516325"/>
              </p:ext>
            </p:extLst>
          </p:nvPr>
        </p:nvGraphicFramePr>
        <p:xfrm>
          <a:off x="540000" y="2034353"/>
          <a:ext cx="7030086" cy="950976"/>
        </p:xfrm>
        <a:graphic>
          <a:graphicData uri="http://schemas.openxmlformats.org/drawingml/2006/table">
            <a:tbl>
              <a:tblPr/>
              <a:tblGrid>
                <a:gridCol w="462502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</a:tbl>
          </a:graphicData>
        </a:graphic>
      </p:graphicFrame>
      <p:sp>
        <p:nvSpPr>
          <p:cNvPr id="12604" name="yt_shape_12604"/>
          <p:cNvSpPr txBox="1"/>
          <p:nvPr/>
        </p:nvSpPr>
        <p:spPr>
          <a:xfrm>
            <a:off x="540119" y="30359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正方形网格中，一条圆弧经过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三点，那么这条圆弧所在圆的圆心是（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08" name="yt_table_126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556690"/>
              </p:ext>
            </p:extLst>
          </p:nvPr>
        </p:nvGraphicFramePr>
        <p:xfrm>
          <a:off x="540000" y="3995342"/>
          <a:ext cx="8351204" cy="475488"/>
        </p:xfrm>
        <a:graphic>
          <a:graphicData uri="http://schemas.openxmlformats.org/drawingml/2006/table">
            <a:tbl>
              <a:tblPr/>
              <a:tblGrid>
                <a:gridCol w="2303780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2321243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2286318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143986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p:grpSp>
        <p:nvGrpSpPr>
          <p:cNvPr id="12605" name="yt_shape_12605_skip" title="H_170.6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8224" y="3995342"/>
            <a:ext cx="1771650" cy="2167650"/>
            <a:chOff x="0" y="0"/>
            <a:chExt cx="1771650" cy="2167650"/>
          </a:xfrm>
        </p:grpSpPr>
        <p:pic>
          <p:nvPicPr>
            <p:cNvPr id="2" name="yt_image_1260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1650" cy="1771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7" name="yt_shape_12607"/>
            <p:cNvSpPr txBox="1"/>
            <p:nvPr/>
          </p:nvSpPr>
          <p:spPr>
            <a:xfrm>
              <a:off x="352544" y="180765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704035">
            <a:extLst>
              <a:ext uri="{FF2B5EF4-FFF2-40B4-BE49-F238E27FC236}">
                <a16:creationId xmlns:a16="http://schemas.microsoft.com/office/drawing/2014/main" id="{31E04ACD-A4C1-7336-4EB4-93470431EC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9481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F5AF725-11CA-3739-27E2-24E5A24FD7A3}"/>
              </a:ext>
            </a:extLst>
          </p:cNvPr>
          <p:cNvSpPr txBox="1"/>
          <p:nvPr/>
        </p:nvSpPr>
        <p:spPr>
          <a:xfrm>
            <a:off x="10279789" y="15082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0A4FF0-9488-8BFA-BCFA-20BCA2BE405A}"/>
              </a:ext>
            </a:extLst>
          </p:cNvPr>
          <p:cNvSpPr txBox="1"/>
          <p:nvPr/>
        </p:nvSpPr>
        <p:spPr>
          <a:xfrm>
            <a:off x="2126508" y="34645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0" name="yt_shape_12610"/>
          <p:cNvSpPr txBox="1"/>
          <p:nvPr/>
        </p:nvSpPr>
        <p:spPr>
          <a:xfrm>
            <a:off x="540000" y="1178113"/>
            <a:ext cx="76591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的外接圆圆心的坐标是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614" name="yt_shape_12614"/>
          <p:cNvSpPr txBox="1"/>
          <p:nvPr/>
        </p:nvSpPr>
        <p:spPr>
          <a:xfrm>
            <a:off x="540000" y="42414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11" name="yt_shape_12611" title="H_187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3304" y="1809780"/>
            <a:ext cx="1985391" cy="2381391"/>
            <a:chOff x="0" y="0"/>
            <a:chExt cx="1985391" cy="2381391"/>
          </a:xfrm>
        </p:grpSpPr>
        <p:pic>
          <p:nvPicPr>
            <p:cNvPr id="2" name="yt_image_12611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5391" cy="1985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13" name="yt_shape_12613"/>
            <p:cNvSpPr txBox="1"/>
            <p:nvPr/>
          </p:nvSpPr>
          <p:spPr>
            <a:xfrm>
              <a:off x="459414" y="20213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615" name="yt_shape_12615"/>
              <p:cNvSpPr txBox="1"/>
              <p:nvPr/>
            </p:nvSpPr>
            <p:spPr>
              <a:xfrm>
                <a:off x="540000" y="4614874"/>
                <a:ext cx="991309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（衡阳市中考）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已知圆的半径是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，则圆内接正三角形的边长是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615" name="yt_shape_12615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4874"/>
                <a:ext cx="9913098" cy="465577"/>
              </a:xfrm>
              <a:prstGeom prst="rect">
                <a:avLst/>
              </a:prstGeom>
              <a:blipFill>
                <a:blip r:embed="rId3"/>
                <a:stretch>
                  <a:fillRect l="-1907" t="-3947" r="-923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C791F24-21E6-FE36-9534-2460EF08BD35}"/>
              </a:ext>
            </a:extLst>
          </p:cNvPr>
          <p:cNvSpPr txBox="1"/>
          <p:nvPr/>
        </p:nvSpPr>
        <p:spPr>
          <a:xfrm>
            <a:off x="5825264" y="113130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16039A7-180B-902D-3DC7-29863278005A}"/>
                  </a:ext>
                </a:extLst>
              </p:cNvPr>
              <p:cNvSpPr txBox="1"/>
              <p:nvPr/>
            </p:nvSpPr>
            <p:spPr>
              <a:xfrm>
                <a:off x="9365389" y="4487118"/>
                <a:ext cx="7009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3, 'hasSerialNum': 1, 'mathAnswerShape': 1}">
                <a:extLst>
                  <a:ext uri="{FF2B5EF4-FFF2-40B4-BE49-F238E27FC236}">
                    <a16:creationId xmlns:a16="http://schemas.microsoft.com/office/drawing/2014/main" id="{416039A7-180B-902D-3DC7-2986327800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65389" y="4487118"/>
                <a:ext cx="700913" cy="554686"/>
              </a:xfrm>
              <a:prstGeom prst="rect">
                <a:avLst/>
              </a:prstGeom>
              <a:blipFill>
                <a:blip r:embed="rId4"/>
                <a:stretch>
                  <a:fillRect l="-1304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18" name="yt_image_126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1439" y="2005622"/>
            <a:ext cx="2514600" cy="102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20" name="yt_shape_12620"/>
          <p:cNvSpPr txBox="1"/>
          <p:nvPr/>
        </p:nvSpPr>
        <p:spPr>
          <a:xfrm>
            <a:off x="522740" y="30853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622" name="yt_shape_12622"/>
          <p:cNvSpPr txBox="1"/>
          <p:nvPr/>
        </p:nvSpPr>
        <p:spPr>
          <a:xfrm>
            <a:off x="4799856" y="3717032"/>
            <a:ext cx="2163862" cy="244034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550" b="0" i="0" u="none" spc="-135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en-US" altLang="zh-CN" sz="13550" b="0" i="0" u="none" spc="13486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621" name="yt_image_1262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56" y="3717032"/>
            <a:ext cx="2140851" cy="269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991013-DF78-6F80-001B-FCE96FC7A363}"/>
              </a:ext>
            </a:extLst>
          </p:cNvPr>
          <p:cNvSpPr txBox="1"/>
          <p:nvPr/>
        </p:nvSpPr>
        <p:spPr>
          <a:xfrm>
            <a:off x="432729" y="3038559"/>
            <a:ext cx="147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2617">
            <a:extLst>
              <a:ext uri="{FF2B5EF4-FFF2-40B4-BE49-F238E27FC236}">
                <a16:creationId xmlns:a16="http://schemas.microsoft.com/office/drawing/2014/main" id="{8DACBEAA-8D72-7440-20D4-E95BD76A4281}"/>
              </a:ext>
            </a:extLst>
          </p:cNvPr>
          <p:cNvSpPr txBox="1"/>
          <p:nvPr/>
        </p:nvSpPr>
        <p:spPr>
          <a:xfrm>
            <a:off x="540000" y="11107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如图所示，已知钝角三角形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，作出这个三角形的外接圆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（保留作图痕迹，不写作法）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4" name="yt_shape_12624"/>
          <p:cNvSpPr txBox="1"/>
          <p:nvPr/>
        </p:nvSpPr>
        <p:spPr>
          <a:xfrm>
            <a:off x="540000" y="2623118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忽视了分类讨论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625" name="yt_shape_12625"/>
              <p:cNvSpPr txBox="1"/>
              <p:nvPr/>
            </p:nvSpPr>
            <p:spPr>
              <a:xfrm>
                <a:off x="540119" y="3122683"/>
                <a:ext cx="11532545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（绥化市中考）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是锐角三角形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的外接圆，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，延长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是直角三角形，则弦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625" name="yt_shape_126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22683"/>
                <a:ext cx="11532545" cy="946798"/>
              </a:xfrm>
              <a:prstGeom prst="rect">
                <a:avLst/>
              </a:prstGeom>
              <a:blipFill>
                <a:blip r:embed="rId2"/>
                <a:stretch>
                  <a:fillRect l="-1639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7704220">
            <a:extLst>
              <a:ext uri="{FF2B5EF4-FFF2-40B4-BE49-F238E27FC236}">
                <a16:creationId xmlns:a16="http://schemas.microsoft.com/office/drawing/2014/main" id="{F6457273-1F9F-5D43-600F-C8307F91A5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62445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280C36-5A4D-56D8-1E9F-97A0D7EC1FCD}"/>
                  </a:ext>
                </a:extLst>
              </p:cNvPr>
              <p:cNvSpPr txBox="1"/>
              <p:nvPr/>
            </p:nvSpPr>
            <p:spPr>
              <a:xfrm>
                <a:off x="9408368" y="3455550"/>
                <a:ext cx="14629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  <m:r>
                      <a:rPr lang="en-US" altLang="zh-CN" sz="2400" i="1">
                        <a:solidFill>
                          <a:srgbClr val="FF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48" charset="0"/>
                      </a:rPr>
                      <m:t> </m:t>
                    </m: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280C36-5A4D-56D8-1E9F-97A0D7EC1F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8368" y="3455550"/>
                <a:ext cx="1462913" cy="613931"/>
              </a:xfrm>
              <a:prstGeom prst="rect">
                <a:avLst/>
              </a:prstGeom>
              <a:blipFill>
                <a:blip r:embed="rId4"/>
                <a:stretch>
                  <a:fillRect l="-6250" r="-458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B7607C5-6FCC-F321-83C0-869D0B491CC2}"/>
              </a:ext>
            </a:extLst>
          </p:cNvPr>
          <p:cNvSpPr txBox="1"/>
          <p:nvPr/>
        </p:nvSpPr>
        <p:spPr>
          <a:xfrm>
            <a:off x="450108" y="3990734"/>
            <a:ext cx="548514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8" name="yt_shape_12628"/>
          <p:cNvSpPr txBox="1"/>
          <p:nvPr/>
        </p:nvSpPr>
        <p:spPr>
          <a:xfrm>
            <a:off x="540000" y="141277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27" name="yt_image_1262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1277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0" name="yt_shape_12630"/>
          <p:cNvSpPr txBox="1"/>
          <p:nvPr/>
        </p:nvSpPr>
        <p:spPr>
          <a:xfrm>
            <a:off x="540119" y="21046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（西安市碑林区校级模拟）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是劣弧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634" name="yt_table_12634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5641982"/>
                  </p:ext>
                </p:extLst>
              </p:nvPr>
            </p:nvGraphicFramePr>
            <p:xfrm>
              <a:off x="540000" y="3064080"/>
              <a:ext cx="7848347" cy="461074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2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3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634" name="yt_table_12634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5641982"/>
                  </p:ext>
                </p:extLst>
              </p:nvPr>
            </p:nvGraphicFramePr>
            <p:xfrm>
              <a:off x="540000" y="3064080"/>
              <a:ext cx="7848347" cy="461074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2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3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99" r="-26005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7953" t="-1299" r="-6036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60435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631" name="yt_shape_12631_skip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6071" y="3890693"/>
            <a:ext cx="1499857" cy="1936764"/>
            <a:chOff x="0" y="0"/>
            <a:chExt cx="1499857" cy="1936764"/>
          </a:xfrm>
        </p:grpSpPr>
        <p:pic>
          <p:nvPicPr>
            <p:cNvPr id="2" name="yt_image_1263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99857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3" name="yt_shape_12633"/>
            <p:cNvSpPr txBox="1"/>
            <p:nvPr/>
          </p:nvSpPr>
          <p:spPr>
            <a:xfrm>
              <a:off x="140464" y="15767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7B023B0-AE8B-5CDF-1C32-1471EEA30549}"/>
              </a:ext>
            </a:extLst>
          </p:cNvPr>
          <p:cNvSpPr txBox="1"/>
          <p:nvPr/>
        </p:nvSpPr>
        <p:spPr>
          <a:xfrm>
            <a:off x="5461846" y="253332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1574</Words>
  <Application>Microsoft Office PowerPoint</Application>
  <PresentationFormat>宽屏</PresentationFormat>
  <Paragraphs>142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2023-10-19T15:56:02Z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