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4" r:id="rId4"/>
    <p:sldId id="365" r:id="rId5"/>
    <p:sldId id="366" r:id="rId6"/>
    <p:sldId id="368" r:id="rId7"/>
    <p:sldId id="369" r:id="rId8"/>
    <p:sldId id="374" r:id="rId9"/>
    <p:sldId id="377" r:id="rId10"/>
    <p:sldId id="380" r:id="rId11"/>
    <p:sldId id="378" r:id="rId12"/>
    <p:sldId id="381" r:id="rId13"/>
    <p:sldId id="379" r:id="rId14"/>
    <p:sldId id="382" r:id="rId15"/>
    <p:sldId id="256" r:id="rId16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55" d="100"/>
          <a:sy n="55" d="100"/>
        </p:scale>
        <p:origin x="40" y="52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bin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bin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bin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42" name="yt_shape_13842"/>
          <p:cNvSpPr txBox="1"/>
          <p:nvPr/>
        </p:nvSpPr>
        <p:spPr>
          <a:xfrm>
            <a:off x="540000" y="1874368"/>
            <a:ext cx="477053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一、选择题（每小题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分，共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分）</a:t>
            </a:r>
          </a:p>
        </p:txBody>
      </p:sp>
      <p:sp>
        <p:nvSpPr>
          <p:cNvPr id="13843" name="yt_shape_13843"/>
          <p:cNvSpPr txBox="1"/>
          <p:nvPr/>
        </p:nvSpPr>
        <p:spPr>
          <a:xfrm>
            <a:off x="540000" y="2353671"/>
            <a:ext cx="870911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下表是一组二次函数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的自变量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的对应值：</a:t>
            </a:r>
          </a:p>
        </p:txBody>
      </p:sp>
      <p:graphicFrame>
        <p:nvGraphicFramePr>
          <p:cNvPr id="13844" name="yt_table_13844" title="H_89.2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1833821"/>
              </p:ext>
            </p:extLst>
          </p:nvPr>
        </p:nvGraphicFramePr>
        <p:xfrm>
          <a:off x="540000" y="2985338"/>
          <a:ext cx="11111997" cy="113385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3083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6073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6073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96073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9607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96073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1.1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1.2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1.3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1.4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0.49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0.04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0.59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1.16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3846" name="yt_shape_13846"/>
          <p:cNvSpPr txBox="1"/>
          <p:nvPr/>
        </p:nvSpPr>
        <p:spPr>
          <a:xfrm>
            <a:off x="540000" y="4388944"/>
            <a:ext cx="596637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则方程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的一个近似根是（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3847" name="yt_table_13847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8088689"/>
              </p:ext>
            </p:extLst>
          </p:nvPr>
        </p:nvGraphicFramePr>
        <p:xfrm>
          <a:off x="540000" y="4868247"/>
          <a:ext cx="7581266" cy="475488"/>
        </p:xfrm>
        <a:graphic>
          <a:graphicData uri="http://schemas.openxmlformats.org/drawingml/2006/table">
            <a:tbl>
              <a:tblPr/>
              <a:tblGrid>
                <a:gridCol w="1965643">
                  <a:extLst>
                    <a:ext uri="{9D8B030D-6E8A-4147-A177-3AD203B41FA5}">
                      <a16:colId xmlns:a16="http://schemas.microsoft.com/office/drawing/2014/main" val="10624"/>
                    </a:ext>
                  </a:extLst>
                </a:gridCol>
                <a:gridCol w="2176780">
                  <a:extLst>
                    <a:ext uri="{9D8B030D-6E8A-4147-A177-3AD203B41FA5}">
                      <a16:colId xmlns:a16="http://schemas.microsoft.com/office/drawing/2014/main" val="10625"/>
                    </a:ext>
                  </a:extLst>
                </a:gridCol>
                <a:gridCol w="2176780">
                  <a:extLst>
                    <a:ext uri="{9D8B030D-6E8A-4147-A177-3AD203B41FA5}">
                      <a16:colId xmlns:a16="http://schemas.microsoft.com/office/drawing/2014/main" val="10626"/>
                    </a:ext>
                  </a:extLst>
                </a:gridCol>
                <a:gridCol w="1262063">
                  <a:extLst>
                    <a:ext uri="{9D8B030D-6E8A-4147-A177-3AD203B41FA5}">
                      <a16:colId xmlns:a16="http://schemas.microsoft.com/office/drawing/2014/main" val="1062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B.1.1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C.1.2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D.1.3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71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FA67D829-0CEB-DADA-70A3-B3325EE8DFBF}"/>
              </a:ext>
            </a:extLst>
          </p:cNvPr>
          <p:cNvSpPr txBox="1"/>
          <p:nvPr/>
        </p:nvSpPr>
        <p:spPr>
          <a:xfrm>
            <a:off x="5698264" y="434213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98" name="yt_shape_13898"/>
          <p:cNvSpPr txBox="1"/>
          <p:nvPr/>
        </p:nvSpPr>
        <p:spPr>
          <a:xfrm>
            <a:off x="540119" y="98072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分）如图，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）两点在一次函数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的图象上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3899" name="yt_image_13899">
            <a:extLst>
              <a:ext uri="">
                <a16:creationId xmlns:a14="http://schemas.microsoft.com/office/drawing/2010/main" xmlns:mc="http://schemas.openxmlformats.org/markup-compatibility/2006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48328" y="2802952"/>
            <a:ext cx="1729180" cy="21225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901" name="yt_shape_13901"/>
          <p:cNvSpPr txBox="1"/>
          <p:nvPr/>
        </p:nvSpPr>
        <p:spPr>
          <a:xfrm>
            <a:off x="263352" y="2009249"/>
            <a:ext cx="499335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）求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的值及二次函数的表达式；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3903">
                <a:extLst>
                  <a:ext uri="{FF2B5EF4-FFF2-40B4-BE49-F238E27FC236}">
                    <a16:creationId xmlns:a16="http://schemas.microsoft.com/office/drawing/2014/main" id="{5438831A-56B3-CE6C-08D0-B027568F20F1}"/>
                  </a:ext>
                </a:extLst>
              </p:cNvPr>
              <p:cNvSpPr txBox="1"/>
              <p:nvPr/>
            </p:nvSpPr>
            <p:spPr>
              <a:xfrm>
                <a:off x="519751" y="2484570"/>
                <a:ext cx="6171561" cy="251132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解：（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）因为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过点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），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两点在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图象上，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3=0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+2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3=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2" name="yt_shape_13903">
                <a:extLst>
                  <a:ext uri="{FF2B5EF4-FFF2-40B4-BE49-F238E27FC236}">
                    <a16:creationId xmlns:a16="http://schemas.microsoft.com/office/drawing/2014/main" id="{5438831A-56B3-CE6C-08D0-B027568F20F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9751" y="2484570"/>
                <a:ext cx="6171561" cy="2511329"/>
              </a:xfrm>
              <a:prstGeom prst="rect">
                <a:avLst/>
              </a:prstGeom>
              <a:blipFill>
                <a:blip r:embed="rId3"/>
                <a:stretch>
                  <a:fillRect l="-2962" t="-2184" r="-207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yt_shape_13905">
                <a:extLst>
                  <a:ext uri="{FF2B5EF4-FFF2-40B4-BE49-F238E27FC236}">
                    <a16:creationId xmlns:a16="http://schemas.microsoft.com/office/drawing/2014/main" id="{DD3723A3-FDAC-44F9-F2FF-295EDCA95522}"/>
                  </a:ext>
                </a:extLst>
              </p:cNvPr>
              <p:cNvSpPr txBox="1"/>
              <p:nvPr/>
            </p:nvSpPr>
            <p:spPr>
              <a:xfrm>
                <a:off x="519751" y="5046687"/>
                <a:ext cx="4435510" cy="149944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二次函数表达式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3" name="yt_shape_13905">
                <a:extLst>
                  <a:ext uri="{FF2B5EF4-FFF2-40B4-BE49-F238E27FC236}">
                    <a16:creationId xmlns:a16="http://schemas.microsoft.com/office/drawing/2014/main" id="{DD3723A3-FDAC-44F9-F2FF-295EDCA9552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9751" y="5046687"/>
                <a:ext cx="4435510" cy="1499449"/>
              </a:xfrm>
              <a:prstGeom prst="rect">
                <a:avLst/>
              </a:prstGeom>
              <a:blipFill>
                <a:blip r:embed="rId4"/>
                <a:stretch>
                  <a:fillRect l="-4121" r="-2198" b="-113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900AF3E3-3844-E098-DF07-B13CD5399EC7}"/>
              </a:ext>
            </a:extLst>
          </p:cNvPr>
          <p:cNvSpPr txBox="1"/>
          <p:nvPr/>
        </p:nvSpPr>
        <p:spPr>
          <a:xfrm>
            <a:off x="429740" y="2437764"/>
            <a:ext cx="62919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）因为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过点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A024491-A049-9800-F6F6-5D66F294948B}"/>
              </a:ext>
            </a:extLst>
          </p:cNvPr>
          <p:cNvSpPr txBox="1"/>
          <p:nvPr/>
        </p:nvSpPr>
        <p:spPr>
          <a:xfrm>
            <a:off x="429740" y="2913252"/>
            <a:ext cx="32122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D1BC85D-2FFA-6D21-BF80-0727C3A25FB5}"/>
              </a:ext>
            </a:extLst>
          </p:cNvPr>
          <p:cNvSpPr txBox="1"/>
          <p:nvPr/>
        </p:nvSpPr>
        <p:spPr>
          <a:xfrm>
            <a:off x="429740" y="3388740"/>
            <a:ext cx="51727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两点在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图象上，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93FD1F1D-DFCA-1D90-DF34-6CAFC48D89BC}"/>
                  </a:ext>
                </a:extLst>
              </p:cNvPr>
              <p:cNvSpPr txBox="1"/>
              <p:nvPr/>
            </p:nvSpPr>
            <p:spPr>
              <a:xfrm>
                <a:off x="429740" y="3864228"/>
                <a:ext cx="3312033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3=0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3=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93FD1F1D-DFCA-1D90-DF34-6CAFC48D89B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9740" y="3864228"/>
                <a:ext cx="3312033" cy="1154189"/>
              </a:xfrm>
              <a:prstGeom prst="rect">
                <a:avLst/>
              </a:prstGeom>
              <a:blipFill>
                <a:blip r:embed="rId5"/>
                <a:stretch>
                  <a:fillRect l="-275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DA3841A1-1924-845B-1D15-9B848FD42C65}"/>
                  </a:ext>
                </a:extLst>
              </p:cNvPr>
              <p:cNvSpPr txBox="1"/>
              <p:nvPr/>
            </p:nvSpPr>
            <p:spPr>
              <a:xfrm>
                <a:off x="429740" y="4999881"/>
                <a:ext cx="2247011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DA3841A1-1924-845B-1D15-9B848FD42C6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9740" y="4999881"/>
                <a:ext cx="2247011" cy="1154189"/>
              </a:xfrm>
              <a:prstGeom prst="rect">
                <a:avLst/>
              </a:prstGeom>
              <a:blipFill>
                <a:blip r:embed="rId6"/>
                <a:stretch>
                  <a:fillRect l="-406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9D1C5A16-3812-828D-3D63-E5BADCB22886}"/>
              </a:ext>
            </a:extLst>
          </p:cNvPr>
          <p:cNvSpPr txBox="1"/>
          <p:nvPr/>
        </p:nvSpPr>
        <p:spPr>
          <a:xfrm>
            <a:off x="429740" y="6060458"/>
            <a:ext cx="45218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二次函数表达式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02" name="yt_shape_13902"/>
          <p:cNvSpPr txBox="1"/>
          <p:nvPr/>
        </p:nvSpPr>
        <p:spPr>
          <a:xfrm>
            <a:off x="540119" y="1484784"/>
            <a:ext cx="525624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为何值时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</a:p>
        </p:txBody>
      </p:sp>
      <p:sp>
        <p:nvSpPr>
          <p:cNvPr id="13907" name="yt_shape_13907"/>
          <p:cNvSpPr txBox="1"/>
          <p:nvPr/>
        </p:nvSpPr>
        <p:spPr>
          <a:xfrm>
            <a:off x="540000" y="206084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）结合图象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的交点为（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），（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），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当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时，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FEC65D28-30B9-E004-1737-DF4946C6ABE1}"/>
              </a:ext>
            </a:extLst>
          </p:cNvPr>
          <p:cNvSpPr txBox="1"/>
          <p:nvPr/>
        </p:nvSpPr>
        <p:spPr>
          <a:xfrm>
            <a:off x="449989" y="2014042"/>
            <a:ext cx="1113377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en-US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解：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）结合图象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en-US" altLang="zh-CN" sz="2400" b="0" i="0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与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en-US" altLang="zh-CN" sz="2400" b="0" i="0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的交点为（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），（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当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时</a:t>
            </a:r>
            <a:r>
              <a:rPr lang="zh-CN" altLang="en-US" sz="2400" dirty="0">
                <a:solidFill>
                  <a:srgbClr val="FF0000"/>
                </a:solidFill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E7D6388B-A0D9-2B01-C60A-CAF03A2637AF}"/>
              </a:ext>
            </a:extLst>
          </p:cNvPr>
          <p:cNvSpPr txBox="1"/>
          <p:nvPr/>
        </p:nvSpPr>
        <p:spPr>
          <a:xfrm>
            <a:off x="449989" y="2489530"/>
            <a:ext cx="22200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  <a:cs typeface="宋体" pitchFamily="24"/>
              </a:rPr>
              <a:t>＋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10" name="yt_image_13899">
            <a:extLst>
              <a:ext uri="{FF2B5EF4-FFF2-40B4-BE49-F238E27FC236}">
                <a16:creationId xmlns:a16="http://schemas.microsoft.com/office/drawing/2014/main" id="{D2633950-6006-12DE-2C72-61AB9CDE8FC5}"/>
              </a:ext>
              <a:ext uri="">
                <a16:creationId xmlns:a14="http://schemas.microsoft.com/office/drawing/2010/main" xmlns:mc="http://schemas.openxmlformats.org/markup-compatibility/2006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04312" y="3717032"/>
            <a:ext cx="1729180" cy="21225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allAtOnce"/>
      <p:bldP spid="9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08" name="yt_shape_13908"/>
          <p:cNvSpPr txBox="1"/>
          <p:nvPr/>
        </p:nvSpPr>
        <p:spPr>
          <a:xfrm>
            <a:off x="540000" y="1364770"/>
            <a:ext cx="1008449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（黄冈市中考）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如图，已知直线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3909" name="yt_image_13909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76320" y="2192138"/>
            <a:ext cx="1961683" cy="2418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911" name="yt_shape_13911"/>
          <p:cNvSpPr txBox="1"/>
          <p:nvPr/>
        </p:nvSpPr>
        <p:spPr>
          <a:xfrm>
            <a:off x="407368" y="2105441"/>
            <a:ext cx="608660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）求证：直线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与该抛物线总有两个交点；</a:t>
            </a:r>
          </a:p>
        </p:txBody>
      </p:sp>
      <p:sp>
        <p:nvSpPr>
          <p:cNvPr id="2" name="yt_shape_13913">
            <a:extLst>
              <a:ext uri="{FF2B5EF4-FFF2-40B4-BE49-F238E27FC236}">
                <a16:creationId xmlns:a16="http://schemas.microsoft.com/office/drawing/2014/main" id="{3497E0E1-BE70-6880-2262-00D641CFB5BA}"/>
              </a:ext>
            </a:extLst>
          </p:cNvPr>
          <p:cNvSpPr txBox="1"/>
          <p:nvPr/>
        </p:nvSpPr>
        <p:spPr>
          <a:xfrm>
            <a:off x="497379" y="2886907"/>
            <a:ext cx="5418150" cy="186891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）证明：由题意可得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化简可得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故直线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与该抛物线总有两个交点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22EF374-80EE-7A7F-6FDB-8C3A7484EC8C}"/>
              </a:ext>
            </a:extLst>
          </p:cNvPr>
          <p:cNvSpPr txBox="1"/>
          <p:nvPr/>
        </p:nvSpPr>
        <p:spPr>
          <a:xfrm>
            <a:off x="407368" y="2840101"/>
            <a:ext cx="55458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）证明：由题意可得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kx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5F5CBEF-DC5A-5ED9-EB73-1E42F517E3B4}"/>
              </a:ext>
            </a:extLst>
          </p:cNvPr>
          <p:cNvSpPr txBox="1"/>
          <p:nvPr/>
        </p:nvSpPr>
        <p:spPr>
          <a:xfrm>
            <a:off x="407368" y="3315589"/>
            <a:ext cx="44964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化简可得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689FF5A-1F0E-ECC4-962C-6BCE930D298B}"/>
              </a:ext>
            </a:extLst>
          </p:cNvPr>
          <p:cNvSpPr txBox="1"/>
          <p:nvPr/>
        </p:nvSpPr>
        <p:spPr>
          <a:xfrm>
            <a:off x="407368" y="3791077"/>
            <a:ext cx="34916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468CB5E-DDB8-09E8-AFC3-25F91F52D8F1}"/>
              </a:ext>
            </a:extLst>
          </p:cNvPr>
          <p:cNvSpPr txBox="1"/>
          <p:nvPr/>
        </p:nvSpPr>
        <p:spPr>
          <a:xfrm>
            <a:off x="407368" y="4266565"/>
            <a:ext cx="46076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故直线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与该抛物线总有两个交点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14" name="yt_shape_13914"/>
          <p:cNvSpPr txBox="1"/>
          <p:nvPr/>
        </p:nvSpPr>
        <p:spPr>
          <a:xfrm>
            <a:off x="540000" y="2395686"/>
            <a:ext cx="5025415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）解：当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时，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915" name="yt_shape_13915"/>
              <p:cNvSpPr txBox="1"/>
              <p:nvPr/>
            </p:nvSpPr>
            <p:spPr>
              <a:xfrm>
                <a:off x="540000" y="3355121"/>
                <a:ext cx="8427243" cy="265290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解得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直线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与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轴交于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点，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），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BOC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13915" name="yt_shape_139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355121"/>
                <a:ext cx="8427243" cy="2652906"/>
              </a:xfrm>
              <a:prstGeom prst="rect">
                <a:avLst/>
              </a:prstGeom>
              <a:blipFill>
                <a:blip r:embed="rId2"/>
                <a:stretch>
                  <a:fillRect l="-2243" t="-688" b="-29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879F84CE-FB5F-38F5-6172-F4BD07BCB7C1}"/>
              </a:ext>
            </a:extLst>
          </p:cNvPr>
          <p:cNvSpPr txBox="1"/>
          <p:nvPr/>
        </p:nvSpPr>
        <p:spPr>
          <a:xfrm>
            <a:off x="449989" y="2348880"/>
            <a:ext cx="51568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）解：当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时，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B7E67F5-B1F9-472E-4FFC-8CB511886857}"/>
              </a:ext>
            </a:extLst>
          </p:cNvPr>
          <p:cNvSpPr txBox="1"/>
          <p:nvPr/>
        </p:nvSpPr>
        <p:spPr>
          <a:xfrm>
            <a:off x="449989" y="2824368"/>
            <a:ext cx="297249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C389D9F7-ED40-E9C6-3FF7-DB28DE285CAB}"/>
                  </a:ext>
                </a:extLst>
              </p:cNvPr>
              <p:cNvSpPr txBox="1"/>
              <p:nvPr/>
            </p:nvSpPr>
            <p:spPr>
              <a:xfrm>
                <a:off x="449989" y="3308315"/>
                <a:ext cx="4133215" cy="6153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解得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C389D9F7-ED40-E9C6-3FF7-DB28DE285CA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308315"/>
                <a:ext cx="4133215" cy="615392"/>
              </a:xfrm>
              <a:prstGeom prst="rect">
                <a:avLst/>
              </a:prstGeom>
              <a:blipFill>
                <a:blip r:embed="rId3"/>
                <a:stretch>
                  <a:fillRect l="-2360" r="-2212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4AE0917F-8B54-FDCC-CFE9-AE5015C4C311}"/>
                  </a:ext>
                </a:extLst>
              </p:cNvPr>
              <p:cNvSpPr txBox="1"/>
              <p:nvPr/>
            </p:nvSpPr>
            <p:spPr>
              <a:xfrm>
                <a:off x="449989" y="3830095"/>
                <a:ext cx="3291713" cy="61539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4AE0917F-8B54-FDCC-CFE9-AE5015C4C31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830095"/>
                <a:ext cx="3291713" cy="615391"/>
              </a:xfrm>
              <a:prstGeom prst="rect">
                <a:avLst/>
              </a:prstGeom>
              <a:blipFill>
                <a:blip r:embed="rId4"/>
                <a:stretch>
                  <a:fillRect l="-2963" r="-2778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文本框 9">
            <a:extLst>
              <a:ext uri="{FF2B5EF4-FFF2-40B4-BE49-F238E27FC236}">
                <a16:creationId xmlns:a16="http://schemas.microsoft.com/office/drawing/2014/main" id="{0F33FFAE-0198-C5FA-98FD-CCBD85884429}"/>
              </a:ext>
            </a:extLst>
          </p:cNvPr>
          <p:cNvSpPr txBox="1"/>
          <p:nvPr/>
        </p:nvSpPr>
        <p:spPr>
          <a:xfrm>
            <a:off x="449989" y="4351874"/>
            <a:ext cx="47504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直线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与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轴交于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点，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53ECCEB7-6F09-64AF-405B-5103ADBBF861}"/>
              </a:ext>
            </a:extLst>
          </p:cNvPr>
          <p:cNvSpPr txBox="1"/>
          <p:nvPr/>
        </p:nvSpPr>
        <p:spPr>
          <a:xfrm>
            <a:off x="449989" y="4827362"/>
            <a:ext cx="221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5833B8A2-B3D3-CE68-D08F-E9479E4A9846}"/>
                  </a:ext>
                </a:extLst>
              </p:cNvPr>
              <p:cNvSpPr txBox="1"/>
              <p:nvPr/>
            </p:nvSpPr>
            <p:spPr>
              <a:xfrm>
                <a:off x="449989" y="5302850"/>
                <a:ext cx="8424228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AOB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AOC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BOC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（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5833B8A2-B3D3-CE68-D08F-E9479E4A984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302850"/>
                <a:ext cx="8424228" cy="726326"/>
              </a:xfrm>
              <a:prstGeom prst="rect">
                <a:avLst/>
              </a:prstGeom>
              <a:blipFill>
                <a:blip r:embed="rId5"/>
                <a:stretch>
                  <a:fillRect l="-1158" r="-796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yt_shape_13912">
            <a:extLst>
              <a:ext uri="{FF2B5EF4-FFF2-40B4-BE49-F238E27FC236}">
                <a16:creationId xmlns:a16="http://schemas.microsoft.com/office/drawing/2014/main" id="{F4AFAA3C-1602-4858-DF6D-0B72821A5E3D}"/>
              </a:ext>
            </a:extLst>
          </p:cNvPr>
          <p:cNvSpPr txBox="1"/>
          <p:nvPr/>
        </p:nvSpPr>
        <p:spPr>
          <a:xfrm>
            <a:off x="540000" y="131977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）设直线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与该抛物线两交点为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轴交于点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为原点，当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时，求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的面积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4" name="yt_image_13909">
            <a:extLst>
              <a:ext uri="{FF2B5EF4-FFF2-40B4-BE49-F238E27FC236}">
                <a16:creationId xmlns:a16="http://schemas.microsoft.com/office/drawing/2014/main" id="{2E88CD30-E3E4-5A2F-8769-D39DD1C0CC64}"/>
              </a:ex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976320" y="2192138"/>
            <a:ext cx="1961683" cy="2418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49" name="yt_shape_13849"/>
          <p:cNvSpPr txBox="1"/>
          <p:nvPr/>
        </p:nvSpPr>
        <p:spPr>
          <a:xfrm>
            <a:off x="540000" y="1876328"/>
            <a:ext cx="792204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的部分对应值如下表：</a:t>
            </a:r>
          </a:p>
        </p:txBody>
      </p:sp>
      <p:graphicFrame>
        <p:nvGraphicFramePr>
          <p:cNvPr id="13850" name="yt_table_13850" title="H_89.2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8900980"/>
              </p:ext>
            </p:extLst>
          </p:nvPr>
        </p:nvGraphicFramePr>
        <p:xfrm>
          <a:off x="540000" y="2507995"/>
          <a:ext cx="11111992" cy="113385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6076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144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144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1371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1371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41371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41371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41371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60696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1.1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1.2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1.3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1.4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1.5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1.6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1.59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1.16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0.71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0.24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0.25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0.76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3852" name="yt_shape_13852"/>
          <p:cNvSpPr txBox="1"/>
          <p:nvPr/>
        </p:nvSpPr>
        <p:spPr>
          <a:xfrm>
            <a:off x="540000" y="3911601"/>
            <a:ext cx="777777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则一元二次方程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的一个根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满足条件（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3853" name="yt_table_13853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8856838"/>
              </p:ext>
            </p:extLst>
          </p:nvPr>
        </p:nvGraphicFramePr>
        <p:xfrm>
          <a:off x="540000" y="4390904"/>
          <a:ext cx="5707380" cy="950976"/>
        </p:xfrm>
        <a:graphic>
          <a:graphicData uri="http://schemas.openxmlformats.org/drawingml/2006/table">
            <a:tbl>
              <a:tblPr/>
              <a:tblGrid>
                <a:gridCol w="3319780">
                  <a:extLst>
                    <a:ext uri="{9D8B030D-6E8A-4147-A177-3AD203B41FA5}">
                      <a16:colId xmlns:a16="http://schemas.microsoft.com/office/drawing/2014/main" val="10628"/>
                    </a:ext>
                  </a:extLst>
                </a:gridCol>
                <a:gridCol w="2387600">
                  <a:extLst>
                    <a:ext uri="{9D8B030D-6E8A-4147-A177-3AD203B41FA5}">
                      <a16:colId xmlns:a16="http://schemas.microsoft.com/office/drawing/2014/main" val="1062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A.1.2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1.3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B.1.3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1.4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7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C.1.4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1.5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D.1.5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1.6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73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9ABE8D01-B3A9-D11E-907F-F2082EE6332C}"/>
              </a:ext>
            </a:extLst>
          </p:cNvPr>
          <p:cNvSpPr txBox="1"/>
          <p:nvPr/>
        </p:nvSpPr>
        <p:spPr>
          <a:xfrm>
            <a:off x="7492139" y="3864795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855" name="yt_shape_13855"/>
              <p:cNvSpPr txBox="1"/>
              <p:nvPr/>
            </p:nvSpPr>
            <p:spPr>
              <a:xfrm>
                <a:off x="540119" y="1986166"/>
                <a:ext cx="11111999" cy="110998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二次函数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和正比例函数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的图象如图所示，则方程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的两根之和（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3855" name="yt_shape_13855" descr="{&quot;rangeId&quot;:4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986166"/>
                <a:ext cx="11111999" cy="1109984"/>
              </a:xfrm>
              <a:prstGeom prst="rect">
                <a:avLst/>
              </a:prstGeom>
              <a:blipFill>
                <a:blip r:embed="rId2"/>
                <a:stretch>
                  <a:fillRect l="-1701" r="-1427" b="-159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3860" name="yt_table_13860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1565082"/>
              </p:ext>
            </p:extLst>
          </p:nvPr>
        </p:nvGraphicFramePr>
        <p:xfrm>
          <a:off x="540000" y="3146938"/>
          <a:ext cx="4675506" cy="950976"/>
        </p:xfrm>
        <a:graphic>
          <a:graphicData uri="http://schemas.openxmlformats.org/drawingml/2006/table">
            <a:tbl>
              <a:tblPr/>
              <a:tblGrid>
                <a:gridCol w="2575243">
                  <a:extLst>
                    <a:ext uri="{9D8B030D-6E8A-4147-A177-3AD203B41FA5}">
                      <a16:colId xmlns:a16="http://schemas.microsoft.com/office/drawing/2014/main" val="10630"/>
                    </a:ext>
                  </a:extLst>
                </a:gridCol>
                <a:gridCol w="2100263">
                  <a:extLst>
                    <a:ext uri="{9D8B030D-6E8A-4147-A177-3AD203B41FA5}">
                      <a16:colId xmlns:a16="http://schemas.microsoft.com/office/drawing/2014/main" val="1063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大于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等于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7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小于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不能确定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75"/>
                  </a:ext>
                </a:extLst>
              </a:tr>
            </a:tbl>
          </a:graphicData>
        </a:graphic>
      </p:graphicFrame>
      <p:grpSp>
        <p:nvGrpSpPr>
          <p:cNvPr id="13857" name="yt_shape_13857_skip" title="H_164.2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515027" y="3146938"/>
            <a:ext cx="2134927" cy="2085354"/>
            <a:chOff x="0" y="0"/>
            <a:chExt cx="2134927" cy="2085354"/>
          </a:xfrm>
        </p:grpSpPr>
        <p:pic>
          <p:nvPicPr>
            <p:cNvPr id="2" name="yt_image_13857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134927" cy="168935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859" name="yt_shape_13859"/>
            <p:cNvSpPr txBox="1"/>
            <p:nvPr/>
          </p:nvSpPr>
          <p:spPr>
            <a:xfrm>
              <a:off x="534182" y="172535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77E5FD64-32F9-32C0-BA51-8601C50A1CB1}"/>
              </a:ext>
            </a:extLst>
          </p:cNvPr>
          <p:cNvSpPr txBox="1"/>
          <p:nvPr/>
        </p:nvSpPr>
        <p:spPr>
          <a:xfrm>
            <a:off x="3463183" y="261423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62" name="yt_shape_13862"/>
          <p:cNvSpPr txBox="1"/>
          <p:nvPr/>
        </p:nvSpPr>
        <p:spPr>
          <a:xfrm>
            <a:off x="540000" y="1062276"/>
            <a:ext cx="1062470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如图是二次函数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的图象，使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成立的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的取值范围是（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3866" name="yt_table_13866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36406286"/>
              </p:ext>
            </p:extLst>
          </p:nvPr>
        </p:nvGraphicFramePr>
        <p:xfrm>
          <a:off x="540000" y="1541579"/>
          <a:ext cx="5842318" cy="950976"/>
        </p:xfrm>
        <a:graphic>
          <a:graphicData uri="http://schemas.openxmlformats.org/drawingml/2006/table">
            <a:tbl>
              <a:tblPr/>
              <a:tblGrid>
                <a:gridCol w="3167380">
                  <a:extLst>
                    <a:ext uri="{9D8B030D-6E8A-4147-A177-3AD203B41FA5}">
                      <a16:colId xmlns:a16="http://schemas.microsoft.com/office/drawing/2014/main" val="10632"/>
                    </a:ext>
                  </a:extLst>
                </a:gridCol>
                <a:gridCol w="2674938">
                  <a:extLst>
                    <a:ext uri="{9D8B030D-6E8A-4147-A177-3AD203B41FA5}">
                      <a16:colId xmlns:a16="http://schemas.microsoft.com/office/drawing/2014/main" val="1063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≤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≤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≤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7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≥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≤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或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≥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77"/>
                  </a:ext>
                </a:extLst>
              </a:tr>
            </a:tbl>
          </a:graphicData>
        </a:graphic>
      </p:graphicFrame>
      <p:grpSp>
        <p:nvGrpSpPr>
          <p:cNvPr id="13863" name="yt_shape_13863_skip" title="H_171.5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090657" y="1541579"/>
            <a:ext cx="1559170" cy="2179080"/>
            <a:chOff x="0" y="0"/>
            <a:chExt cx="1559170" cy="2179080"/>
          </a:xfrm>
        </p:grpSpPr>
        <p:pic>
          <p:nvPicPr>
            <p:cNvPr id="2" name="yt_image_13863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559170" cy="17830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865" name="yt_shape_13865"/>
            <p:cNvSpPr txBox="1"/>
            <p:nvPr/>
          </p:nvSpPr>
          <p:spPr>
            <a:xfrm>
              <a:off x="246304" y="181908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13868" name="yt_shape_13868"/>
          <p:cNvSpPr txBox="1"/>
          <p:nvPr/>
        </p:nvSpPr>
        <p:spPr>
          <a:xfrm>
            <a:off x="540119" y="377096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的图象如图所示，则一元二次方程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的近似根为（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3870" name="yt_table_13870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4752976"/>
              </p:ext>
            </p:extLst>
          </p:nvPr>
        </p:nvGraphicFramePr>
        <p:xfrm>
          <a:off x="540000" y="4730401"/>
          <a:ext cx="3335338" cy="1901952"/>
        </p:xfrm>
        <a:graphic>
          <a:graphicData uri="http://schemas.openxmlformats.org/drawingml/2006/table">
            <a:tbl>
              <a:tblPr/>
              <a:tblGrid>
                <a:gridCol w="3335338">
                  <a:extLst>
                    <a:ext uri="{9D8B030D-6E8A-4147-A177-3AD203B41FA5}">
                      <a16:colId xmlns:a16="http://schemas.microsoft.com/office/drawing/2014/main" val="1063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2.1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0.1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2.5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0.5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7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2.9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0.9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81"/>
                  </a:ext>
                </a:extLst>
              </a:tr>
            </a:tbl>
          </a:graphicData>
        </a:graphic>
      </p:graphicFrame>
      <p:pic>
        <p:nvPicPr>
          <p:cNvPr id="13869" name="yt_image_13869_skip" title="H_112.23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35109" y="4730401"/>
            <a:ext cx="1714753" cy="14253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6028DA2A-CD4A-D0C2-77EF-D285B9BAF359}"/>
              </a:ext>
            </a:extLst>
          </p:cNvPr>
          <p:cNvSpPr txBox="1"/>
          <p:nvPr/>
        </p:nvSpPr>
        <p:spPr>
          <a:xfrm>
            <a:off x="10294076" y="101547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020662B-F850-10FE-8B31-3BC1B729957B}"/>
              </a:ext>
            </a:extLst>
          </p:cNvPr>
          <p:cNvSpPr txBox="1"/>
          <p:nvPr/>
        </p:nvSpPr>
        <p:spPr>
          <a:xfrm>
            <a:off x="1821708" y="419964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72" name="yt_shape_13872"/>
          <p:cNvSpPr txBox="1"/>
          <p:nvPr/>
        </p:nvSpPr>
        <p:spPr>
          <a:xfrm>
            <a:off x="540119" y="265389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（易错题）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的图象与坐标轴有三个交点，则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的取值范围是（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3873" name="yt_table_13873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7930024"/>
              </p:ext>
            </p:extLst>
          </p:nvPr>
        </p:nvGraphicFramePr>
        <p:xfrm>
          <a:off x="540000" y="3613334"/>
          <a:ext cx="4827906" cy="950976"/>
        </p:xfrm>
        <a:graphic>
          <a:graphicData uri="http://schemas.openxmlformats.org/drawingml/2006/table">
            <a:tbl>
              <a:tblPr/>
              <a:tblGrid>
                <a:gridCol w="3337243">
                  <a:extLst>
                    <a:ext uri="{9D8B030D-6E8A-4147-A177-3AD203B41FA5}">
                      <a16:colId xmlns:a16="http://schemas.microsoft.com/office/drawing/2014/main" val="10635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63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且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8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83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9AD77A46-3938-38F3-71AB-AD919B2685D5}"/>
              </a:ext>
            </a:extLst>
          </p:cNvPr>
          <p:cNvSpPr txBox="1"/>
          <p:nvPr/>
        </p:nvSpPr>
        <p:spPr>
          <a:xfrm>
            <a:off x="907308" y="3082581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75" name="yt_shape_13875"/>
          <p:cNvSpPr txBox="1"/>
          <p:nvPr/>
        </p:nvSpPr>
        <p:spPr>
          <a:xfrm>
            <a:off x="540000" y="836712"/>
            <a:ext cx="477053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二、填空题（每小题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分，共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分）</a:t>
            </a:r>
          </a:p>
        </p:txBody>
      </p:sp>
      <p:sp>
        <p:nvSpPr>
          <p:cNvPr id="13876" name="yt_shape_13876"/>
          <p:cNvSpPr txBox="1"/>
          <p:nvPr/>
        </p:nvSpPr>
        <p:spPr>
          <a:xfrm>
            <a:off x="540119" y="131601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图象上部分点的横坐标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与纵坐标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的对应值如表格所示，则方程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的解是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16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16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graphicFrame>
        <p:nvGraphicFramePr>
          <p:cNvPr id="13877" name="yt_table_13877" title="H_89.2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2348213"/>
              </p:ext>
            </p:extLst>
          </p:nvPr>
        </p:nvGraphicFramePr>
        <p:xfrm>
          <a:off x="540000" y="2427814"/>
          <a:ext cx="11111995" cy="113385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5273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253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253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2463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246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52463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96004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3879" name="yt_shape_13879"/>
          <p:cNvSpPr txBox="1"/>
          <p:nvPr/>
        </p:nvSpPr>
        <p:spPr>
          <a:xfrm>
            <a:off x="540119" y="361220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对于二次函数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5.8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0.16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5.9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0.41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，那么方程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的一个根的近似值是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5.8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（精确到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sp>
        <p:nvSpPr>
          <p:cNvPr id="13880" name="yt_shape_13880"/>
          <p:cNvSpPr txBox="1"/>
          <p:nvPr/>
        </p:nvSpPr>
        <p:spPr>
          <a:xfrm>
            <a:off x="540119" y="457164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如图是函数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的图象，则关于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的方程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的根的情况是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有两个相等的实根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026E84D-12DE-C030-E7DB-9341CC6F5DDF}"/>
              </a:ext>
            </a:extLst>
          </p:cNvPr>
          <p:cNvSpPr txBox="1"/>
          <p:nvPr/>
        </p:nvSpPr>
        <p:spPr>
          <a:xfrm>
            <a:off x="5071321" y="1695485"/>
            <a:ext cx="21771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A7D79C4-F66B-3527-9CEF-6381964C4C17}"/>
              </a:ext>
            </a:extLst>
          </p:cNvPr>
          <p:cNvSpPr txBox="1"/>
          <p:nvPr/>
        </p:nvSpPr>
        <p:spPr>
          <a:xfrm>
            <a:off x="7755782" y="4040890"/>
            <a:ext cx="865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5.8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4206A43-0913-DBD7-A89A-7DB5E5942E35}"/>
              </a:ext>
            </a:extLst>
          </p:cNvPr>
          <p:cNvSpPr txBox="1"/>
          <p:nvPr/>
        </p:nvSpPr>
        <p:spPr>
          <a:xfrm>
            <a:off x="1059708" y="5000325"/>
            <a:ext cx="2618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有两个相等的实根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5" name="yt_image_13881">
            <a:extLst>
              <a:ext uri="{FF2B5EF4-FFF2-40B4-BE49-F238E27FC236}">
                <a16:creationId xmlns:a16="http://schemas.microsoft.com/office/drawing/2014/main" id="{41ECB4E8-A18D-F30C-26E5-CDC48DC44CE2}"/>
              </a:ex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07914" y="5244409"/>
            <a:ext cx="1903973" cy="1453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884" name="yt_shape_13884"/>
              <p:cNvSpPr txBox="1"/>
              <p:nvPr/>
            </p:nvSpPr>
            <p:spPr>
              <a:xfrm>
                <a:off x="540119" y="2568202"/>
                <a:ext cx="11111999" cy="208159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若抛物线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mx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与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轴有两个不同的交点，则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的取值范围是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en-US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  <a:cs typeface="宋体" pitchFamily="24"/>
                  </a:rPr>
                  <a:t>且</a:t>
                </a:r>
                <a:r>
                  <a:rPr lang="en-US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≠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11.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（武汉市中考）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已知关于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的二次函数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ax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的图象与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轴的一个交点的坐标为（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，则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的取值范围是</a:t>
                </a:r>
                <a:r>
                  <a:rPr lang="zh-CN" altLang="zh-CN" sz="100" b="0" i="0" spc="-1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＜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  <a:cs typeface="宋体" pitchFamily="24"/>
                  </a:rPr>
                  <a:t>或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884" name="yt_shape_13884" descr="{&quot;rangeId&quot;:11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568202"/>
                <a:ext cx="11111999" cy="2081595"/>
              </a:xfrm>
              <a:prstGeom prst="rect">
                <a:avLst/>
              </a:prstGeom>
              <a:blipFill>
                <a:blip r:embed="rId2"/>
                <a:stretch>
                  <a:fillRect l="-1701" t="-2339" r="-714" b="-4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6B56ACD7-17B8-2160-4F13-748B98451852}"/>
              </a:ext>
            </a:extLst>
          </p:cNvPr>
          <p:cNvSpPr txBox="1"/>
          <p:nvPr/>
        </p:nvSpPr>
        <p:spPr>
          <a:xfrm>
            <a:off x="10143382" y="2521396"/>
            <a:ext cx="11627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且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39AF0CD-A0D6-9EEB-2B9D-BB1F7A77D3DF}"/>
              </a:ext>
            </a:extLst>
          </p:cNvPr>
          <p:cNvSpPr txBox="1"/>
          <p:nvPr/>
        </p:nvSpPr>
        <p:spPr>
          <a:xfrm>
            <a:off x="450108" y="2996884"/>
            <a:ext cx="8579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18876FCE-743A-3274-B3DA-3F25C588F3B6}"/>
                  </a:ext>
                </a:extLst>
              </p:cNvPr>
              <p:cNvSpPr txBox="1"/>
              <p:nvPr/>
            </p:nvSpPr>
            <p:spPr>
              <a:xfrm>
                <a:off x="7978032" y="3789040"/>
                <a:ext cx="3180461" cy="72861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＜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＜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  <a:cs typeface="宋体" pitchFamily="24"/>
                  </a:rPr>
                  <a:t>或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＜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＜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18876FCE-743A-3274-B3DA-3F25C588F3B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78032" y="3789040"/>
                <a:ext cx="3180461" cy="728612"/>
              </a:xfrm>
              <a:prstGeom prst="rect">
                <a:avLst/>
              </a:prstGeom>
              <a:blipFill>
                <a:blip r:embed="rId3"/>
                <a:stretch>
                  <a:fillRect r="-3071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86" name="yt_shape_13886"/>
          <p:cNvSpPr txBox="1"/>
          <p:nvPr/>
        </p:nvSpPr>
        <p:spPr>
          <a:xfrm>
            <a:off x="540000" y="764704"/>
            <a:ext cx="307776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三、解答题（共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分）</a:t>
            </a:r>
          </a:p>
        </p:txBody>
      </p:sp>
      <p:sp>
        <p:nvSpPr>
          <p:cNvPr id="13887" name="yt_shape_13887"/>
          <p:cNvSpPr txBox="1"/>
          <p:nvPr/>
        </p:nvSpPr>
        <p:spPr>
          <a:xfrm>
            <a:off x="540000" y="1244007"/>
            <a:ext cx="966771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分）画出二次函数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的大致图象，根据图象回答：</a:t>
            </a:r>
          </a:p>
        </p:txBody>
      </p:sp>
      <p:sp>
        <p:nvSpPr>
          <p:cNvPr id="13888" name="yt_shape_13888"/>
          <p:cNvSpPr txBox="1"/>
          <p:nvPr/>
        </p:nvSpPr>
        <p:spPr>
          <a:xfrm>
            <a:off x="540000" y="1723310"/>
            <a:ext cx="545341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的解是什么？</a:t>
            </a:r>
          </a:p>
        </p:txBody>
      </p:sp>
      <p:sp>
        <p:nvSpPr>
          <p:cNvPr id="13890" name="yt_shape_13890"/>
          <p:cNvSpPr txBox="1"/>
          <p:nvPr/>
        </p:nvSpPr>
        <p:spPr>
          <a:xfrm>
            <a:off x="540000" y="2269988"/>
            <a:ext cx="620522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解：由二次函数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，列表，得：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graphicFrame>
        <p:nvGraphicFramePr>
          <p:cNvPr id="13891" name="yt_table_13891" title="H_89.2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5001080"/>
              </p:ext>
            </p:extLst>
          </p:nvPr>
        </p:nvGraphicFramePr>
        <p:xfrm>
          <a:off x="540000" y="2901655"/>
          <a:ext cx="11111997" cy="113385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2538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8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0889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0889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0889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40889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40889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40475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楷体" pitchFamily="24"/>
                          <a:ea typeface="楷体" pitchFamily="24"/>
                          <a:cs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楷体" pitchFamily="24"/>
                          <a:ea typeface="楷体" pitchFamily="24"/>
                          <a:cs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楷体" pitchFamily="24"/>
                          <a:ea typeface="楷体" pitchFamily="24"/>
                          <a:cs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楷体" pitchFamily="24"/>
                          <a:ea typeface="楷体" pitchFamily="24"/>
                          <a:cs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3893" name="yt_shape_13893"/>
          <p:cNvSpPr txBox="1"/>
          <p:nvPr/>
        </p:nvSpPr>
        <p:spPr>
          <a:xfrm>
            <a:off x="540000" y="4305261"/>
            <a:ext cx="5289910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）由图象，得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方程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的解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6BF1C18-6FBD-CAB9-79B6-D146BF87F5BB}"/>
              </a:ext>
            </a:extLst>
          </p:cNvPr>
          <p:cNvSpPr txBox="1"/>
          <p:nvPr/>
        </p:nvSpPr>
        <p:spPr>
          <a:xfrm>
            <a:off x="449989" y="2223182"/>
            <a:ext cx="63252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解：由二次函数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，列表，得：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ECCA9D5-9997-E483-81CE-8336434C855D}"/>
              </a:ext>
            </a:extLst>
          </p:cNvPr>
          <p:cNvSpPr txBox="1"/>
          <p:nvPr/>
        </p:nvSpPr>
        <p:spPr>
          <a:xfrm>
            <a:off x="449989" y="4258455"/>
            <a:ext cx="2466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）由图象，得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DFE34F0-6BF5-C3AA-8687-732958B7E669}"/>
              </a:ext>
            </a:extLst>
          </p:cNvPr>
          <p:cNvSpPr txBox="1"/>
          <p:nvPr/>
        </p:nvSpPr>
        <p:spPr>
          <a:xfrm>
            <a:off x="449989" y="4733943"/>
            <a:ext cx="53680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方程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的解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5" name="yt_image_13895">
            <a:extLst>
              <a:ext uri="{FF2B5EF4-FFF2-40B4-BE49-F238E27FC236}">
                <a16:creationId xmlns:a16="http://schemas.microsoft.com/office/drawing/2014/main" id="{BB54E924-DE4F-C97A-4F56-CECC2664B5C2}"/>
              </a:ext>
              <a:ext uri="">
                <a16:creationId xmlns:p14="http://schemas.microsoft.com/office/powerpoint/2010/main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96200" y="4258455"/>
            <a:ext cx="2592288" cy="25743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8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94" name="yt_shape_13894"/>
          <p:cNvSpPr txBox="1"/>
          <p:nvPr/>
        </p:nvSpPr>
        <p:spPr>
          <a:xfrm>
            <a:off x="540000" y="1679214"/>
            <a:ext cx="4725653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）由图象，得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或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时，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3896" name="yt_shape_13896"/>
          <p:cNvSpPr txBox="1"/>
          <p:nvPr/>
        </p:nvSpPr>
        <p:spPr>
          <a:xfrm>
            <a:off x="4504077" y="2791013"/>
            <a:ext cx="2794611" cy="248536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3800" b="0" i="0" u="none" spc="-13800">
                <a:solidFill>
                  <a:srgbClr val="1EE3CF"/>
                </a:solidFill>
                <a:effectLst/>
                <a:latin typeface="Times New Roman" pitchFamily="127"/>
                <a:ea typeface="宋体" pitchFamily="127"/>
                <a:cs typeface="宋体" pitchFamily="127"/>
              </a:rPr>
              <a:t> </a:t>
            </a:r>
            <a:r>
              <a:rPr lang="en-US" altLang="zh-CN" sz="13800" b="0" i="0" u="none" spc="18342">
                <a:solidFill>
                  <a:srgbClr val="1EE3CF"/>
                </a:solidFill>
                <a:effectLst/>
                <a:latin typeface="Times New Roman" pitchFamily="127"/>
                <a:ea typeface="宋体" pitchFamily="127"/>
                <a:cs typeface="宋体" pitchFamily="127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13895" name="yt_image_13895">
            <a:extLst>
              <a:ext uri="">
                <a16:creationId xmlns:p14="http://schemas.microsoft.com/office/powerpoint/2010/main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04077" y="2791013"/>
            <a:ext cx="2766929" cy="27477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9907527-08D6-6689-F056-8B0B393DEDD1}"/>
              </a:ext>
            </a:extLst>
          </p:cNvPr>
          <p:cNvSpPr txBox="1"/>
          <p:nvPr/>
        </p:nvSpPr>
        <p:spPr>
          <a:xfrm>
            <a:off x="449989" y="1632408"/>
            <a:ext cx="2466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）由图象，得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FE070F7-B906-68F5-DE73-BDDBC992EAA8}"/>
              </a:ext>
            </a:extLst>
          </p:cNvPr>
          <p:cNvSpPr txBox="1"/>
          <p:nvPr/>
        </p:nvSpPr>
        <p:spPr>
          <a:xfrm>
            <a:off x="449989" y="2107896"/>
            <a:ext cx="48600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或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时，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yt_shape_13889">
            <a:extLst>
              <a:ext uri="{FF2B5EF4-FFF2-40B4-BE49-F238E27FC236}">
                <a16:creationId xmlns:a16="http://schemas.microsoft.com/office/drawing/2014/main" id="{DC2A76E1-9E8E-715B-2B46-B958F27825C1}"/>
              </a:ext>
            </a:extLst>
          </p:cNvPr>
          <p:cNvSpPr txBox="1"/>
          <p:nvPr/>
        </p:nvSpPr>
        <p:spPr>
          <a:xfrm>
            <a:off x="429015" y="1104957"/>
            <a:ext cx="497411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）当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取何值时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8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1816</Words>
  <Application>Microsoft Office PowerPoint</Application>
  <PresentationFormat>宽屏</PresentationFormat>
  <Paragraphs>177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7" baseType="lpstr">
      <vt:lpstr>等线</vt:lpstr>
      <vt:lpstr>等线 Light</vt:lpstr>
      <vt:lpstr>黑体</vt:lpstr>
      <vt:lpstr>华文行楷</vt:lpstr>
      <vt:lpstr>楷体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3204169298@qq.com</cp:lastModifiedBy>
  <cp:revision>42</cp:revision>
  <dcterms:created xsi:type="dcterms:W3CDTF">2023-05-05T05:33:04Z</dcterms:created>
  <dcterms:modified xsi:type="dcterms:W3CDTF">2023-10-20T02:48:36Z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