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4" r:id="rId6"/>
    <p:sldId id="378" r:id="rId7"/>
    <p:sldId id="380" r:id="rId8"/>
    <p:sldId id="395" r:id="rId9"/>
    <p:sldId id="383" r:id="rId10"/>
    <p:sldId id="384" r:id="rId11"/>
    <p:sldId id="385" r:id="rId12"/>
    <p:sldId id="386" r:id="rId13"/>
    <p:sldId id="390" r:id="rId14"/>
    <p:sldId id="387" r:id="rId15"/>
    <p:sldId id="393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2.bin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bin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4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22150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53" name="yt_image_10453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150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56" name="yt_shape_10456"/>
              <p:cNvSpPr txBox="1"/>
              <p:nvPr/>
            </p:nvSpPr>
            <p:spPr>
              <a:xfrm>
                <a:off x="540119" y="2912595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，三边分别为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，则三边关系为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456" name="yt_shape_1045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12595"/>
                <a:ext cx="11111999" cy="1131785"/>
              </a:xfrm>
              <a:prstGeom prst="rect">
                <a:avLst/>
              </a:prstGeom>
              <a:blipFill>
                <a:blip r:embed="rId3"/>
                <a:stretch>
                  <a:fillRect l="-1701" t="-4865" r="-87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58" name="yt_shape_10458"/>
          <p:cNvSpPr txBox="1"/>
          <p:nvPr/>
        </p:nvSpPr>
        <p:spPr>
          <a:xfrm>
            <a:off x="540000" y="4095168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由直角三角形中已知的元素，求出所有未知元素的过程叫做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解直角三角形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59" name="yt_shape_10459"/>
          <p:cNvSpPr txBox="1"/>
          <p:nvPr/>
        </p:nvSpPr>
        <p:spPr>
          <a:xfrm>
            <a:off x="540000" y="4574471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解直角三角形的条件是必须知道除直角外的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个元素且至少有一个是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61221A-FD79-3BDB-ECD0-730CC14B3A29}"/>
              </a:ext>
            </a:extLst>
          </p:cNvPr>
          <p:cNvSpPr txBox="1"/>
          <p:nvPr/>
        </p:nvSpPr>
        <p:spPr>
          <a:xfrm>
            <a:off x="9011496" y="2865789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7565F8-D6C4-6B38-32A7-35DB7C36538D}"/>
              </a:ext>
            </a:extLst>
          </p:cNvPr>
          <p:cNvSpPr txBox="1"/>
          <p:nvPr/>
        </p:nvSpPr>
        <p:spPr>
          <a:xfrm>
            <a:off x="1855046" y="3341277"/>
            <a:ext cx="607124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70467D-BA83-07B8-F6C0-F882D1F40EFE}"/>
                  </a:ext>
                </a:extLst>
              </p:cNvPr>
              <p:cNvSpPr txBox="1"/>
              <p:nvPr/>
            </p:nvSpPr>
            <p:spPr>
              <a:xfrm>
                <a:off x="4042621" y="3341277"/>
                <a:ext cx="3251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6470467D-BA83-07B8-F6C0-F882D1F40E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621" y="3341277"/>
                <a:ext cx="325183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B5CD2F5-D004-573A-F939-661F0900D9BB}"/>
              </a:ext>
            </a:extLst>
          </p:cNvPr>
          <p:cNvCxnSpPr/>
          <p:nvPr/>
        </p:nvCxnSpPr>
        <p:spPr>
          <a:xfrm>
            <a:off x="3827832" y="4052484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182F22-79D8-79E2-8038-4C5A6DD41853}"/>
                  </a:ext>
                </a:extLst>
              </p:cNvPr>
              <p:cNvSpPr txBox="1"/>
              <p:nvPr/>
            </p:nvSpPr>
            <p:spPr>
              <a:xfrm>
                <a:off x="5999056" y="3341277"/>
                <a:ext cx="319404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, 'hasSerialNum': 1, 'mathAnswerShape': 1}">
                <a:extLst>
                  <a:ext uri="{FF2B5EF4-FFF2-40B4-BE49-F238E27FC236}">
                    <a16:creationId xmlns:a16="http://schemas.microsoft.com/office/drawing/2014/main" id="{00182F22-79D8-79E2-8038-4C5A6DD41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9056" y="3341277"/>
                <a:ext cx="319404" cy="7389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8F2F0A6-6814-496F-491E-60518212F6D9}"/>
              </a:ext>
            </a:extLst>
          </p:cNvPr>
          <p:cNvCxnSpPr/>
          <p:nvPr/>
        </p:nvCxnSpPr>
        <p:spPr>
          <a:xfrm>
            <a:off x="5784267" y="4052484"/>
            <a:ext cx="74898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5134DF1-419E-C82F-7848-4190C677FFB3}"/>
                  </a:ext>
                </a:extLst>
              </p:cNvPr>
              <p:cNvSpPr txBox="1"/>
              <p:nvPr/>
            </p:nvSpPr>
            <p:spPr>
              <a:xfrm>
                <a:off x="7914787" y="3341277"/>
                <a:ext cx="3251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8" name="文本框 7" descr="{'rangeId': 2, 'hasSerialNum': 1, 'mathAnswerShape': 1}">
                <a:extLst>
                  <a:ext uri="{FF2B5EF4-FFF2-40B4-BE49-F238E27FC236}">
                    <a16:creationId xmlns:a16="http://schemas.microsoft.com/office/drawing/2014/main" id="{65134DF1-419E-C82F-7848-4190C677F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4787" y="3341277"/>
                <a:ext cx="325183" cy="73896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452D6FA-2586-82DF-3BF6-62B92FADEA19}"/>
              </a:ext>
            </a:extLst>
          </p:cNvPr>
          <p:cNvCxnSpPr/>
          <p:nvPr/>
        </p:nvCxnSpPr>
        <p:spPr>
          <a:xfrm>
            <a:off x="7699998" y="4052484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B4EE8CA1-AFCC-8027-F53A-7FA1311F778B}"/>
              </a:ext>
            </a:extLst>
          </p:cNvPr>
          <p:cNvSpPr txBox="1"/>
          <p:nvPr/>
        </p:nvSpPr>
        <p:spPr>
          <a:xfrm>
            <a:off x="8908189" y="404836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解直角三角形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B2A81B-B317-C29E-A8F2-0451C0F89062}"/>
              </a:ext>
            </a:extLst>
          </p:cNvPr>
          <p:cNvSpPr txBox="1"/>
          <p:nvPr/>
        </p:nvSpPr>
        <p:spPr>
          <a:xfrm>
            <a:off x="6774589" y="452766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D0733F-BE93-FAFC-228F-F07010ADC253}"/>
              </a:ext>
            </a:extLst>
          </p:cNvPr>
          <p:cNvSpPr txBox="1"/>
          <p:nvPr/>
        </p:nvSpPr>
        <p:spPr>
          <a:xfrm>
            <a:off x="10736989" y="452766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7" name="yt_shape_10507"/>
              <p:cNvSpPr txBox="1"/>
              <p:nvPr/>
            </p:nvSpPr>
            <p:spPr>
              <a:xfrm>
                <a:off x="540119" y="2531492"/>
                <a:ext cx="11111999" cy="21550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在等腰三角形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  <m:r>
                      <a:rPr lang="en-US" altLang="zh-CN" sz="2400" b="0" i="0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    </m:t>
                    </m:r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（提示：分三种情况：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为顶角，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为腰；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为底角，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为腰；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为底角，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为底边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07" name="yt_shape_10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1492"/>
                <a:ext cx="11111999" cy="2155014"/>
              </a:xfrm>
              <a:prstGeom prst="rect">
                <a:avLst/>
              </a:prstGeom>
              <a:blipFill>
                <a:blip r:embed="rId2"/>
                <a:stretch>
                  <a:fillRect l="-1701" t="-2260" r="-1317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ECFDFB-BB35-4919-B876-932FFC9D5A5F}"/>
                  </a:ext>
                </a:extLst>
              </p:cNvPr>
              <p:cNvSpPr txBox="1"/>
              <p:nvPr/>
            </p:nvSpPr>
            <p:spPr>
              <a:xfrm>
                <a:off x="1127448" y="2756562"/>
                <a:ext cx="2171002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ECFDFB-BB35-4919-B876-932FFC9D5A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2756562"/>
                <a:ext cx="2171002" cy="852437"/>
              </a:xfrm>
              <a:prstGeom prst="rect">
                <a:avLst/>
              </a:prstGeom>
              <a:blipFill>
                <a:blip r:embed="rId3"/>
                <a:stretch>
                  <a:fillRect l="-449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0" name="yt_shape_10510"/>
              <p:cNvSpPr txBox="1"/>
              <p:nvPr/>
            </p:nvSpPr>
            <p:spPr>
              <a:xfrm>
                <a:off x="540000" y="1210880"/>
                <a:ext cx="845917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10" name="yt_shape_10510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59175" cy="466666"/>
              </a:xfrm>
              <a:prstGeom prst="rect">
                <a:avLst/>
              </a:prstGeom>
              <a:blipFill>
                <a:blip r:embed="rId2"/>
                <a:stretch>
                  <a:fillRect l="-2235" t="-5263" r="-144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12" name="yt_shape_10512"/>
              <p:cNvSpPr txBox="1"/>
              <p:nvPr/>
            </p:nvSpPr>
            <p:spPr>
              <a:xfrm>
                <a:off x="540000" y="1728334"/>
                <a:ext cx="7410683" cy="2395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是钝角时，过点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12" name="yt_shape_10512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8334"/>
                <a:ext cx="7410683" cy="2395784"/>
              </a:xfrm>
              <a:prstGeom prst="rect">
                <a:avLst/>
              </a:prstGeom>
              <a:blipFill>
                <a:blip r:embed="rId3"/>
                <a:stretch>
                  <a:fillRect l="-2551" t="-2290" r="-1728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15" name="yt_shape_10515"/>
          <p:cNvSpPr txBox="1"/>
          <p:nvPr/>
        </p:nvSpPr>
        <p:spPr>
          <a:xfrm>
            <a:off x="4701635" y="4327270"/>
            <a:ext cx="2395528" cy="10986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00" b="0" i="0" u="none" spc="-6100">
                <a:solidFill>
                  <a:srgbClr val="1EE3CF"/>
                </a:solidFill>
                <a:effectLst/>
                <a:latin typeface="Times New Roman" pitchFamily="61"/>
                <a:ea typeface="宋体" pitchFamily="61"/>
                <a:cs typeface="宋体" pitchFamily="61"/>
              </a:rPr>
              <a:t> </a:t>
            </a:r>
            <a:r>
              <a:rPr lang="en-US" altLang="zh-CN" sz="6100" b="0" i="0" u="none" spc="17155">
                <a:solidFill>
                  <a:srgbClr val="1EE3CF"/>
                </a:solidFill>
                <a:effectLst/>
                <a:latin typeface="Times New Roman" pitchFamily="61"/>
                <a:ea typeface="宋体" pitchFamily="61"/>
                <a:cs typeface="宋体" pitchFamily="6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514" name="yt_image_1051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5744" y="4307580"/>
            <a:ext cx="2371813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7" name="yt_shape_10517"/>
          <p:cNvSpPr txBox="1"/>
          <p:nvPr/>
        </p:nvSpPr>
        <p:spPr>
          <a:xfrm>
            <a:off x="5788223" y="559508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7B69B2-A285-F997-878F-DBDD087B6C6B}"/>
              </a:ext>
            </a:extLst>
          </p:cNvPr>
          <p:cNvSpPr txBox="1"/>
          <p:nvPr/>
        </p:nvSpPr>
        <p:spPr>
          <a:xfrm>
            <a:off x="449989" y="1681528"/>
            <a:ext cx="751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是钝角时，过点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EABBBA-4F21-2190-37ED-E2884B8E24D1}"/>
              </a:ext>
            </a:extLst>
          </p:cNvPr>
          <p:cNvSpPr txBox="1"/>
          <p:nvPr/>
        </p:nvSpPr>
        <p:spPr>
          <a:xfrm>
            <a:off x="449989" y="2157016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E6E2CA-83D6-0D8E-1AE6-D9AA3A5759ED}"/>
              </a:ext>
            </a:extLst>
          </p:cNvPr>
          <p:cNvSpPr txBox="1"/>
          <p:nvPr/>
        </p:nvSpPr>
        <p:spPr>
          <a:xfrm>
            <a:off x="449989" y="2632504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B3CEE2-8D74-D070-6891-07B4E011D446}"/>
                  </a:ext>
                </a:extLst>
              </p:cNvPr>
              <p:cNvSpPr txBox="1"/>
              <p:nvPr/>
            </p:nvSpPr>
            <p:spPr>
              <a:xfrm>
                <a:off x="449989" y="3107992"/>
                <a:ext cx="48315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93B3CEE2-8D74-D070-6891-07B4E011D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07992"/>
                <a:ext cx="4831588" cy="615392"/>
              </a:xfrm>
              <a:prstGeom prst="rect">
                <a:avLst/>
              </a:prstGeom>
              <a:blipFill>
                <a:blip r:embed="rId5"/>
                <a:stretch>
                  <a:fillRect l="-2020" r="-21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283D78B-4807-EA9C-2845-436BD5FCFEF4}"/>
              </a:ext>
            </a:extLst>
          </p:cNvPr>
          <p:cNvSpPr txBox="1"/>
          <p:nvPr/>
        </p:nvSpPr>
        <p:spPr>
          <a:xfrm>
            <a:off x="449989" y="3629772"/>
            <a:ext cx="60443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42E200-0686-7B62-1342-93D94B8E160B}"/>
              </a:ext>
            </a:extLst>
          </p:cNvPr>
          <p:cNvSpPr txBox="1"/>
          <p:nvPr/>
        </p:nvSpPr>
        <p:spPr>
          <a:xfrm>
            <a:off x="5701188" y="5548278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8" name="yt_shape_10518"/>
              <p:cNvSpPr txBox="1"/>
              <p:nvPr/>
            </p:nvSpPr>
            <p:spPr>
              <a:xfrm>
                <a:off x="540119" y="1357046"/>
                <a:ext cx="11111999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是锐角时，过点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18" name="yt_shape_105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7046"/>
                <a:ext cx="11111999" cy="1915653"/>
              </a:xfrm>
              <a:prstGeom prst="rect">
                <a:avLst/>
              </a:prstGeom>
              <a:blipFill>
                <a:blip r:embed="rId2"/>
                <a:stretch>
                  <a:fillRect l="-1701" t="-286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21" name="yt_shape_10521"/>
          <p:cNvSpPr txBox="1"/>
          <p:nvPr/>
        </p:nvSpPr>
        <p:spPr>
          <a:xfrm>
            <a:off x="4927717" y="3955982"/>
            <a:ext cx="1940468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331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520" name="yt_image_1052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717" y="3955982"/>
            <a:ext cx="191965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3" name="yt_shape_10523"/>
          <p:cNvSpPr txBox="1"/>
          <p:nvPr/>
        </p:nvSpPr>
        <p:spPr>
          <a:xfrm>
            <a:off x="5788223" y="5448918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324699-CFE3-2FB6-903C-C53EC0E45BE3}"/>
              </a:ext>
            </a:extLst>
          </p:cNvPr>
          <p:cNvSpPr txBox="1"/>
          <p:nvPr/>
        </p:nvSpPr>
        <p:spPr>
          <a:xfrm>
            <a:off x="450108" y="1310240"/>
            <a:ext cx="10524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是锐角时，过点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的延长线于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楷体" pitchFamily="24"/>
              <a:cs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80551D-F10D-6B30-DDF4-AB0B797914A5}"/>
              </a:ext>
            </a:extLst>
          </p:cNvPr>
          <p:cNvSpPr txBox="1"/>
          <p:nvPr/>
        </p:nvSpPr>
        <p:spPr>
          <a:xfrm>
            <a:off x="450108" y="1785728"/>
            <a:ext cx="188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839A8A-5FD6-96D3-8EB7-BC6E49D51ED2}"/>
                  </a:ext>
                </a:extLst>
              </p:cNvPr>
              <p:cNvSpPr txBox="1"/>
              <p:nvPr/>
            </p:nvSpPr>
            <p:spPr>
              <a:xfrm>
                <a:off x="450108" y="2261216"/>
                <a:ext cx="48315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5F839A8A-5FD6-96D3-8EB7-BC6E49D51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61216"/>
                <a:ext cx="4831588" cy="615392"/>
              </a:xfrm>
              <a:prstGeom prst="rect">
                <a:avLst/>
              </a:prstGeom>
              <a:blipFill>
                <a:blip r:embed="rId4"/>
                <a:stretch>
                  <a:fillRect l="-2020" r="-21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B90F443-D793-1A9F-8140-DBF95E8A5869}"/>
              </a:ext>
            </a:extLst>
          </p:cNvPr>
          <p:cNvSpPr txBox="1"/>
          <p:nvPr/>
        </p:nvSpPr>
        <p:spPr>
          <a:xfrm>
            <a:off x="450108" y="2782996"/>
            <a:ext cx="589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C5D0CE-083C-FDA7-6657-2BC5E0A458FB}"/>
              </a:ext>
            </a:extLst>
          </p:cNvPr>
          <p:cNvSpPr txBox="1"/>
          <p:nvPr/>
        </p:nvSpPr>
        <p:spPr>
          <a:xfrm>
            <a:off x="450108" y="3258484"/>
            <a:ext cx="45806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综上，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99D7CF-AAD6-C6EA-58D5-60492B5AA558}"/>
              </a:ext>
            </a:extLst>
          </p:cNvPr>
          <p:cNvSpPr txBox="1"/>
          <p:nvPr/>
        </p:nvSpPr>
        <p:spPr>
          <a:xfrm>
            <a:off x="5701188" y="5402113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" name="yt_shape_10525"/>
          <p:cNvSpPr txBox="1"/>
          <p:nvPr/>
        </p:nvSpPr>
        <p:spPr>
          <a:xfrm>
            <a:off x="540000" y="886027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24" name="yt_image_1052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602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7" name="yt_shape_10527"/>
          <p:cNvSpPr txBox="1"/>
          <p:nvPr/>
        </p:nvSpPr>
        <p:spPr>
          <a:xfrm>
            <a:off x="540119" y="15836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探究：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的面积；</a:t>
            </a:r>
          </a:p>
        </p:txBody>
      </p:sp>
      <p:pic>
        <p:nvPicPr>
          <p:cNvPr id="10528" name="yt_image_1052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604487"/>
            <a:ext cx="2331720" cy="193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533">
                <a:extLst>
                  <a:ext uri="{FF2B5EF4-FFF2-40B4-BE49-F238E27FC236}">
                    <a16:creationId xmlns:a16="http://schemas.microsoft.com/office/drawing/2014/main" id="{38DCCC4E-24FB-910D-5502-ECAD967597B4}"/>
                  </a:ext>
                </a:extLst>
              </p:cNvPr>
              <p:cNvSpPr txBox="1"/>
              <p:nvPr/>
            </p:nvSpPr>
            <p:spPr>
              <a:xfrm>
                <a:off x="600664" y="2678561"/>
                <a:ext cx="5291513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解：探究：过点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0533">
                <a:extLst>
                  <a:ext uri="{FF2B5EF4-FFF2-40B4-BE49-F238E27FC236}">
                    <a16:creationId xmlns:a16="http://schemas.microsoft.com/office/drawing/2014/main" id="{38DCCC4E-24FB-910D-5502-ECAD96759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64" y="2678561"/>
                <a:ext cx="5291513" cy="2079287"/>
              </a:xfrm>
              <a:prstGeom prst="rect">
                <a:avLst/>
              </a:prstGeom>
              <a:blipFill>
                <a:blip r:embed="rId4"/>
                <a:stretch>
                  <a:fillRect l="-3571" t="-2346" r="-2650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0535">
            <a:extLst>
              <a:ext uri="{FF2B5EF4-FFF2-40B4-BE49-F238E27FC236}">
                <a16:creationId xmlns:a16="http://schemas.microsoft.com/office/drawing/2014/main" id="{E1134DB1-B5C7-C280-346B-9874033C4601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36396" y="4527152"/>
            <a:ext cx="2187704" cy="178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FA39781-1B37-AEEB-C081-A70B5D45DAE1}"/>
              </a:ext>
            </a:extLst>
          </p:cNvPr>
          <p:cNvSpPr txBox="1"/>
          <p:nvPr/>
        </p:nvSpPr>
        <p:spPr>
          <a:xfrm>
            <a:off x="510653" y="2631755"/>
            <a:ext cx="542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解：探究：过点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5F5795-67BA-56D4-D236-1F35503161B0}"/>
              </a:ext>
            </a:extLst>
          </p:cNvPr>
          <p:cNvSpPr txBox="1"/>
          <p:nvPr/>
        </p:nvSpPr>
        <p:spPr>
          <a:xfrm>
            <a:off x="510653" y="3107243"/>
            <a:ext cx="2861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F060E3-7E7D-A69D-501D-BB95AEF569D3}"/>
              </a:ext>
            </a:extLst>
          </p:cNvPr>
          <p:cNvSpPr txBox="1"/>
          <p:nvPr/>
        </p:nvSpPr>
        <p:spPr>
          <a:xfrm>
            <a:off x="510653" y="3582731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7A1D70-81DF-7123-C13A-5702E817ADA5}"/>
                  </a:ext>
                </a:extLst>
              </p:cNvPr>
              <p:cNvSpPr txBox="1"/>
              <p:nvPr/>
            </p:nvSpPr>
            <p:spPr>
              <a:xfrm>
                <a:off x="510653" y="4058219"/>
                <a:ext cx="3866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7A1D70-81DF-7123-C13A-5702E817A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53" y="4058219"/>
                <a:ext cx="3866261" cy="726326"/>
              </a:xfrm>
              <a:prstGeom prst="rect">
                <a:avLst/>
              </a:prstGeom>
              <a:blipFill>
                <a:blip r:embed="rId6"/>
                <a:stretch>
                  <a:fillRect l="-2524" r="-18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8" name="yt_shape_10538"/>
              <p:cNvSpPr txBox="1"/>
              <p:nvPr/>
            </p:nvSpPr>
            <p:spPr>
              <a:xfrm>
                <a:off x="540000" y="2057987"/>
                <a:ext cx="5876609" cy="43182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38" name="yt_shape_105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7987"/>
                <a:ext cx="5876609" cy="4318298"/>
              </a:xfrm>
              <a:prstGeom prst="rect">
                <a:avLst/>
              </a:prstGeom>
              <a:blipFill>
                <a:blip r:embed="rId2"/>
                <a:stretch>
                  <a:fillRect l="-3216" t="-1271" b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6A0B10-DEEB-2D93-1170-4D29655F19DD}"/>
              </a:ext>
            </a:extLst>
          </p:cNvPr>
          <p:cNvSpPr txBox="1"/>
          <p:nvPr/>
        </p:nvSpPr>
        <p:spPr>
          <a:xfrm>
            <a:off x="449989" y="2011181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应用：过点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50B58E-F087-1C43-377A-462C6C1923E0}"/>
                  </a:ext>
                </a:extLst>
              </p:cNvPr>
              <p:cNvSpPr txBox="1"/>
              <p:nvPr/>
            </p:nvSpPr>
            <p:spPr>
              <a:xfrm>
                <a:off x="449989" y="2486669"/>
                <a:ext cx="167773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50B58E-F087-1C43-377A-462C6C1923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6669"/>
                <a:ext cx="1677733" cy="772110"/>
              </a:xfrm>
              <a:prstGeom prst="rect">
                <a:avLst/>
              </a:prstGeom>
              <a:blipFill>
                <a:blip r:embed="rId3"/>
                <a:stretch>
                  <a:fillRect l="-5818" r="-4727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ADFAC4E-B278-F149-0D6D-B8E9391D940F}"/>
              </a:ext>
            </a:extLst>
          </p:cNvPr>
          <p:cNvSpPr txBox="1"/>
          <p:nvPr/>
        </p:nvSpPr>
        <p:spPr>
          <a:xfrm>
            <a:off x="449989" y="3165167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64632-7812-8174-EC88-9A7E37AF5B5C}"/>
                  </a:ext>
                </a:extLst>
              </p:cNvPr>
              <p:cNvSpPr txBox="1"/>
              <p:nvPr/>
            </p:nvSpPr>
            <p:spPr>
              <a:xfrm>
                <a:off x="449989" y="3640655"/>
                <a:ext cx="1799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64632-7812-8174-EC88-9A7E37AF5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0655"/>
                <a:ext cx="1799336" cy="765061"/>
              </a:xfrm>
              <a:prstGeom prst="rect">
                <a:avLst/>
              </a:prstGeom>
              <a:blipFill>
                <a:blip r:embed="rId4"/>
                <a:stretch>
                  <a:fillRect l="-5424" r="-50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31CC61-85AB-F69B-9245-F6963A1D2065}"/>
                  </a:ext>
                </a:extLst>
              </p:cNvPr>
              <p:cNvSpPr txBox="1"/>
              <p:nvPr/>
            </p:nvSpPr>
            <p:spPr>
              <a:xfrm>
                <a:off x="449989" y="4312104"/>
                <a:ext cx="3397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31CC61-85AB-F69B-9245-F6963A1D2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2104"/>
                <a:ext cx="3397948" cy="765061"/>
              </a:xfrm>
              <a:prstGeom prst="rect">
                <a:avLst/>
              </a:prstGeom>
              <a:blipFill>
                <a:blip r:embed="rId5"/>
                <a:stretch>
                  <a:fillRect l="-2873" r="-19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E6A997-18B6-7917-BA2C-B25AA90C3B47}"/>
                  </a:ext>
                </a:extLst>
              </p:cNvPr>
              <p:cNvSpPr txBox="1"/>
              <p:nvPr/>
            </p:nvSpPr>
            <p:spPr>
              <a:xfrm>
                <a:off x="449989" y="4983553"/>
                <a:ext cx="5898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E6A997-18B6-7917-BA2C-B25AA90C3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3553"/>
                <a:ext cx="5898261" cy="765061"/>
              </a:xfrm>
              <a:prstGeom prst="rect">
                <a:avLst/>
              </a:prstGeom>
              <a:blipFill>
                <a:blip r:embed="rId6"/>
                <a:stretch>
                  <a:fillRect l="-1655" r="-11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E0080F-E6BF-8BF6-78FE-20DE07928397}"/>
                  </a:ext>
                </a:extLst>
              </p:cNvPr>
              <p:cNvSpPr txBox="1"/>
              <p:nvPr/>
            </p:nvSpPr>
            <p:spPr>
              <a:xfrm>
                <a:off x="449989" y="5655002"/>
                <a:ext cx="3605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E0080F-E6BF-8BF6-78FE-20DE079283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5002"/>
                <a:ext cx="3605911" cy="726326"/>
              </a:xfrm>
              <a:prstGeom prst="rect">
                <a:avLst/>
              </a:prstGeom>
              <a:blipFill>
                <a:blip r:embed="rId7"/>
                <a:stretch>
                  <a:fillRect l="-2707" r="-186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530">
            <a:extLst>
              <a:ext uri="{FF2B5EF4-FFF2-40B4-BE49-F238E27FC236}">
                <a16:creationId xmlns:a16="http://schemas.microsoft.com/office/drawing/2014/main" id="{5FD7EEC4-CF0B-337B-781D-DD2282098C3D}"/>
              </a:ext>
            </a:extLst>
          </p:cNvPr>
          <p:cNvSpPr txBox="1"/>
          <p:nvPr/>
        </p:nvSpPr>
        <p:spPr>
          <a:xfrm>
            <a:off x="449989" y="10227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应用：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相交成的锐角为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531">
            <a:extLst>
              <a:ext uri="{FF2B5EF4-FFF2-40B4-BE49-F238E27FC236}">
                <a16:creationId xmlns:a16="http://schemas.microsoft.com/office/drawing/2014/main" id="{1ED40954-39EC-FCB7-81A2-2BCB7F838E0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44272" y="1731096"/>
            <a:ext cx="2119060" cy="267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0540">
            <a:extLst>
              <a:ext uri="{FF2B5EF4-FFF2-40B4-BE49-F238E27FC236}">
                <a16:creationId xmlns:a16="http://schemas.microsoft.com/office/drawing/2014/main" id="{6D2C3D05-6836-EBA4-8EAF-31E21AC1902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04312" y="4459692"/>
            <a:ext cx="1629914" cy="186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4" name="yt_shape_10544"/>
          <p:cNvSpPr txBox="1"/>
          <p:nvPr/>
        </p:nvSpPr>
        <p:spPr>
          <a:xfrm>
            <a:off x="540000" y="1484784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543" name="yt_image_1054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161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6" name="yt_shape_10546"/>
          <p:cNvSpPr txBox="1"/>
          <p:nvPr/>
        </p:nvSpPr>
        <p:spPr>
          <a:xfrm>
            <a:off x="540000" y="1935783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解直角三角形实质上是利用三角函数的定义建立等量关系求值；若没有直角三角形，可以先构造直角三角形再进行求解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1" name="yt_shape_10461"/>
          <p:cNvSpPr txBox="1"/>
          <p:nvPr/>
        </p:nvSpPr>
        <p:spPr>
          <a:xfrm>
            <a:off x="540000" y="1754719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60" name="yt_image_10460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5471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3" name="yt_shape_10463"/>
          <p:cNvSpPr txBox="1"/>
          <p:nvPr/>
        </p:nvSpPr>
        <p:spPr>
          <a:xfrm>
            <a:off x="540000" y="2458016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已知两边解直角三角形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64" name="yt_shape_10464"/>
              <p:cNvSpPr txBox="1"/>
              <p:nvPr/>
            </p:nvSpPr>
            <p:spPr>
              <a:xfrm>
                <a:off x="540000" y="2957581"/>
                <a:ext cx="95973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464" name="yt_shape_1046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7581"/>
                <a:ext cx="9597307" cy="465577"/>
              </a:xfrm>
              <a:prstGeom prst="rect">
                <a:avLst/>
              </a:prstGeom>
              <a:blipFill>
                <a:blip r:embed="rId3"/>
                <a:stretch>
                  <a:fillRect l="-1970" t="-3896" r="-95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6" name="yt_table_104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753415"/>
              </p:ext>
            </p:extLst>
          </p:nvPr>
        </p:nvGraphicFramePr>
        <p:xfrm>
          <a:off x="540000" y="3473946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68" name="yt_shape_10468"/>
              <p:cNvSpPr txBox="1"/>
              <p:nvPr/>
            </p:nvSpPr>
            <p:spPr>
              <a:xfrm>
                <a:off x="540000" y="4000117"/>
                <a:ext cx="1019041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已知等腰三角形底边与底边上的高的比是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，则顶角的度数为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468" name="yt_shape_1046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0117"/>
                <a:ext cx="10190418" cy="465577"/>
              </a:xfrm>
              <a:prstGeom prst="rect">
                <a:avLst/>
              </a:prstGeom>
              <a:blipFill>
                <a:blip r:embed="rId4"/>
                <a:stretch>
                  <a:fillRect l="-1855" t="-3896" r="-89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851985">
            <a:extLst>
              <a:ext uri="{FF2B5EF4-FFF2-40B4-BE49-F238E27FC236}">
                <a16:creationId xmlns:a16="http://schemas.microsoft.com/office/drawing/2014/main" id="{7A0157E2-2C42-75B7-A267-3E5C0B8D05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973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933806-540A-48C7-8FDB-A4FBC8FC6ACB}"/>
              </a:ext>
            </a:extLst>
          </p:cNvPr>
          <p:cNvSpPr txBox="1"/>
          <p:nvPr/>
        </p:nvSpPr>
        <p:spPr>
          <a:xfrm>
            <a:off x="9276615" y="2910775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DB9FC-E71C-C943-8536-5EC69DF8561D}"/>
              </a:ext>
            </a:extLst>
          </p:cNvPr>
          <p:cNvSpPr txBox="1"/>
          <p:nvPr/>
        </p:nvSpPr>
        <p:spPr>
          <a:xfrm>
            <a:off x="9733815" y="3953311"/>
            <a:ext cx="607124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2" name="yt_shape_10472"/>
              <p:cNvSpPr txBox="1"/>
              <p:nvPr/>
            </p:nvSpPr>
            <p:spPr>
              <a:xfrm>
                <a:off x="540000" y="2220745"/>
                <a:ext cx="4438844" cy="3644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72" name="yt_shape_10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0745"/>
                <a:ext cx="4438844" cy="3644972"/>
              </a:xfrm>
              <a:prstGeom prst="rect">
                <a:avLst/>
              </a:prstGeom>
              <a:blipFill>
                <a:blip r:embed="rId2"/>
                <a:stretch>
                  <a:fillRect l="-4258" r="-3022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75E101-321D-5AED-5BD0-BC0EE83A8F1E}"/>
                  </a:ext>
                </a:extLst>
              </p:cNvPr>
              <p:cNvSpPr txBox="1"/>
              <p:nvPr/>
            </p:nvSpPr>
            <p:spPr>
              <a:xfrm>
                <a:off x="449989" y="2173939"/>
                <a:ext cx="3822573" cy="878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75E101-321D-5AED-5BD0-BC0EE83A8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73939"/>
                <a:ext cx="3822573" cy="878726"/>
              </a:xfrm>
              <a:prstGeom prst="rect">
                <a:avLst/>
              </a:prstGeom>
              <a:blipFill>
                <a:blip r:embed="rId3"/>
                <a:stretch>
                  <a:fillRect l="-2552" r="-2552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32364FA-8BE5-D172-C848-1A29E91C3937}"/>
              </a:ext>
            </a:extLst>
          </p:cNvPr>
          <p:cNvSpPr txBox="1"/>
          <p:nvPr/>
        </p:nvSpPr>
        <p:spPr>
          <a:xfrm>
            <a:off x="449989" y="2959053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AC2DE6-FF58-557E-2901-F094E73AA8F0}"/>
              </a:ext>
            </a:extLst>
          </p:cNvPr>
          <p:cNvSpPr txBox="1"/>
          <p:nvPr/>
        </p:nvSpPr>
        <p:spPr>
          <a:xfrm>
            <a:off x="449989" y="3434541"/>
            <a:ext cx="331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4A6B6C-C538-D45E-EE4A-D88A07C5C7B7}"/>
                  </a:ext>
                </a:extLst>
              </p:cNvPr>
              <p:cNvSpPr txBox="1"/>
              <p:nvPr/>
            </p:nvSpPr>
            <p:spPr>
              <a:xfrm>
                <a:off x="449989" y="3910029"/>
                <a:ext cx="1780922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4A6B6C-C538-D45E-EE4A-D88A07C5C7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0029"/>
                <a:ext cx="1780922" cy="729882"/>
              </a:xfrm>
              <a:prstGeom prst="rect">
                <a:avLst/>
              </a:prstGeom>
              <a:blipFill>
                <a:blip r:embed="rId4"/>
                <a:stretch>
                  <a:fillRect l="-5479" r="-445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94159C-C8B8-7494-BBD2-F86466018907}"/>
                  </a:ext>
                </a:extLst>
              </p:cNvPr>
              <p:cNvSpPr txBox="1"/>
              <p:nvPr/>
            </p:nvSpPr>
            <p:spPr>
              <a:xfrm>
                <a:off x="449989" y="4546299"/>
                <a:ext cx="2709101" cy="8699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94159C-C8B8-7494-BBD2-F86466018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6299"/>
                <a:ext cx="2709101" cy="869900"/>
              </a:xfrm>
              <a:prstGeom prst="rect">
                <a:avLst/>
              </a:prstGeom>
              <a:blipFill>
                <a:blip r:embed="rId5"/>
                <a:stretch>
                  <a:fillRect l="-3604" r="-3604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FCCC81-92ED-57EA-4125-53D1762DAF86}"/>
                  </a:ext>
                </a:extLst>
              </p:cNvPr>
              <p:cNvSpPr txBox="1"/>
              <p:nvPr/>
            </p:nvSpPr>
            <p:spPr>
              <a:xfrm>
                <a:off x="449989" y="5322587"/>
                <a:ext cx="457600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FCCC81-92ED-57EA-4125-53D1762DAF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2587"/>
                <a:ext cx="4576001" cy="554685"/>
              </a:xfrm>
              <a:prstGeom prst="rect">
                <a:avLst/>
              </a:prstGeom>
              <a:blipFill>
                <a:blip r:embed="rId6"/>
                <a:stretch>
                  <a:fillRect l="-2133" r="-200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470">
                <a:extLst>
                  <a:ext uri="{FF2B5EF4-FFF2-40B4-BE49-F238E27FC236}">
                    <a16:creationId xmlns:a16="http://schemas.microsoft.com/office/drawing/2014/main" id="{FE98041F-A08D-5803-626E-730E0380502D}"/>
                  </a:ext>
                </a:extLst>
              </p:cNvPr>
              <p:cNvSpPr txBox="1"/>
              <p:nvPr/>
            </p:nvSpPr>
            <p:spPr>
              <a:xfrm>
                <a:off x="449989" y="1329579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，求这个直角三角形的其他元素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0470">
                <a:extLst>
                  <a:ext uri="{FF2B5EF4-FFF2-40B4-BE49-F238E27FC236}">
                    <a16:creationId xmlns:a16="http://schemas.microsoft.com/office/drawing/2014/main" id="{FE98041F-A08D-5803-626E-730E03805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9579"/>
                <a:ext cx="11111999" cy="946798"/>
              </a:xfrm>
              <a:prstGeom prst="rect">
                <a:avLst/>
              </a:prstGeom>
              <a:blipFill>
                <a:blip r:embed="rId7"/>
                <a:stretch>
                  <a:fillRect l="-1700" t="-5161" r="-54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4" name="yt_shape_10474"/>
          <p:cNvSpPr txBox="1"/>
          <p:nvPr/>
        </p:nvSpPr>
        <p:spPr>
          <a:xfrm>
            <a:off x="540000" y="2036862"/>
            <a:ext cx="937115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已知一边和一锐角（或锐角的三角函数值）解直角三角形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5" name="yt_shape_10475"/>
              <p:cNvSpPr txBox="1"/>
              <p:nvPr/>
            </p:nvSpPr>
            <p:spPr>
              <a:xfrm>
                <a:off x="540000" y="2536427"/>
                <a:ext cx="848309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75" name="yt_shape_1047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6427"/>
                <a:ext cx="8483092" cy="642740"/>
              </a:xfrm>
              <a:prstGeom prst="rect">
                <a:avLst/>
              </a:prstGeom>
              <a:blipFill>
                <a:blip r:embed="rId2"/>
                <a:stretch>
                  <a:fillRect l="-2229" r="-122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7" name="yt_table_104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738555"/>
              </p:ext>
            </p:extLst>
          </p:nvPr>
        </p:nvGraphicFramePr>
        <p:xfrm>
          <a:off x="540000" y="3229955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79" name="yt_shape_10479"/>
              <p:cNvSpPr txBox="1"/>
              <p:nvPr/>
            </p:nvSpPr>
            <p:spPr>
              <a:xfrm>
                <a:off x="540000" y="3756126"/>
                <a:ext cx="986661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79" name="yt_shape_1047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6126"/>
                <a:ext cx="9866612" cy="465577"/>
              </a:xfrm>
              <a:prstGeom prst="rect">
                <a:avLst/>
              </a:prstGeom>
              <a:blipFill>
                <a:blip r:embed="rId3"/>
                <a:stretch>
                  <a:fillRect l="-1916" t="-3896" r="-92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852165">
            <a:extLst>
              <a:ext uri="{FF2B5EF4-FFF2-40B4-BE49-F238E27FC236}">
                <a16:creationId xmlns:a16="http://schemas.microsoft.com/office/drawing/2014/main" id="{CA7396A5-53A8-8F73-F9A2-28E27C7EB5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61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976A5D-746A-859A-A63D-30FA0BC2BC2E}"/>
              </a:ext>
            </a:extLst>
          </p:cNvPr>
          <p:cNvSpPr txBox="1"/>
          <p:nvPr/>
        </p:nvSpPr>
        <p:spPr>
          <a:xfrm>
            <a:off x="8173176" y="2489621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0D57FC-EBA6-B617-6DD9-99E664A3F00E}"/>
                  </a:ext>
                </a:extLst>
              </p:cNvPr>
              <p:cNvSpPr txBox="1"/>
              <p:nvPr/>
            </p:nvSpPr>
            <p:spPr>
              <a:xfrm>
                <a:off x="7795351" y="3628370"/>
                <a:ext cx="7009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文本框 3" descr="{'rangeId': 8, 'hasSerialNum': 1, 'mathAnswerShape': 1}">
                <a:extLst>
                  <a:ext uri="{FF2B5EF4-FFF2-40B4-BE49-F238E27FC236}">
                    <a16:creationId xmlns:a16="http://schemas.microsoft.com/office/drawing/2014/main" id="{EF0D57FC-EBA6-B617-6DD9-99E664A3F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5351" y="3628370"/>
                <a:ext cx="700912" cy="554686"/>
              </a:xfrm>
              <a:prstGeom prst="rect">
                <a:avLst/>
              </a:prstGeom>
              <a:blipFill>
                <a:blip r:embed="rId5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EFA27B-63F9-4630-F490-B1190C0D3BCA}"/>
              </a:ext>
            </a:extLst>
          </p:cNvPr>
          <p:cNvSpPr txBox="1"/>
          <p:nvPr/>
        </p:nvSpPr>
        <p:spPr>
          <a:xfrm>
            <a:off x="9687778" y="3709320"/>
            <a:ext cx="3324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2" name="yt_image_10482" title="H_120.0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064" y="2559167"/>
            <a:ext cx="1718424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84" name="yt_shape_10484"/>
              <p:cNvSpPr txBox="1"/>
              <p:nvPr/>
            </p:nvSpPr>
            <p:spPr>
              <a:xfrm>
                <a:off x="540000" y="2417378"/>
                <a:ext cx="4605556" cy="27188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84" name="yt_shape_10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7378"/>
                <a:ext cx="4605556" cy="2718821"/>
              </a:xfrm>
              <a:prstGeom prst="rect">
                <a:avLst/>
              </a:prstGeom>
              <a:blipFill>
                <a:blip r:embed="rId3"/>
                <a:stretch>
                  <a:fillRect l="-4106" t="-2018" r="-3179" b="-5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0925C4-5BDA-83C0-C321-73C6BC87C179}"/>
              </a:ext>
            </a:extLst>
          </p:cNvPr>
          <p:cNvSpPr txBox="1"/>
          <p:nvPr/>
        </p:nvSpPr>
        <p:spPr>
          <a:xfrm>
            <a:off x="449989" y="2370572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F3FC58-6819-4252-253C-5681EE21746E}"/>
              </a:ext>
            </a:extLst>
          </p:cNvPr>
          <p:cNvSpPr txBox="1"/>
          <p:nvPr/>
        </p:nvSpPr>
        <p:spPr>
          <a:xfrm>
            <a:off x="449989" y="2846060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EFA893-B3CE-0993-1F98-F989B206A1EF}"/>
                  </a:ext>
                </a:extLst>
              </p:cNvPr>
              <p:cNvSpPr txBox="1"/>
              <p:nvPr/>
            </p:nvSpPr>
            <p:spPr>
              <a:xfrm>
                <a:off x="449989" y="3321548"/>
                <a:ext cx="2761043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EFA893-B3CE-0993-1F98-F989B206A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1548"/>
                <a:ext cx="2761043" cy="851231"/>
              </a:xfrm>
              <a:prstGeom prst="rect">
                <a:avLst/>
              </a:prstGeom>
              <a:blipFill>
                <a:blip r:embed="rId4"/>
                <a:stretch>
                  <a:fillRect l="-3532" r="-242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909F70-D71A-2BBC-E5FD-A23D2D666034}"/>
                  </a:ext>
                </a:extLst>
              </p:cNvPr>
              <p:cNvSpPr txBox="1"/>
              <p:nvPr/>
            </p:nvSpPr>
            <p:spPr>
              <a:xfrm>
                <a:off x="449989" y="4079167"/>
                <a:ext cx="213918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909F70-D71A-2BBC-E5FD-A23D2D666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9167"/>
                <a:ext cx="2139189" cy="615391"/>
              </a:xfrm>
              <a:prstGeom prst="rect">
                <a:avLst/>
              </a:prstGeom>
              <a:blipFill>
                <a:blip r:embed="rId5"/>
                <a:stretch>
                  <a:fillRect l="-4558" r="-45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AC745F-75A2-D66B-BF66-08C5B15C94CE}"/>
                  </a:ext>
                </a:extLst>
              </p:cNvPr>
              <p:cNvSpPr txBox="1"/>
              <p:nvPr/>
            </p:nvSpPr>
            <p:spPr>
              <a:xfrm>
                <a:off x="449989" y="4600947"/>
                <a:ext cx="474110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AC745F-75A2-D66B-BF66-08C5B15C94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0947"/>
                <a:ext cx="4741101" cy="555765"/>
              </a:xfrm>
              <a:prstGeom prst="rect">
                <a:avLst/>
              </a:prstGeom>
              <a:blipFill>
                <a:blip r:embed="rId6"/>
                <a:stretch>
                  <a:fillRect l="-2057" r="-205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481">
            <a:extLst>
              <a:ext uri="{FF2B5EF4-FFF2-40B4-BE49-F238E27FC236}">
                <a16:creationId xmlns:a16="http://schemas.microsoft.com/office/drawing/2014/main" id="{123C62C7-F3E7-E166-C2AE-CA3C589021BF}"/>
              </a:ext>
            </a:extLst>
          </p:cNvPr>
          <p:cNvSpPr txBox="1"/>
          <p:nvPr/>
        </p:nvSpPr>
        <p:spPr>
          <a:xfrm>
            <a:off x="44998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，解这个直角三角形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1239997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忽略了高在三角形内或外两种情况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87" name="yt_shape_10487"/>
              <p:cNvSpPr txBox="1"/>
              <p:nvPr/>
            </p:nvSpPr>
            <p:spPr>
              <a:xfrm>
                <a:off x="540119" y="173956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是高，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105°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487" name="yt_shape_1048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9562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852373">
            <a:extLst>
              <a:ext uri="{FF2B5EF4-FFF2-40B4-BE49-F238E27FC236}">
                <a16:creationId xmlns:a16="http://schemas.microsoft.com/office/drawing/2014/main" id="{E1305649-8C47-17DA-3DCF-B44F8DD4A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793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B78BF6-1314-0D7D-1EDD-EE87BBE8462B}"/>
              </a:ext>
            </a:extLst>
          </p:cNvPr>
          <p:cNvSpPr txBox="1"/>
          <p:nvPr/>
        </p:nvSpPr>
        <p:spPr>
          <a:xfrm>
            <a:off x="10392748" y="1692756"/>
            <a:ext cx="911924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CF0EDF-0901-3366-7AB6-7C5D123F6D9B}"/>
              </a:ext>
            </a:extLst>
          </p:cNvPr>
          <p:cNvSpPr txBox="1"/>
          <p:nvPr/>
        </p:nvSpPr>
        <p:spPr>
          <a:xfrm>
            <a:off x="450108" y="2213075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9" name="yt_image_10489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482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1" name="yt_shape_10491"/>
          <p:cNvSpPr txBox="1"/>
          <p:nvPr/>
        </p:nvSpPr>
        <p:spPr>
          <a:xfrm>
            <a:off x="540000" y="2536693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根据所给条件解直角三角形，结果不能确定的是（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492" name="yt_shape_10492"/>
          <p:cNvSpPr txBox="1"/>
          <p:nvPr/>
        </p:nvSpPr>
        <p:spPr>
          <a:xfrm>
            <a:off x="540119" y="30159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已知一直角边及其对角；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已知两锐角；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已知斜边和一锐角；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已知一直角边和一斜边；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已知两直角边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0493" name="yt_table_104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975468"/>
              </p:ext>
            </p:extLst>
          </p:nvPr>
        </p:nvGraphicFramePr>
        <p:xfrm>
          <a:off x="540000" y="3975431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01AB866-02C5-9CCE-B13D-EB01DB391688}"/>
              </a:ext>
            </a:extLst>
          </p:cNvPr>
          <p:cNvSpPr txBox="1"/>
          <p:nvPr/>
        </p:nvSpPr>
        <p:spPr>
          <a:xfrm>
            <a:off x="7536589" y="2489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24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5" name="yt_shape_10495"/>
              <p:cNvSpPr txBox="1"/>
              <p:nvPr/>
            </p:nvSpPr>
            <p:spPr>
              <a:xfrm>
                <a:off x="540119" y="2351440"/>
                <a:ext cx="11111999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95" name="yt_shape_1049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1440"/>
                <a:ext cx="11111999" cy="1108509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00" name="yt_table_10500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774100"/>
                  </p:ext>
                </p:extLst>
              </p:nvPr>
            </p:nvGraphicFramePr>
            <p:xfrm>
              <a:off x="540000" y="3510737"/>
              <a:ext cx="7081203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500" name="yt_table_10500_skip" descr="{&quot;rangeId&quot;:12,&quot;type&quot;:&quot;Option&quot;,&quot;drawing&quot;:[&quot;yt_shape_10497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774100"/>
                  </p:ext>
                </p:extLst>
              </p:nvPr>
            </p:nvGraphicFramePr>
            <p:xfrm>
              <a:off x="540000" y="2059297"/>
              <a:ext cx="7081203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457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659" r="-1504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659" r="-504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97" name="yt_shape_10497_skip" title="H_106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9643" y="3510737"/>
            <a:ext cx="1680210" cy="1356120"/>
            <a:chOff x="0" y="0"/>
            <a:chExt cx="1680210" cy="1356120"/>
          </a:xfrm>
        </p:grpSpPr>
        <p:pic>
          <p:nvPicPr>
            <p:cNvPr id="2" name="yt_image_1049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80210" cy="96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9" name="yt_shape_10499"/>
            <p:cNvSpPr txBox="1"/>
            <p:nvPr/>
          </p:nvSpPr>
          <p:spPr>
            <a:xfrm>
              <a:off x="306824" y="9961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D514C0-6449-6A7C-92CE-45E5637CD10C}"/>
              </a:ext>
            </a:extLst>
          </p:cNvPr>
          <p:cNvSpPr txBox="1"/>
          <p:nvPr/>
        </p:nvSpPr>
        <p:spPr>
          <a:xfrm>
            <a:off x="2837708" y="297805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1" name="yt_shape_10501"/>
              <p:cNvSpPr txBox="1"/>
              <p:nvPr/>
            </p:nvSpPr>
            <p:spPr>
              <a:xfrm>
                <a:off x="540119" y="181217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三角板是我们学习数学的好帮手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将一对直角三角板如图放置，点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01" name="yt_shape_10501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217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06" name="yt_shape_10506"/>
          <p:cNvSpPr txBox="1"/>
          <p:nvPr/>
        </p:nvSpPr>
        <p:spPr>
          <a:xfrm>
            <a:off x="540000" y="50831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03" name="yt_shape_10503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132" y="3441162"/>
            <a:ext cx="2011734" cy="1591578"/>
            <a:chOff x="0" y="0"/>
            <a:chExt cx="2011734" cy="1591578"/>
          </a:xfrm>
        </p:grpSpPr>
        <p:pic>
          <p:nvPicPr>
            <p:cNvPr id="2" name="yt_image_10503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1734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5" name="yt_shape_10505"/>
            <p:cNvSpPr txBox="1"/>
            <p:nvPr/>
          </p:nvSpPr>
          <p:spPr>
            <a:xfrm>
              <a:off x="396403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98534C-30E5-05F8-0566-322CE14DE46A}"/>
                  </a:ext>
                </a:extLst>
              </p:cNvPr>
              <p:cNvSpPr txBox="1"/>
              <p:nvPr/>
            </p:nvSpPr>
            <p:spPr>
              <a:xfrm>
                <a:off x="3312371" y="2635390"/>
                <a:ext cx="13105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7298534C-30E5-05F8-0566-322CE14DE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371" y="2635390"/>
                <a:ext cx="1310513" cy="554686"/>
              </a:xfrm>
              <a:prstGeom prst="rect">
                <a:avLst/>
              </a:prstGeom>
              <a:blipFill>
                <a:blip r:embed="rId4"/>
                <a:stretch>
                  <a:fillRect l="-69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1851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