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72" r:id="rId6"/>
    <p:sldId id="376" r:id="rId7"/>
    <p:sldId id="38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7" name="yt_shape_13487"/>
          <p:cNvSpPr txBox="1"/>
          <p:nvPr/>
        </p:nvSpPr>
        <p:spPr>
          <a:xfrm>
            <a:off x="540000" y="116749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根据图象的变换确定表达式</a:t>
            </a:r>
          </a:p>
        </p:txBody>
      </p:sp>
      <p:sp>
        <p:nvSpPr>
          <p:cNvPr id="13488" name="yt_shape_13488"/>
          <p:cNvSpPr txBox="1"/>
          <p:nvPr/>
        </p:nvSpPr>
        <p:spPr>
          <a:xfrm>
            <a:off x="540119" y="1667059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的图象绕点（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得到的图象满足的表达式为（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89" name="yt_table_134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833970"/>
              </p:ext>
            </p:extLst>
          </p:nvPr>
        </p:nvGraphicFramePr>
        <p:xfrm>
          <a:off x="540000" y="2276872"/>
          <a:ext cx="7686993" cy="950976"/>
        </p:xfrm>
        <a:graphic>
          <a:graphicData uri="http://schemas.openxmlformats.org/drawingml/2006/table">
            <a:tbl>
              <a:tblPr/>
              <a:tblGrid>
                <a:gridCol w="4300855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3386138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491" name="yt_shape_13491"/>
              <p:cNvSpPr txBox="1"/>
              <p:nvPr/>
            </p:nvSpPr>
            <p:spPr>
              <a:xfrm>
                <a:off x="540119" y="327842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（广西自治区中考）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向左平移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个单位长度后，得到新抛物线的表达式为（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491" name="yt_shape_13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8426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493" name="yt_table_13493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8037516"/>
                  </p:ext>
                </p:extLst>
              </p:nvPr>
            </p:nvGraphicFramePr>
            <p:xfrm>
              <a:off x="540000" y="4435735"/>
              <a:ext cx="7510780" cy="1265428"/>
            </p:xfrm>
            <a:graphic>
              <a:graphicData uri="http://schemas.openxmlformats.org/drawingml/2006/table">
                <a:tbl>
                  <a:tblPr/>
                  <a:tblGrid>
                    <a:gridCol w="4300855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320992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493" name="yt_table_13493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8037516"/>
                  </p:ext>
                </p:extLst>
              </p:nvPr>
            </p:nvGraphicFramePr>
            <p:xfrm>
              <a:off x="540000" y="4435735"/>
              <a:ext cx="7510780" cy="1265428"/>
            </p:xfrm>
            <a:graphic>
              <a:graphicData uri="http://schemas.openxmlformats.org/drawingml/2006/table">
                <a:tbl>
                  <a:tblPr/>
                  <a:tblGrid>
                    <a:gridCol w="4300855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320992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464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96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464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96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065055">
            <a:extLst>
              <a:ext uri="{FF2B5EF4-FFF2-40B4-BE49-F238E27FC236}">
                <a16:creationId xmlns:a16="http://schemas.microsoft.com/office/drawing/2014/main" id="{560BD597-32EE-8E71-D2B1-9CF7010EC4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652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8576B2-A897-B301-C657-0B64EA797230}"/>
              </a:ext>
            </a:extLst>
          </p:cNvPr>
          <p:cNvSpPr txBox="1"/>
          <p:nvPr/>
        </p:nvSpPr>
        <p:spPr>
          <a:xfrm>
            <a:off x="10920536" y="16086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05E336-9A7D-AD00-4EA9-283B0BA9EE56}"/>
              </a:ext>
            </a:extLst>
          </p:cNvPr>
          <p:cNvSpPr txBox="1"/>
          <p:nvPr/>
        </p:nvSpPr>
        <p:spPr>
          <a:xfrm>
            <a:off x="3040908" y="39030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4" name="yt_shape_13494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个单位长度，平移后图象的表达式为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关于原点对称后的函数表达式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关于原点对称后顶点变为（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），开口方向与原来相反，形状与大小不变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变化后的表达式为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7EFC61-85A6-4028-6667-C89665648B3E}"/>
              </a:ext>
            </a:extLst>
          </p:cNvPr>
          <p:cNvSpPr txBox="1"/>
          <p:nvPr/>
        </p:nvSpPr>
        <p:spPr>
          <a:xfrm>
            <a:off x="3498108" y="2115217"/>
            <a:ext cx="253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E98BF0-2AB4-0EB8-B7C0-EA01ED78B433}"/>
              </a:ext>
            </a:extLst>
          </p:cNvPr>
          <p:cNvSpPr txBox="1"/>
          <p:nvPr/>
        </p:nvSpPr>
        <p:spPr>
          <a:xfrm>
            <a:off x="450108" y="3093940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24C8DA-0507-ECE6-7683-CFC5125F4517}"/>
              </a:ext>
            </a:extLst>
          </p:cNvPr>
          <p:cNvSpPr txBox="1"/>
          <p:nvPr/>
        </p:nvSpPr>
        <p:spPr>
          <a:xfrm>
            <a:off x="450108" y="356942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顶点为（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7E9D1B-F162-93B6-22AC-E2FDCEF8551C}"/>
              </a:ext>
            </a:extLst>
          </p:cNvPr>
          <p:cNvSpPr txBox="1"/>
          <p:nvPr/>
        </p:nvSpPr>
        <p:spPr>
          <a:xfrm>
            <a:off x="450108" y="4044916"/>
            <a:ext cx="1061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关于原点对称后顶点变为（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），开口方向与原来相反，形状与大小不变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421F60-41D0-4F44-EB15-F5DFD7A15919}"/>
              </a:ext>
            </a:extLst>
          </p:cNvPr>
          <p:cNvSpPr txBox="1"/>
          <p:nvPr/>
        </p:nvSpPr>
        <p:spPr>
          <a:xfrm>
            <a:off x="450108" y="4520404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变化后的表达式为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E0157D-4A0E-5A0A-6FE5-480B18989568}"/>
              </a:ext>
            </a:extLst>
          </p:cNvPr>
          <p:cNvSpPr txBox="1"/>
          <p:nvPr/>
        </p:nvSpPr>
        <p:spPr>
          <a:xfrm>
            <a:off x="450108" y="4995892"/>
            <a:ext cx="2591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7" name="yt_shape_13497"/>
          <p:cNvSpPr txBox="1"/>
          <p:nvPr/>
        </p:nvSpPr>
        <p:spPr>
          <a:xfrm>
            <a:off x="540000" y="151541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利用顶点式确定函数表达式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98" name="yt_shape_13498"/>
              <p:cNvSpPr txBox="1"/>
              <p:nvPr/>
            </p:nvSpPr>
            <p:spPr>
              <a:xfrm>
                <a:off x="540119" y="201497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抛物线的对称轴为直线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的图象开口大小相同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则这条抛物线的表达式为（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98" name="yt_shape_1349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497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0" name="yt_table_13500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514189"/>
                  </p:ext>
                </p:extLst>
              </p:nvPr>
            </p:nvGraphicFramePr>
            <p:xfrm>
              <a:off x="540000" y="3172288"/>
              <a:ext cx="3514725" cy="2530856"/>
            </p:xfrm>
            <a:graphic>
              <a:graphicData uri="http://schemas.openxmlformats.org/drawingml/2006/table">
                <a:tbl>
                  <a:tblPr/>
                  <a:tblGrid>
                    <a:gridCol w="3514725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00" name="yt_table_13500" descr="{&quot;rangeId&quot;:6,&quot;type&quot;:&quot;Option&quot;}" title="H_199.2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514189"/>
                  </p:ext>
                </p:extLst>
              </p:nvPr>
            </p:nvGraphicFramePr>
            <p:xfrm>
              <a:off x="540000" y="2556874"/>
              <a:ext cx="3514725" cy="2530856"/>
            </p:xfrm>
            <a:graphic>
              <a:graphicData uri="http://schemas.openxmlformats.org/drawingml/2006/table">
                <a:tbl>
                  <a:tblPr/>
                  <a:tblGrid>
                    <a:gridCol w="3514725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000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065222">
            <a:extLst>
              <a:ext uri="{FF2B5EF4-FFF2-40B4-BE49-F238E27FC236}">
                <a16:creationId xmlns:a16="http://schemas.microsoft.com/office/drawing/2014/main" id="{B92E8EBC-B553-DC1A-6B95-42F0324EF4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444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0014E2-EF53-FB84-55E7-DA5712EA62FD}"/>
              </a:ext>
            </a:extLst>
          </p:cNvPr>
          <p:cNvSpPr txBox="1"/>
          <p:nvPr/>
        </p:nvSpPr>
        <p:spPr>
          <a:xfrm>
            <a:off x="4260108" y="26396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1" name="yt_shape_13501"/>
              <p:cNvSpPr txBox="1"/>
              <p:nvPr/>
            </p:nvSpPr>
            <p:spPr>
              <a:xfrm>
                <a:off x="540119" y="1171152"/>
                <a:ext cx="11111999" cy="48756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），且图象经过点（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已知二次函数的图象经过点（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，求这个二次函数的表达式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解：由题意可得顶点坐标为（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可设表达式为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把点（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）代入表达式中，得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即该二次函数的表达式为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1" name="yt_shape_13501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1152"/>
                <a:ext cx="11111999" cy="4875694"/>
              </a:xfrm>
              <a:prstGeom prst="rect">
                <a:avLst/>
              </a:prstGeom>
              <a:blipFill>
                <a:blip r:embed="rId2"/>
                <a:stretch>
                  <a:fillRect l="-1701" t="-1000" r="-55" b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58768E-D881-BBB1-AC8D-D7CCB4624BA1}"/>
              </a:ext>
            </a:extLst>
          </p:cNvPr>
          <p:cNvSpPr txBox="1"/>
          <p:nvPr/>
        </p:nvSpPr>
        <p:spPr>
          <a:xfrm>
            <a:off x="1364508" y="1572087"/>
            <a:ext cx="190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9B87C0-0F90-6E9C-F494-14A5AA66CC87}"/>
              </a:ext>
            </a:extLst>
          </p:cNvPr>
          <p:cNvSpPr txBox="1"/>
          <p:nvPr/>
        </p:nvSpPr>
        <p:spPr>
          <a:xfrm>
            <a:off x="450108" y="302629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解：由题意可得顶点坐标为（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2B77AB-088A-713C-9BE2-A07E6D2E1A17}"/>
              </a:ext>
            </a:extLst>
          </p:cNvPr>
          <p:cNvSpPr txBox="1"/>
          <p:nvPr/>
        </p:nvSpPr>
        <p:spPr>
          <a:xfrm>
            <a:off x="450108" y="3501786"/>
            <a:ext cx="497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可设表达式为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0EF430-2A4E-C71F-FB43-F843103F99B8}"/>
                  </a:ext>
                </a:extLst>
              </p:cNvPr>
              <p:cNvSpPr txBox="1"/>
              <p:nvPr/>
            </p:nvSpPr>
            <p:spPr>
              <a:xfrm>
                <a:off x="450108" y="3977274"/>
                <a:ext cx="5642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把点（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）代入表达式中，得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, 'pageBreak': True}">
                <a:extLst>
                  <a:ext uri="{FF2B5EF4-FFF2-40B4-BE49-F238E27FC236}">
                    <a16:creationId xmlns:a16="http://schemas.microsoft.com/office/drawing/2014/main" id="{5E0EF430-2A4E-C71F-FB43-F843103F9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77274"/>
                <a:ext cx="5642673" cy="765061"/>
              </a:xfrm>
              <a:prstGeom prst="rect">
                <a:avLst/>
              </a:prstGeom>
              <a:blipFill>
                <a:blip r:embed="rId3"/>
                <a:stretch>
                  <a:fillRect l="-1730" r="-17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FB7DF4-258E-B77A-3BFB-A210F76EB497}"/>
                  </a:ext>
                </a:extLst>
              </p:cNvPr>
              <p:cNvSpPr txBox="1"/>
              <p:nvPr/>
            </p:nvSpPr>
            <p:spPr>
              <a:xfrm>
                <a:off x="450108" y="4648723"/>
                <a:ext cx="5447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, 'pageBreak': True}">
                <a:extLst>
                  <a:ext uri="{FF2B5EF4-FFF2-40B4-BE49-F238E27FC236}">
                    <a16:creationId xmlns:a16="http://schemas.microsoft.com/office/drawing/2014/main" id="{A2FB7DF4-258E-B77A-3BFB-A210F76EB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48723"/>
                <a:ext cx="5447411" cy="765061"/>
              </a:xfrm>
              <a:prstGeom prst="rect">
                <a:avLst/>
              </a:prstGeom>
              <a:blipFill>
                <a:blip r:embed="rId4"/>
                <a:stretch>
                  <a:fillRect l="-1792" r="-17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9296E5-85FE-5C2A-C5E5-6CE27899583F}"/>
                  </a:ext>
                </a:extLst>
              </p:cNvPr>
              <p:cNvSpPr txBox="1"/>
              <p:nvPr/>
            </p:nvSpPr>
            <p:spPr>
              <a:xfrm>
                <a:off x="450108" y="5320172"/>
                <a:ext cx="57680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即该二次函数的表达式为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hasSerialNum': 1, 'pageBreak': True}">
                <a:extLst>
                  <a:ext uri="{FF2B5EF4-FFF2-40B4-BE49-F238E27FC236}">
                    <a16:creationId xmlns:a16="http://schemas.microsoft.com/office/drawing/2014/main" id="{AC9296E5-85FE-5C2A-C5E5-6CE2789958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20172"/>
                <a:ext cx="5768086" cy="726326"/>
              </a:xfrm>
              <a:prstGeom prst="rect">
                <a:avLst/>
              </a:prstGeom>
              <a:blipFill>
                <a:blip r:embed="rId5"/>
                <a:stretch>
                  <a:fillRect l="-1691" r="-16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5" name="yt_shape_13505"/>
          <p:cNvSpPr txBox="1"/>
          <p:nvPr/>
        </p:nvSpPr>
        <p:spPr>
          <a:xfrm>
            <a:off x="540000" y="1313908"/>
            <a:ext cx="64184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利用一般式和图象上的点确定表达式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06" name="yt_shape_13506"/>
              <p:cNvSpPr txBox="1"/>
              <p:nvPr/>
            </p:nvSpPr>
            <p:spPr>
              <a:xfrm>
                <a:off x="540119" y="1813473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（武汉市中考）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上，则函数的关系式为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6" name="yt_shape_1350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3473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08" name="yt_shape_13508"/>
          <p:cNvSpPr txBox="1"/>
          <p:nvPr/>
        </p:nvSpPr>
        <p:spPr>
          <a:xfrm>
            <a:off x="540119" y="2983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09" name="yt_shape_13509"/>
              <p:cNvSpPr txBox="1"/>
              <p:nvPr/>
            </p:nvSpPr>
            <p:spPr>
              <a:xfrm>
                <a:off x="540000" y="3942720"/>
                <a:ext cx="6502614" cy="196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9" name="yt_shape_13509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2720"/>
                <a:ext cx="6502614" cy="1961371"/>
              </a:xfrm>
              <a:prstGeom prst="rect">
                <a:avLst/>
              </a:prstGeom>
              <a:blipFill>
                <a:blip r:embed="rId3"/>
                <a:stretch>
                  <a:fillRect l="-290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065380">
            <a:extLst>
              <a:ext uri="{FF2B5EF4-FFF2-40B4-BE49-F238E27FC236}">
                <a16:creationId xmlns:a16="http://schemas.microsoft.com/office/drawing/2014/main" id="{B9342A3C-5850-2E36-F5AC-5BDBEADCDC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52937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2DB71C-6DA4-C23A-5273-9749D7BE5895}"/>
                  </a:ext>
                </a:extLst>
              </p:cNvPr>
              <p:cNvSpPr txBox="1"/>
              <p:nvPr/>
            </p:nvSpPr>
            <p:spPr>
              <a:xfrm>
                <a:off x="2278908" y="2060848"/>
                <a:ext cx="15532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2DB71C-6DA4-C23A-5273-9749D7BE58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2060848"/>
                <a:ext cx="1553274" cy="726326"/>
              </a:xfrm>
              <a:prstGeom prst="rect">
                <a:avLst/>
              </a:prstGeom>
              <a:blipFill>
                <a:blip r:embed="rId5"/>
                <a:stretch>
                  <a:fillRect l="-6275" r="-58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CD483E-8F18-08E0-1E77-D55976D404F3}"/>
                  </a:ext>
                </a:extLst>
              </p:cNvPr>
              <p:cNvSpPr txBox="1"/>
              <p:nvPr/>
            </p:nvSpPr>
            <p:spPr>
              <a:xfrm>
                <a:off x="449989" y="3895915"/>
                <a:ext cx="661981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3BCD483E-8F18-08E0-1E77-D55976D404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5915"/>
                <a:ext cx="6619811" cy="1611643"/>
              </a:xfrm>
              <a:prstGeom prst="rect">
                <a:avLst/>
              </a:prstGeom>
              <a:blipFill>
                <a:blip r:embed="rId6"/>
                <a:stretch>
                  <a:fillRect l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DA0E31-AF91-E665-AAAF-191C1E8FF727}"/>
              </a:ext>
            </a:extLst>
          </p:cNvPr>
          <p:cNvSpPr txBox="1"/>
          <p:nvPr/>
        </p:nvSpPr>
        <p:spPr>
          <a:xfrm>
            <a:off x="449989" y="5413946"/>
            <a:ext cx="518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1" name="yt_shape_13511"/>
          <p:cNvSpPr txBox="1"/>
          <p:nvPr/>
        </p:nvSpPr>
        <p:spPr>
          <a:xfrm>
            <a:off x="540000" y="1704979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利用交点式确定函数表达式</a:t>
            </a:r>
          </a:p>
        </p:txBody>
      </p:sp>
      <p:sp>
        <p:nvSpPr>
          <p:cNvPr id="13512" name="yt_shape_13512"/>
          <p:cNvSpPr txBox="1"/>
          <p:nvPr/>
        </p:nvSpPr>
        <p:spPr>
          <a:xfrm>
            <a:off x="540119" y="2204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轴交点纵坐标为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13" name="yt_shape_13513"/>
          <p:cNvSpPr txBox="1"/>
          <p:nvPr/>
        </p:nvSpPr>
        <p:spPr>
          <a:xfrm>
            <a:off x="540000" y="3163979"/>
            <a:ext cx="598401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轴交于点（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函数表达式为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065515">
            <a:extLst>
              <a:ext uri="{FF2B5EF4-FFF2-40B4-BE49-F238E27FC236}">
                <a16:creationId xmlns:a16="http://schemas.microsoft.com/office/drawing/2014/main" id="{E3320DDE-DF0D-DA4E-CE68-CEE6F60C6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40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FA8756-A69B-0ED1-E683-BDC0BB23ABD5}"/>
              </a:ext>
            </a:extLst>
          </p:cNvPr>
          <p:cNvSpPr txBox="1"/>
          <p:nvPr/>
        </p:nvSpPr>
        <p:spPr>
          <a:xfrm>
            <a:off x="449989" y="3117173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轴交于点（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A8E674-2E48-CB71-0EF4-A0930CC8CE5E}"/>
              </a:ext>
            </a:extLst>
          </p:cNvPr>
          <p:cNvSpPr txBox="1"/>
          <p:nvPr/>
        </p:nvSpPr>
        <p:spPr>
          <a:xfrm>
            <a:off x="449989" y="3592661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EE7E4A-FA76-7865-8F0F-F9573E4EF7AD}"/>
              </a:ext>
            </a:extLst>
          </p:cNvPr>
          <p:cNvSpPr txBox="1"/>
          <p:nvPr/>
        </p:nvSpPr>
        <p:spPr>
          <a:xfrm>
            <a:off x="449989" y="406814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8C35FB-CBCA-0FD9-99C2-EE01A87404A8}"/>
              </a:ext>
            </a:extLst>
          </p:cNvPr>
          <p:cNvSpPr txBox="1"/>
          <p:nvPr/>
        </p:nvSpPr>
        <p:spPr>
          <a:xfrm>
            <a:off x="449989" y="454363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11DA0D-09E8-24DA-8346-37869EB4AAFA}"/>
              </a:ext>
            </a:extLst>
          </p:cNvPr>
          <p:cNvSpPr txBox="1"/>
          <p:nvPr/>
        </p:nvSpPr>
        <p:spPr>
          <a:xfrm>
            <a:off x="449989" y="5019125"/>
            <a:ext cx="4572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1193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44</cp:revision>
  <dcterms:created xsi:type="dcterms:W3CDTF">2023-05-05T05:33:04Z</dcterms:created>
  <dcterms:modified xsi:type="dcterms:W3CDTF">2023-10-20T02:15:32Z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