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5"/>
  </p:notesMasterIdLst>
  <p:sldIdLst>
    <p:sldId id="363" r:id="rId3"/>
    <p:sldId id="365" r:id="rId4"/>
    <p:sldId id="382" r:id="rId5"/>
    <p:sldId id="366" r:id="rId6"/>
    <p:sldId id="368" r:id="rId7"/>
    <p:sldId id="377" r:id="rId8"/>
    <p:sldId id="369" r:id="rId9"/>
    <p:sldId id="371" r:id="rId10"/>
    <p:sldId id="383" r:id="rId11"/>
    <p:sldId id="372" r:id="rId12"/>
    <p:sldId id="389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40" y="5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939228-EB7B-495E-A0A4-72D819FED93A}" type="datetimeFigureOut">
              <a:rPr lang="zh-CN" altLang="en-US" smtClean="0"/>
              <a:t>2023/10/20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216CA6-024D-483E-B130-5DF7206089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899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216CA6-024D-483E-B130-5DF72060890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874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bin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bin"/><Relationship Id="rId4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0.bin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bin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openxmlformats.org/officeDocument/2006/relationships/image" Target="../media/image24.bin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bin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bin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5" name="yt_shape_13275"/>
          <p:cNvSpPr txBox="1"/>
          <p:nvPr/>
        </p:nvSpPr>
        <p:spPr>
          <a:xfrm>
            <a:off x="540000" y="1196752"/>
            <a:ext cx="487954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连接半径构造等腰三角形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276" name="yt_shape_13276"/>
              <p:cNvSpPr txBox="1"/>
              <p:nvPr/>
            </p:nvSpPr>
            <p:spPr>
              <a:xfrm>
                <a:off x="540119" y="1696317"/>
                <a:ext cx="11111999" cy="9701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Segoe UI Symbol" pitchFamily="24"/>
                    <a:ea typeface="Times New Roman" pitchFamily="24"/>
                    <a:cs typeface="Segoe UI Symbol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的弦，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上两点，且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，延长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交圆于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求证：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276" name="yt_shape_132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96317"/>
                <a:ext cx="11111999" cy="970137"/>
              </a:xfrm>
              <a:prstGeom prst="rect">
                <a:avLst/>
              </a:prstGeom>
              <a:blipFill>
                <a:blip r:embed="rId2"/>
                <a:stretch>
                  <a:fillRect l="-1701" t="-5031" r="-1098" b="-188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278" name="yt_image_1327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00256" y="2780808"/>
            <a:ext cx="1734976" cy="1626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7980925">
            <a:extLst>
              <a:ext uri="{FF2B5EF4-FFF2-40B4-BE49-F238E27FC236}">
                <a16:creationId xmlns:a16="http://schemas.microsoft.com/office/drawing/2014/main" id="{2296385C-93B6-01BC-68E4-0C257531A2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35781"/>
            <a:ext cx="1174942" cy="36638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280">
                <a:extLst>
                  <a:ext uri="{FF2B5EF4-FFF2-40B4-BE49-F238E27FC236}">
                    <a16:creationId xmlns:a16="http://schemas.microsoft.com/office/drawing/2014/main" id="{CCE9835A-A7E6-6761-85E9-4A7EABAB81CC}"/>
                  </a:ext>
                </a:extLst>
              </p:cNvPr>
              <p:cNvSpPr txBox="1"/>
              <p:nvPr/>
            </p:nvSpPr>
            <p:spPr>
              <a:xfrm>
                <a:off x="539882" y="2666343"/>
                <a:ext cx="4326505" cy="38509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证明：连接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3280">
                <a:extLst>
                  <a:ext uri="{FF2B5EF4-FFF2-40B4-BE49-F238E27FC236}">
                    <a16:creationId xmlns:a16="http://schemas.microsoft.com/office/drawing/2014/main" id="{CCE9835A-A7E6-6761-85E9-4A7EABAB81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2666343"/>
                <a:ext cx="4326505" cy="3850926"/>
              </a:xfrm>
              <a:prstGeom prst="rect">
                <a:avLst/>
              </a:prstGeom>
              <a:blipFill>
                <a:blip r:embed="rId5"/>
                <a:stretch>
                  <a:fillRect l="-4372" t="-1266" r="-3244" b="-39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yt_shape_13283">
            <a:extLst>
              <a:ext uri="{FF2B5EF4-FFF2-40B4-BE49-F238E27FC236}">
                <a16:creationId xmlns:a16="http://schemas.microsoft.com/office/drawing/2014/main" id="{9C994030-48DA-317F-E800-952AF0293A6C}"/>
              </a:ext>
            </a:extLst>
          </p:cNvPr>
          <p:cNvSpPr txBox="1"/>
          <p:nvPr/>
        </p:nvSpPr>
        <p:spPr>
          <a:xfrm>
            <a:off x="5110387" y="6720421"/>
            <a:ext cx="1571136" cy="126970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050" b="0" i="0" u="none" spc="-7050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  <a:cs typeface="宋体" pitchFamily="70"/>
              </a:rPr>
              <a:t> </a:t>
            </a:r>
            <a:r>
              <a:rPr lang="en-US" altLang="zh-CN" sz="7050" b="0" i="0" u="none" spc="10489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  <a:cs typeface="宋体" pitchFamily="70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5" name="yt_image_13282">
            <a:extLst>
              <a:ext uri="{FF2B5EF4-FFF2-40B4-BE49-F238E27FC236}">
                <a16:creationId xmlns:a16="http://schemas.microsoft.com/office/drawing/2014/main" id="{30DA7AB6-299E-2DAA-B224-2179D2B5DE37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490707" y="4876571"/>
            <a:ext cx="1644525" cy="1491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19A8FBA-70EE-CDF9-052E-88B115A986D5}"/>
              </a:ext>
            </a:extLst>
          </p:cNvPr>
          <p:cNvSpPr txBox="1"/>
          <p:nvPr/>
        </p:nvSpPr>
        <p:spPr>
          <a:xfrm>
            <a:off x="449871" y="2619537"/>
            <a:ext cx="3178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63456E0-496B-7D57-5DC6-3204F2587C63}"/>
              </a:ext>
            </a:extLst>
          </p:cNvPr>
          <p:cNvSpPr txBox="1"/>
          <p:nvPr/>
        </p:nvSpPr>
        <p:spPr>
          <a:xfrm>
            <a:off x="449871" y="3095025"/>
            <a:ext cx="2993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B13E79F-EBF9-D7E8-9B1D-362A0360924A}"/>
              </a:ext>
            </a:extLst>
          </p:cNvPr>
          <p:cNvSpPr txBox="1"/>
          <p:nvPr/>
        </p:nvSpPr>
        <p:spPr>
          <a:xfrm>
            <a:off x="449871" y="3570513"/>
            <a:ext cx="190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4ACDFB6-727C-6283-BCCD-2BCD9503E31F}"/>
              </a:ext>
            </a:extLst>
          </p:cNvPr>
          <p:cNvSpPr txBox="1"/>
          <p:nvPr/>
        </p:nvSpPr>
        <p:spPr>
          <a:xfrm>
            <a:off x="449871" y="4046001"/>
            <a:ext cx="2659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68A5F8A-DB91-4717-09CE-53845002BB7B}"/>
              </a:ext>
            </a:extLst>
          </p:cNvPr>
          <p:cNvSpPr txBox="1"/>
          <p:nvPr/>
        </p:nvSpPr>
        <p:spPr>
          <a:xfrm>
            <a:off x="449871" y="4521489"/>
            <a:ext cx="4464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DDD8A26-7AD0-736A-DA95-0AA30488171E}"/>
              </a:ext>
            </a:extLst>
          </p:cNvPr>
          <p:cNvSpPr txBox="1"/>
          <p:nvPr/>
        </p:nvSpPr>
        <p:spPr>
          <a:xfrm>
            <a:off x="449871" y="4996977"/>
            <a:ext cx="3872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24A415E-0A7B-2B45-7DC2-2ECFAB580968}"/>
              </a:ext>
            </a:extLst>
          </p:cNvPr>
          <p:cNvSpPr txBox="1"/>
          <p:nvPr/>
        </p:nvSpPr>
        <p:spPr>
          <a:xfrm>
            <a:off x="449871" y="5472465"/>
            <a:ext cx="2940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1B18E5ED-EBE8-FC81-8057-52A2BB47CB17}"/>
                  </a:ext>
                </a:extLst>
              </p:cNvPr>
              <p:cNvSpPr txBox="1"/>
              <p:nvPr/>
            </p:nvSpPr>
            <p:spPr>
              <a:xfrm>
                <a:off x="449871" y="5947953"/>
                <a:ext cx="1675638" cy="5788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1B18E5ED-EBE8-FC81-8057-52A2BB47CB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71" y="5947953"/>
                <a:ext cx="1675638" cy="578879"/>
              </a:xfrm>
              <a:prstGeom prst="rect">
                <a:avLst/>
              </a:prstGeom>
              <a:blipFill>
                <a:blip r:embed="rId7"/>
                <a:stretch>
                  <a:fillRect l="-5818" r="-5818" b="-24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2" name="yt_shape_13342"/>
          <p:cNvSpPr txBox="1"/>
          <p:nvPr/>
        </p:nvSpPr>
        <p:spPr>
          <a:xfrm>
            <a:off x="540000" y="692696"/>
            <a:ext cx="457176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遇切线连接圆心和切点</a:t>
            </a:r>
          </a:p>
        </p:txBody>
      </p:sp>
      <p:sp>
        <p:nvSpPr>
          <p:cNvPr id="13343" name="yt_shape_13343"/>
          <p:cNvSpPr txBox="1"/>
          <p:nvPr/>
        </p:nvSpPr>
        <p:spPr>
          <a:xfrm>
            <a:off x="540119" y="1169582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（临沂市中考）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为切点，直线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过圆心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的平行线，分别交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及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344" name="yt_image_1334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1386" y="2710180"/>
            <a:ext cx="2359152" cy="1424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46" name="yt_shape_13346"/>
          <p:cNvSpPr txBox="1"/>
          <p:nvPr/>
        </p:nvSpPr>
        <p:spPr>
          <a:xfrm>
            <a:off x="335360" y="1866983"/>
            <a:ext cx="33342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3" name="yt_shape_1697707981542">
            <a:extLst>
              <a:ext uri="{FF2B5EF4-FFF2-40B4-BE49-F238E27FC236}">
                <a16:creationId xmlns:a16="http://schemas.microsoft.com/office/drawing/2014/main" id="{4953F5E1-490D-3241-B383-141A10A81D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968" y="781127"/>
            <a:ext cx="1174942" cy="366380"/>
          </a:xfrm>
          <a:prstGeom prst="rect">
            <a:avLst/>
          </a:prstGeom>
        </p:spPr>
      </p:pic>
      <p:sp>
        <p:nvSpPr>
          <p:cNvPr id="2" name="yt_shape_13348">
            <a:extLst>
              <a:ext uri="{FF2B5EF4-FFF2-40B4-BE49-F238E27FC236}">
                <a16:creationId xmlns:a16="http://schemas.microsoft.com/office/drawing/2014/main" id="{99815D99-F3B8-04FB-435B-3EF21AEF4D69}"/>
              </a:ext>
            </a:extLst>
          </p:cNvPr>
          <p:cNvSpPr txBox="1"/>
          <p:nvPr/>
        </p:nvSpPr>
        <p:spPr>
          <a:xfrm>
            <a:off x="425371" y="2273829"/>
            <a:ext cx="2885405" cy="619009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）证明：连接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的切线，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的直径，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D17659F-806E-5850-36B4-59B982EF50CD}"/>
              </a:ext>
            </a:extLst>
          </p:cNvPr>
          <p:cNvSpPr txBox="1"/>
          <p:nvPr/>
        </p:nvSpPr>
        <p:spPr>
          <a:xfrm>
            <a:off x="240599" y="2099090"/>
            <a:ext cx="294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）证明：连接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E935BBF-4EDE-960E-A2FD-7C2B19E85C4B}"/>
              </a:ext>
            </a:extLst>
          </p:cNvPr>
          <p:cNvSpPr txBox="1"/>
          <p:nvPr/>
        </p:nvSpPr>
        <p:spPr>
          <a:xfrm>
            <a:off x="335360" y="2465726"/>
            <a:ext cx="2858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的切线，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1628F13-E641-22A9-E5C9-DE0EF46441F8}"/>
              </a:ext>
            </a:extLst>
          </p:cNvPr>
          <p:cNvSpPr txBox="1"/>
          <p:nvPr/>
        </p:nvSpPr>
        <p:spPr>
          <a:xfrm>
            <a:off x="335360" y="2825766"/>
            <a:ext cx="241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7433171-B135-8710-53EC-F9BAD7CFF9B5}"/>
              </a:ext>
            </a:extLst>
          </p:cNvPr>
          <p:cNvSpPr txBox="1"/>
          <p:nvPr/>
        </p:nvSpPr>
        <p:spPr>
          <a:xfrm>
            <a:off x="335360" y="3185806"/>
            <a:ext cx="2985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47F33D-FDAF-C0FB-1E10-B82C8545FB2D}"/>
              </a:ext>
            </a:extLst>
          </p:cNvPr>
          <p:cNvSpPr txBox="1"/>
          <p:nvPr/>
        </p:nvSpPr>
        <p:spPr>
          <a:xfrm>
            <a:off x="335360" y="3545846"/>
            <a:ext cx="2910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F0D0FBD-1A3E-94DF-6332-45D100B0385D}"/>
              </a:ext>
            </a:extLst>
          </p:cNvPr>
          <p:cNvSpPr txBox="1"/>
          <p:nvPr/>
        </p:nvSpPr>
        <p:spPr>
          <a:xfrm>
            <a:off x="335360" y="3905886"/>
            <a:ext cx="2435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438B5D2-E244-EAD2-484C-D9C5A7DE8825}"/>
              </a:ext>
            </a:extLst>
          </p:cNvPr>
          <p:cNvSpPr txBox="1"/>
          <p:nvPr/>
        </p:nvSpPr>
        <p:spPr>
          <a:xfrm>
            <a:off x="335360" y="4265926"/>
            <a:ext cx="3037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9280216-F773-A7E5-7F26-C0552CFF7B8D}"/>
              </a:ext>
            </a:extLst>
          </p:cNvPr>
          <p:cNvSpPr txBox="1"/>
          <p:nvPr/>
        </p:nvSpPr>
        <p:spPr>
          <a:xfrm>
            <a:off x="335360" y="4625966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0264DE0-C267-C931-A4FB-DB94529C72B9}"/>
              </a:ext>
            </a:extLst>
          </p:cNvPr>
          <p:cNvSpPr txBox="1"/>
          <p:nvPr/>
        </p:nvSpPr>
        <p:spPr>
          <a:xfrm>
            <a:off x="335360" y="4986006"/>
            <a:ext cx="2677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B5C173A-12BA-E092-3422-AE07396C437A}"/>
              </a:ext>
            </a:extLst>
          </p:cNvPr>
          <p:cNvSpPr txBox="1"/>
          <p:nvPr/>
        </p:nvSpPr>
        <p:spPr>
          <a:xfrm>
            <a:off x="335360" y="5346046"/>
            <a:ext cx="192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ABCA006-1BFE-0D25-F63E-18007C46183B}"/>
              </a:ext>
            </a:extLst>
          </p:cNvPr>
          <p:cNvSpPr txBox="1"/>
          <p:nvPr/>
        </p:nvSpPr>
        <p:spPr>
          <a:xfrm>
            <a:off x="335360" y="5706086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F3003F8-4014-A2C1-3F50-04E31E6CD354}"/>
              </a:ext>
            </a:extLst>
          </p:cNvPr>
          <p:cNvSpPr txBox="1"/>
          <p:nvPr/>
        </p:nvSpPr>
        <p:spPr>
          <a:xfrm>
            <a:off x="335360" y="6066126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4BB1CED-FEEE-038E-12FF-6133AA8E2665}"/>
              </a:ext>
            </a:extLst>
          </p:cNvPr>
          <p:cNvSpPr txBox="1"/>
          <p:nvPr/>
        </p:nvSpPr>
        <p:spPr>
          <a:xfrm>
            <a:off x="335360" y="6426166"/>
            <a:ext cx="1881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7" name="yt_image_13349">
            <a:extLst>
              <a:ext uri="{FF2B5EF4-FFF2-40B4-BE49-F238E27FC236}">
                <a16:creationId xmlns:a16="http://schemas.microsoft.com/office/drawing/2014/main" id="{05B67073-E9A1-55C2-86F3-6D817906C8FB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42012" y="5250619"/>
            <a:ext cx="2057900" cy="116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52" name="yt_shape_13352"/>
              <p:cNvSpPr txBox="1"/>
              <p:nvPr/>
            </p:nvSpPr>
            <p:spPr>
              <a:xfrm>
                <a:off x="540000" y="900001"/>
                <a:ext cx="8483028" cy="59041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的中点，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OGB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OG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扇形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52" name="yt_shape_13352" descr="{&quot;rangeId&quot;:21,&quot;mathAnswerShape&quot;:1,&quot;NoSplit&quot;:1,&quot;pageBreak&quot;:true,&quot;splitRatio&quot;:0.90405184,&quot;splitFinished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1"/>
                <a:ext cx="8483028" cy="5904180"/>
              </a:xfrm>
              <a:prstGeom prst="rect">
                <a:avLst/>
              </a:prstGeom>
              <a:blipFill>
                <a:blip r:embed="rId2"/>
                <a:stretch>
                  <a:fillRect l="-2229" t="-930" b="-8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72424F3-50E9-E1C7-B7A4-188586DA0D3D}"/>
              </a:ext>
            </a:extLst>
          </p:cNvPr>
          <p:cNvSpPr txBox="1"/>
          <p:nvPr/>
        </p:nvSpPr>
        <p:spPr>
          <a:xfrm>
            <a:off x="449989" y="1059700"/>
            <a:ext cx="5395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的中点，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4739E22-47D5-6331-F2E3-59C685072203}"/>
              </a:ext>
            </a:extLst>
          </p:cNvPr>
          <p:cNvSpPr txBox="1"/>
          <p:nvPr/>
        </p:nvSpPr>
        <p:spPr>
          <a:xfrm>
            <a:off x="449989" y="1563756"/>
            <a:ext cx="2329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30DD2FB-3EBE-3194-F01C-9D886130C44B}"/>
              </a:ext>
            </a:extLst>
          </p:cNvPr>
          <p:cNvSpPr txBox="1"/>
          <p:nvPr/>
        </p:nvSpPr>
        <p:spPr>
          <a:xfrm>
            <a:off x="449989" y="1923796"/>
            <a:ext cx="165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6629FC8-FE05-06FC-044E-2E5E79F88F1F}"/>
                  </a:ext>
                </a:extLst>
              </p:cNvPr>
              <p:cNvSpPr txBox="1"/>
              <p:nvPr/>
            </p:nvSpPr>
            <p:spPr>
              <a:xfrm>
                <a:off x="449989" y="2303899"/>
                <a:ext cx="18072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6629FC8-FE05-06FC-044E-2E5E79F88F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03899"/>
                <a:ext cx="1807274" cy="765061"/>
              </a:xfrm>
              <a:prstGeom prst="rect">
                <a:avLst/>
              </a:prstGeom>
              <a:blipFill>
                <a:blip r:embed="rId3"/>
                <a:stretch>
                  <a:fillRect l="-5405" r="-574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24F14F2-181B-711D-5F01-476745401756}"/>
              </a:ext>
            </a:extLst>
          </p:cNvPr>
          <p:cNvSpPr txBox="1"/>
          <p:nvPr/>
        </p:nvSpPr>
        <p:spPr>
          <a:xfrm>
            <a:off x="449989" y="2951108"/>
            <a:ext cx="241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15653C8-082C-39B5-0BC4-CC47519AD15C}"/>
              </a:ext>
            </a:extLst>
          </p:cNvPr>
          <p:cNvSpPr txBox="1"/>
          <p:nvPr/>
        </p:nvSpPr>
        <p:spPr>
          <a:xfrm>
            <a:off x="449989" y="3284984"/>
            <a:ext cx="2012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BAB2AAF-FD6F-0ED2-E64A-583727B79861}"/>
              </a:ext>
            </a:extLst>
          </p:cNvPr>
          <p:cNvSpPr txBox="1"/>
          <p:nvPr/>
        </p:nvSpPr>
        <p:spPr>
          <a:xfrm>
            <a:off x="449989" y="3645024"/>
            <a:ext cx="2224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338175F-B7D6-2DBE-1A7B-80BEE098AAF9}"/>
              </a:ext>
            </a:extLst>
          </p:cNvPr>
          <p:cNvSpPr txBox="1"/>
          <p:nvPr/>
        </p:nvSpPr>
        <p:spPr>
          <a:xfrm>
            <a:off x="449989" y="4005064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E1C2968-F8D8-5D6B-B11D-AD6D6723EC2C}"/>
              </a:ext>
            </a:extLst>
          </p:cNvPr>
          <p:cNvSpPr txBox="1"/>
          <p:nvPr/>
        </p:nvSpPr>
        <p:spPr>
          <a:xfrm>
            <a:off x="449989" y="4509120"/>
            <a:ext cx="2453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OGB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ADE046A-2799-B9A4-79BE-1A0D4CE93638}"/>
                  </a:ext>
                </a:extLst>
              </p:cNvPr>
              <p:cNvSpPr txBox="1"/>
              <p:nvPr/>
            </p:nvSpPr>
            <p:spPr>
              <a:xfrm>
                <a:off x="449989" y="4869160"/>
                <a:ext cx="322821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OG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BG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ADE046A-2799-B9A4-79BE-1A0D4CE936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69160"/>
                <a:ext cx="3228214" cy="766077"/>
              </a:xfrm>
              <a:prstGeom prst="rect">
                <a:avLst/>
              </a:prstGeom>
              <a:blipFill>
                <a:blip r:embed="rId4"/>
                <a:stretch>
                  <a:fillRect l="-3025" r="-3025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6C24673-84D0-0607-C8AA-55D6C662A778}"/>
                  </a:ext>
                </a:extLst>
              </p:cNvPr>
              <p:cNvSpPr txBox="1"/>
              <p:nvPr/>
            </p:nvSpPr>
            <p:spPr>
              <a:xfrm>
                <a:off x="449989" y="5445224"/>
                <a:ext cx="8479472" cy="7928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BOG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OG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BG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扇形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6C24673-84D0-0607-C8AA-55D6C662A7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45224"/>
                <a:ext cx="8479472" cy="792874"/>
              </a:xfrm>
              <a:prstGeom prst="rect">
                <a:avLst/>
              </a:prstGeom>
              <a:blipFill>
                <a:blip r:embed="rId5"/>
                <a:stretch>
                  <a:fillRect l="-1150" r="-1078" b="-69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yt_shape_13347">
            <a:extLst>
              <a:ext uri="{FF2B5EF4-FFF2-40B4-BE49-F238E27FC236}">
                <a16:creationId xmlns:a16="http://schemas.microsoft.com/office/drawing/2014/main" id="{48410D61-90EB-F37A-18C7-9802FBB2CC9B}"/>
              </a:ext>
            </a:extLst>
          </p:cNvPr>
          <p:cNvSpPr txBox="1"/>
          <p:nvPr/>
        </p:nvSpPr>
        <p:spPr>
          <a:xfrm>
            <a:off x="326624" y="696229"/>
            <a:ext cx="79284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，求阴影部分的面积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61B5418B-E80D-B627-CEC5-D8E70294C881}"/>
                  </a:ext>
                </a:extLst>
              </p:cNvPr>
              <p:cNvSpPr txBox="1"/>
              <p:nvPr/>
            </p:nvSpPr>
            <p:spPr>
              <a:xfrm>
                <a:off x="449989" y="6155057"/>
                <a:ext cx="5299901" cy="7303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阴影部分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扇形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BOG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61B5418B-E80D-B627-CEC5-D8E70294C8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155057"/>
                <a:ext cx="5299901" cy="730327"/>
              </a:xfrm>
              <a:prstGeom prst="rect">
                <a:avLst/>
              </a:prstGeom>
              <a:blipFill>
                <a:blip r:embed="rId6"/>
                <a:stretch>
                  <a:fillRect l="-1841" r="-195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yt_image_13344">
            <a:extLst>
              <a:ext uri="{FF2B5EF4-FFF2-40B4-BE49-F238E27FC236}">
                <a16:creationId xmlns:a16="http://schemas.microsoft.com/office/drawing/2014/main" id="{D6DFB38B-BAFD-98E0-236A-56094FBA3944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91386" y="2710180"/>
            <a:ext cx="2359152" cy="1424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285" name="yt_shape_13285"/>
              <p:cNvSpPr txBox="1"/>
              <p:nvPr/>
            </p:nvSpPr>
            <p:spPr>
              <a:xfrm>
                <a:off x="540119" y="764704"/>
                <a:ext cx="11111999" cy="79855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延长线上的一点，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的中点，弦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，且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285" name="yt_shape_132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764704"/>
                <a:ext cx="11111999" cy="798552"/>
              </a:xfrm>
              <a:prstGeom prst="rect">
                <a:avLst/>
              </a:prstGeom>
              <a:blipFill>
                <a:blip r:embed="rId2"/>
                <a:stretch>
                  <a:fillRect l="-1701" t="-6870" r="-439" b="-23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287" name="yt_image_1328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16280" y="2554467"/>
            <a:ext cx="2016224" cy="1568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89" name="yt_shape_13289"/>
          <p:cNvSpPr txBox="1"/>
          <p:nvPr/>
        </p:nvSpPr>
        <p:spPr>
          <a:xfrm>
            <a:off x="540000" y="1484784"/>
            <a:ext cx="41245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7E157A4-1189-1F90-A221-9E2864F342F2}"/>
              </a:ext>
            </a:extLst>
          </p:cNvPr>
          <p:cNvSpPr txBox="1"/>
          <p:nvPr/>
        </p:nvSpPr>
        <p:spPr>
          <a:xfrm>
            <a:off x="449989" y="1844824"/>
            <a:ext cx="3712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E1C7755-F619-DCD4-7E72-39E723BE1CF0}"/>
                  </a:ext>
                </a:extLst>
              </p:cNvPr>
              <p:cNvSpPr txBox="1"/>
              <p:nvPr/>
            </p:nvSpPr>
            <p:spPr>
              <a:xfrm>
                <a:off x="449989" y="2204864"/>
                <a:ext cx="2613977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的中点，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E1C7755-F619-DCD4-7E72-39E723BE1C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4864"/>
                <a:ext cx="2613977" cy="646189"/>
              </a:xfrm>
              <a:prstGeom prst="rect">
                <a:avLst/>
              </a:prstGeom>
              <a:blipFill>
                <a:blip r:embed="rId4"/>
                <a:stretch>
                  <a:fillRect l="-3730" r="-3497" b="-16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E49E499-AEF0-216C-E0D8-625E816245DB}"/>
                  </a:ext>
                </a:extLst>
              </p:cNvPr>
              <p:cNvSpPr txBox="1"/>
              <p:nvPr/>
            </p:nvSpPr>
            <p:spPr>
              <a:xfrm>
                <a:off x="449989" y="2636912"/>
                <a:ext cx="1880108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E49E499-AEF0-216C-E0D8-625E816245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36912"/>
                <a:ext cx="1880108" cy="646189"/>
              </a:xfrm>
              <a:prstGeom prst="rect">
                <a:avLst/>
              </a:prstGeom>
              <a:blipFill>
                <a:blip r:embed="rId5"/>
                <a:stretch>
                  <a:fillRect l="-5195" r="-5195" b="-122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B4C638D-C484-1438-CF9B-EB1E37001BAE}"/>
                  </a:ext>
                </a:extLst>
              </p:cNvPr>
              <p:cNvSpPr txBox="1"/>
              <p:nvPr/>
            </p:nvSpPr>
            <p:spPr>
              <a:xfrm>
                <a:off x="449989" y="2996952"/>
                <a:ext cx="49854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B4C638D-C484-1438-CF9B-EB1E37001B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96952"/>
                <a:ext cx="4985448" cy="765061"/>
              </a:xfrm>
              <a:prstGeom prst="rect">
                <a:avLst/>
              </a:prstGeom>
              <a:blipFill>
                <a:blip r:embed="rId6"/>
                <a:stretch>
                  <a:fillRect l="-1956" r="-183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2941E2C0-5B2A-7ACD-1ECA-249A1E97107E}"/>
              </a:ext>
            </a:extLst>
          </p:cNvPr>
          <p:cNvSpPr txBox="1"/>
          <p:nvPr/>
        </p:nvSpPr>
        <p:spPr>
          <a:xfrm>
            <a:off x="449989" y="3645024"/>
            <a:ext cx="3020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FE07AB7-6E50-1E4F-084D-44999022DE1D}"/>
              </a:ext>
            </a:extLst>
          </p:cNvPr>
          <p:cNvSpPr txBox="1"/>
          <p:nvPr/>
        </p:nvSpPr>
        <p:spPr>
          <a:xfrm>
            <a:off x="449989" y="4005064"/>
            <a:ext cx="3347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8B68F7B-85E5-C2DE-0514-1A1FCB41F9A5}"/>
              </a:ext>
            </a:extLst>
          </p:cNvPr>
          <p:cNvSpPr txBox="1"/>
          <p:nvPr/>
        </p:nvSpPr>
        <p:spPr>
          <a:xfrm>
            <a:off x="449989" y="4354289"/>
            <a:ext cx="495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81F247B-5364-DCB7-289A-B46727FC4557}"/>
              </a:ext>
            </a:extLst>
          </p:cNvPr>
          <p:cNvSpPr txBox="1"/>
          <p:nvPr/>
        </p:nvSpPr>
        <p:spPr>
          <a:xfrm>
            <a:off x="449683" y="4736165"/>
            <a:ext cx="5963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PDO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5DD477C-6691-49CA-2A6C-D741D17071F7}"/>
              </a:ext>
            </a:extLst>
          </p:cNvPr>
          <p:cNvSpPr txBox="1"/>
          <p:nvPr/>
        </p:nvSpPr>
        <p:spPr>
          <a:xfrm>
            <a:off x="449989" y="5157192"/>
            <a:ext cx="321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PED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2590F5D-7062-9187-15BA-3994EBD366B0}"/>
              </a:ext>
            </a:extLst>
          </p:cNvPr>
          <p:cNvSpPr txBox="1"/>
          <p:nvPr/>
        </p:nvSpPr>
        <p:spPr>
          <a:xfrm>
            <a:off x="449989" y="5517232"/>
            <a:ext cx="6018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PDO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1E158B6-17DC-FA40-CABC-77E08C9E7A7D}"/>
              </a:ext>
            </a:extLst>
          </p:cNvPr>
          <p:cNvSpPr txBox="1"/>
          <p:nvPr/>
        </p:nvSpPr>
        <p:spPr>
          <a:xfrm>
            <a:off x="449989" y="5949280"/>
            <a:ext cx="2450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是半径，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C3BDBC5-F8DF-41A5-67F5-C12EFC68518C}"/>
              </a:ext>
            </a:extLst>
          </p:cNvPr>
          <p:cNvSpPr txBox="1"/>
          <p:nvPr/>
        </p:nvSpPr>
        <p:spPr>
          <a:xfrm>
            <a:off x="449989" y="6381328"/>
            <a:ext cx="2664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5" name="yt_image_13293">
            <a:extLst>
              <a:ext uri="{FF2B5EF4-FFF2-40B4-BE49-F238E27FC236}">
                <a16:creationId xmlns:a16="http://schemas.microsoft.com/office/drawing/2014/main" id="{7350C821-FDAF-5BF1-C37A-C200FBADF135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760296" y="4901043"/>
            <a:ext cx="2007910" cy="15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4" name="yt_shape_13294"/>
          <p:cNvSpPr txBox="1"/>
          <p:nvPr/>
        </p:nvSpPr>
        <p:spPr>
          <a:xfrm>
            <a:off x="4883587" y="1398808"/>
            <a:ext cx="2029595" cy="13957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750" b="0" i="0" u="none" spc="-7750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  <a:cs typeface="宋体" pitchFamily="78"/>
              </a:rPr>
              <a:t> </a:t>
            </a:r>
            <a:r>
              <a:rPr lang="en-US" altLang="zh-CN" sz="7750" b="0" i="0" u="none" spc="13889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  <a:cs typeface="宋体" pitchFamily="7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296" name="yt_shape_13296"/>
          <p:cNvSpPr txBox="1"/>
          <p:nvPr/>
        </p:nvSpPr>
        <p:spPr>
          <a:xfrm>
            <a:off x="540000" y="2990020"/>
            <a:ext cx="6314229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）解：设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的半径为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PO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的半径是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C6E4A07-5A84-485F-6900-01C6FA2DB6B3}"/>
              </a:ext>
            </a:extLst>
          </p:cNvPr>
          <p:cNvSpPr txBox="1"/>
          <p:nvPr/>
        </p:nvSpPr>
        <p:spPr>
          <a:xfrm>
            <a:off x="449989" y="2943214"/>
            <a:ext cx="3748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）解：设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的半径为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4A15AD-2FBB-8834-667B-B4FFE497D6FB}"/>
              </a:ext>
            </a:extLst>
          </p:cNvPr>
          <p:cNvSpPr txBox="1"/>
          <p:nvPr/>
        </p:nvSpPr>
        <p:spPr>
          <a:xfrm>
            <a:off x="449989" y="3418702"/>
            <a:ext cx="4139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359037F-AC1A-0730-F6B5-E08D006F1B82}"/>
              </a:ext>
            </a:extLst>
          </p:cNvPr>
          <p:cNvSpPr txBox="1"/>
          <p:nvPr/>
        </p:nvSpPr>
        <p:spPr>
          <a:xfrm>
            <a:off x="449989" y="3894190"/>
            <a:ext cx="6433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FFB1430-086F-51F2-0C94-D45190BE4346}"/>
              </a:ext>
            </a:extLst>
          </p:cNvPr>
          <p:cNvSpPr txBox="1"/>
          <p:nvPr/>
        </p:nvSpPr>
        <p:spPr>
          <a:xfrm>
            <a:off x="449989" y="4369678"/>
            <a:ext cx="4787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PO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6978819-188E-47B5-EFD1-C906B9122760}"/>
              </a:ext>
            </a:extLst>
          </p:cNvPr>
          <p:cNvSpPr txBox="1"/>
          <p:nvPr/>
        </p:nvSpPr>
        <p:spPr>
          <a:xfrm>
            <a:off x="449989" y="4845166"/>
            <a:ext cx="4804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5B664E3-3BF4-E573-BBBB-30C5F2D1CBDB}"/>
              </a:ext>
            </a:extLst>
          </p:cNvPr>
          <p:cNvSpPr txBox="1"/>
          <p:nvPr/>
        </p:nvSpPr>
        <p:spPr>
          <a:xfrm>
            <a:off x="449989" y="5320654"/>
            <a:ext cx="2562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的半径是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3290">
            <a:extLst>
              <a:ext uri="{FF2B5EF4-FFF2-40B4-BE49-F238E27FC236}">
                <a16:creationId xmlns:a16="http://schemas.microsoft.com/office/drawing/2014/main" id="{A0908562-081B-85F4-E87B-9E3BAB054348}"/>
              </a:ext>
            </a:extLst>
          </p:cNvPr>
          <p:cNvSpPr txBox="1"/>
          <p:nvPr/>
        </p:nvSpPr>
        <p:spPr>
          <a:xfrm>
            <a:off x="273794" y="2514699"/>
            <a:ext cx="51568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9" name="yt_image_13287">
            <a:extLst>
              <a:ext uri="{FF2B5EF4-FFF2-40B4-BE49-F238E27FC236}">
                <a16:creationId xmlns:a16="http://schemas.microsoft.com/office/drawing/2014/main" id="{E0A997A8-B0B7-12D9-5621-F0FDD53FC600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44272" y="3243509"/>
            <a:ext cx="2016224" cy="1568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7" name="yt_shape_13297"/>
          <p:cNvSpPr txBox="1"/>
          <p:nvPr/>
        </p:nvSpPr>
        <p:spPr>
          <a:xfrm>
            <a:off x="540000" y="764704"/>
            <a:ext cx="457176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遇弦添加弦心距或半径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298" name="yt_shape_13298"/>
              <p:cNvSpPr txBox="1"/>
              <p:nvPr/>
            </p:nvSpPr>
            <p:spPr>
              <a:xfrm>
                <a:off x="540119" y="1264269"/>
                <a:ext cx="11111999" cy="77463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为半径的圆交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298" name="yt_shape_132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64269"/>
                <a:ext cx="11111999" cy="774636"/>
              </a:xfrm>
              <a:prstGeom prst="rect">
                <a:avLst/>
              </a:prstGeom>
              <a:blipFill>
                <a:blip r:embed="rId2"/>
                <a:stretch>
                  <a:fillRect l="-1701" t="-10236" r="-1043" b="-244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00" name="yt_image_13300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04194" y="2486401"/>
            <a:ext cx="1826409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7981118">
            <a:extLst>
              <a:ext uri="{FF2B5EF4-FFF2-40B4-BE49-F238E27FC236}">
                <a16:creationId xmlns:a16="http://schemas.microsoft.com/office/drawing/2014/main" id="{83A1B675-7AD2-F209-01B9-51A522EFBB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03733"/>
            <a:ext cx="1174942" cy="36638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D5C9BD2-872C-C4BA-4D95-411F44854EB4}"/>
              </a:ext>
            </a:extLst>
          </p:cNvPr>
          <p:cNvSpPr txBox="1"/>
          <p:nvPr/>
        </p:nvSpPr>
        <p:spPr>
          <a:xfrm>
            <a:off x="449871" y="1923721"/>
            <a:ext cx="3609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解：过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2E52363-C43C-6FB3-6A62-6AF9FAFE5570}"/>
              </a:ext>
            </a:extLst>
          </p:cNvPr>
          <p:cNvSpPr txBox="1"/>
          <p:nvPr/>
        </p:nvSpPr>
        <p:spPr>
          <a:xfrm>
            <a:off x="449871" y="2399209"/>
            <a:ext cx="2278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1B51DC7-08A6-736C-A2B4-AE32B5C521DB}"/>
                  </a:ext>
                </a:extLst>
              </p:cNvPr>
              <p:cNvSpPr txBox="1"/>
              <p:nvPr/>
            </p:nvSpPr>
            <p:spPr>
              <a:xfrm>
                <a:off x="449871" y="2874697"/>
                <a:ext cx="2732914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1B51DC7-08A6-736C-A2B4-AE32B5C521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71" y="2874697"/>
                <a:ext cx="2732914" cy="615392"/>
              </a:xfrm>
              <a:prstGeom prst="rect">
                <a:avLst/>
              </a:prstGeom>
              <a:blipFill>
                <a:blip r:embed="rId5"/>
                <a:stretch>
                  <a:fillRect l="-3571" r="-3571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744EB02-B2E0-5237-676E-6AA867788EDF}"/>
                  </a:ext>
                </a:extLst>
              </p:cNvPr>
              <p:cNvSpPr txBox="1"/>
              <p:nvPr/>
            </p:nvSpPr>
            <p:spPr>
              <a:xfrm>
                <a:off x="449871" y="3396477"/>
                <a:ext cx="3530473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744EB02-B2E0-5237-676E-6AA867788E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71" y="3396477"/>
                <a:ext cx="3530473" cy="630441"/>
              </a:xfrm>
              <a:prstGeom prst="rect">
                <a:avLst/>
              </a:prstGeom>
              <a:blipFill>
                <a:blip r:embed="rId6"/>
                <a:stretch>
                  <a:fillRect l="-2763" r="-2936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49E0134-53A2-BB7F-6BD6-A4B74A9C1C17}"/>
                  </a:ext>
                </a:extLst>
              </p:cNvPr>
              <p:cNvSpPr txBox="1"/>
              <p:nvPr/>
            </p:nvSpPr>
            <p:spPr>
              <a:xfrm>
                <a:off x="449871" y="3933306"/>
                <a:ext cx="350126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设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49E0134-53A2-BB7F-6BD6-A4B74A9C1C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71" y="3933306"/>
                <a:ext cx="3501263" cy="613931"/>
              </a:xfrm>
              <a:prstGeom prst="rect">
                <a:avLst/>
              </a:prstGeom>
              <a:blipFill>
                <a:blip r:embed="rId7"/>
                <a:stretch>
                  <a:fillRect l="-2787" r="-2787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0F1445D1-5306-B2D5-6109-A8D4C945BF40}"/>
              </a:ext>
            </a:extLst>
          </p:cNvPr>
          <p:cNvSpPr txBox="1"/>
          <p:nvPr/>
        </p:nvSpPr>
        <p:spPr>
          <a:xfrm>
            <a:off x="449871" y="4453625"/>
            <a:ext cx="6360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由勾股定理，得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9DF9790-B43F-EFD4-AF12-570397A8DC1D}"/>
                  </a:ext>
                </a:extLst>
              </p:cNvPr>
              <p:cNvSpPr txBox="1"/>
              <p:nvPr/>
            </p:nvSpPr>
            <p:spPr>
              <a:xfrm>
                <a:off x="449871" y="4797152"/>
                <a:ext cx="6422453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即（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9DF9790-B43F-EFD4-AF12-570397A8DC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71" y="4797152"/>
                <a:ext cx="6422453" cy="852437"/>
              </a:xfrm>
              <a:prstGeom prst="rect">
                <a:avLst/>
              </a:prstGeom>
              <a:blipFill>
                <a:blip r:embed="rId8"/>
                <a:stretch>
                  <a:fillRect l="-1519" r="-1519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93F79D5-7863-327F-5A70-F1D9D2CBA02F}"/>
                  </a:ext>
                </a:extLst>
              </p:cNvPr>
              <p:cNvSpPr txBox="1"/>
              <p:nvPr/>
            </p:nvSpPr>
            <p:spPr>
              <a:xfrm>
                <a:off x="449871" y="5445224"/>
                <a:ext cx="1529525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93F79D5-7863-327F-5A70-F1D9D2CBA0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71" y="5445224"/>
                <a:ext cx="1529525" cy="852437"/>
              </a:xfrm>
              <a:prstGeom prst="rect">
                <a:avLst/>
              </a:prstGeom>
              <a:blipFill>
                <a:blip r:embed="rId9"/>
                <a:stretch>
                  <a:fillRect l="-6375" r="-6375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38BF9DB-3232-9EB2-29E9-3C226DB836B8}"/>
                  </a:ext>
                </a:extLst>
              </p:cNvPr>
              <p:cNvSpPr txBox="1"/>
              <p:nvPr/>
            </p:nvSpPr>
            <p:spPr>
              <a:xfrm>
                <a:off x="449871" y="6021288"/>
                <a:ext cx="4315587" cy="808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由垂径定理，得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38BF9DB-3232-9EB2-29E9-3C226DB836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71" y="6021288"/>
                <a:ext cx="4315587" cy="808685"/>
              </a:xfrm>
              <a:prstGeom prst="rect">
                <a:avLst/>
              </a:prstGeom>
              <a:blipFill>
                <a:blip r:embed="rId10"/>
                <a:stretch>
                  <a:fillRect l="-2260" r="-2260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yt_image_13304">
            <a:extLst>
              <a:ext uri="{FF2B5EF4-FFF2-40B4-BE49-F238E27FC236}">
                <a16:creationId xmlns:a16="http://schemas.microsoft.com/office/drawing/2014/main" id="{DD3F2232-3F8B-8F49-EC03-385D2D103D4F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904194" y="4662114"/>
            <a:ext cx="1695834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307" name="yt_shape_13307"/>
              <p:cNvSpPr txBox="1"/>
              <p:nvPr/>
            </p:nvSpPr>
            <p:spPr>
              <a:xfrm>
                <a:off x="540119" y="1268760"/>
                <a:ext cx="11111999" cy="10235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的中点，过点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求：</a:t>
                </a:r>
              </a:p>
            </p:txBody>
          </p:sp>
        </mc:Choice>
        <mc:Fallback>
          <p:sp>
            <p:nvSpPr>
              <p:cNvPr id="13307" name="yt_shape_133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68760"/>
                <a:ext cx="11111999" cy="1023550"/>
              </a:xfrm>
              <a:prstGeom prst="rect">
                <a:avLst/>
              </a:prstGeom>
              <a:blipFill>
                <a:blip r:embed="rId2"/>
                <a:stretch>
                  <a:fillRect l="-1701" r="-165" b="-178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09" name="yt_image_1330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8327" y="2326974"/>
            <a:ext cx="1941783" cy="1754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1" name="yt_shape_13311"/>
          <p:cNvSpPr txBox="1"/>
          <p:nvPr/>
        </p:nvSpPr>
        <p:spPr>
          <a:xfrm>
            <a:off x="479376" y="2413154"/>
            <a:ext cx="36083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313">
                <a:extLst>
                  <a:ext uri="{FF2B5EF4-FFF2-40B4-BE49-F238E27FC236}">
                    <a16:creationId xmlns:a16="http://schemas.microsoft.com/office/drawing/2014/main" id="{1B7891E3-0D37-E5CF-77EE-BD461D3006B5}"/>
                  </a:ext>
                </a:extLst>
              </p:cNvPr>
              <p:cNvSpPr txBox="1"/>
              <p:nvPr/>
            </p:nvSpPr>
            <p:spPr>
              <a:xfrm>
                <a:off x="564635" y="2887363"/>
                <a:ext cx="6064161" cy="26870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OG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MOG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圆心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到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的距离是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2cm.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3313">
                <a:extLst>
                  <a:ext uri="{FF2B5EF4-FFF2-40B4-BE49-F238E27FC236}">
                    <a16:creationId xmlns:a16="http://schemas.microsoft.com/office/drawing/2014/main" id="{1B7891E3-0D37-E5CF-77EE-BD461D3006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635" y="2887363"/>
                <a:ext cx="6064161" cy="2687018"/>
              </a:xfrm>
              <a:prstGeom prst="rect">
                <a:avLst/>
              </a:prstGeom>
              <a:blipFill>
                <a:blip r:embed="rId4"/>
                <a:stretch>
                  <a:fillRect l="-3119" t="-2045" r="-2113" b="-61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image_13315">
            <a:extLst>
              <a:ext uri="{FF2B5EF4-FFF2-40B4-BE49-F238E27FC236}">
                <a16:creationId xmlns:a16="http://schemas.microsoft.com/office/drawing/2014/main" id="{B6F1FDD9-34F3-697F-2C01-7EEBA882C5AF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20193" y="4473660"/>
            <a:ext cx="1798050" cy="165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4E5BE7DA-C080-4E8B-B29B-AEEB0EBDF3B2}"/>
              </a:ext>
            </a:extLst>
          </p:cNvPr>
          <p:cNvSpPr txBox="1"/>
          <p:nvPr/>
        </p:nvSpPr>
        <p:spPr>
          <a:xfrm>
            <a:off x="474624" y="2840557"/>
            <a:ext cx="6185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8DB36DA-E3A1-E41C-B1C2-E7B26010D834}"/>
                  </a:ext>
                </a:extLst>
              </p:cNvPr>
              <p:cNvSpPr txBox="1"/>
              <p:nvPr/>
            </p:nvSpPr>
            <p:spPr>
              <a:xfrm>
                <a:off x="474624" y="3316045"/>
                <a:ext cx="335203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8DB36DA-E3A1-E41C-B1C2-E7B26010D8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624" y="3316045"/>
                <a:ext cx="3352038" cy="765061"/>
              </a:xfrm>
              <a:prstGeom prst="rect">
                <a:avLst/>
              </a:prstGeom>
              <a:blipFill>
                <a:blip r:embed="rId6"/>
                <a:stretch>
                  <a:fillRect l="-2909" r="-236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229A4458-3D95-58FE-D51D-65CB6BF11538}"/>
              </a:ext>
            </a:extLst>
          </p:cNvPr>
          <p:cNvSpPr txBox="1"/>
          <p:nvPr/>
        </p:nvSpPr>
        <p:spPr>
          <a:xfrm>
            <a:off x="474624" y="3987494"/>
            <a:ext cx="2381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MOG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F2C2498-EC41-4265-7F5B-6B1A0D147D1A}"/>
                  </a:ext>
                </a:extLst>
              </p:cNvPr>
              <p:cNvSpPr txBox="1"/>
              <p:nvPr/>
            </p:nvSpPr>
            <p:spPr>
              <a:xfrm>
                <a:off x="474624" y="4462982"/>
                <a:ext cx="4245610" cy="70784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F2C2498-EC41-4265-7F5B-6B1A0D147D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624" y="4462982"/>
                <a:ext cx="4245610" cy="707848"/>
              </a:xfrm>
              <a:prstGeom prst="rect">
                <a:avLst/>
              </a:prstGeom>
              <a:blipFill>
                <a:blip r:embed="rId7"/>
                <a:stretch>
                  <a:fillRect l="-2299" r="-2011" b="-146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EB158E93-5C7D-E5D6-C441-54A0FEF83EE8}"/>
              </a:ext>
            </a:extLst>
          </p:cNvPr>
          <p:cNvSpPr txBox="1"/>
          <p:nvPr/>
        </p:nvSpPr>
        <p:spPr>
          <a:xfrm>
            <a:off x="474624" y="5077218"/>
            <a:ext cx="389642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圆心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的距离是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2cm.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" name="yt_shape_13312"/>
          <p:cNvSpPr txBox="1"/>
          <p:nvPr/>
        </p:nvSpPr>
        <p:spPr>
          <a:xfrm>
            <a:off x="540000" y="1099017"/>
            <a:ext cx="27267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7" name="yt_image_13309">
            <a:extLst>
              <a:ext uri="{FF2B5EF4-FFF2-40B4-BE49-F238E27FC236}">
                <a16:creationId xmlns:a16="http://schemas.microsoft.com/office/drawing/2014/main" id="{C751123C-EC0C-7D4B-F752-F528656140EE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6240" y="2551934"/>
            <a:ext cx="1941783" cy="1754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3318">
                <a:extLst>
                  <a:ext uri="{FF2B5EF4-FFF2-40B4-BE49-F238E27FC236}">
                    <a16:creationId xmlns:a16="http://schemas.microsoft.com/office/drawing/2014/main" id="{5C0D9396-8840-9B3D-078C-32F5A5551B5D}"/>
                  </a:ext>
                </a:extLst>
              </p:cNvPr>
              <p:cNvSpPr txBox="1"/>
              <p:nvPr/>
            </p:nvSpPr>
            <p:spPr>
              <a:xfrm>
                <a:off x="540000" y="1675606"/>
                <a:ext cx="5437386" cy="194675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的中点，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MOG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8" name="yt_shape_13318">
                <a:extLst>
                  <a:ext uri="{FF2B5EF4-FFF2-40B4-BE49-F238E27FC236}">
                    <a16:creationId xmlns:a16="http://schemas.microsoft.com/office/drawing/2014/main" id="{5C0D9396-8840-9B3D-078C-32F5A5551B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75606"/>
                <a:ext cx="5437386" cy="1946751"/>
              </a:xfrm>
              <a:prstGeom prst="rect">
                <a:avLst/>
              </a:prstGeom>
              <a:blipFill>
                <a:blip r:embed="rId3"/>
                <a:stretch>
                  <a:fillRect l="-3475" r="-2018" b="-87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93D37C6-A1E8-D06D-C9C9-4AC4FD0ABD35}"/>
                  </a:ext>
                </a:extLst>
              </p:cNvPr>
              <p:cNvSpPr txBox="1"/>
              <p:nvPr/>
            </p:nvSpPr>
            <p:spPr>
              <a:xfrm>
                <a:off x="449989" y="1628800"/>
                <a:ext cx="4958715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en-US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的中点，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93D37C6-A1E8-D06D-C9C9-4AC4FD0ABD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628800"/>
                <a:ext cx="4958715" cy="646189"/>
              </a:xfrm>
              <a:prstGeom prst="rect">
                <a:avLst/>
              </a:prstGeom>
              <a:blipFill>
                <a:blip r:embed="rId4"/>
                <a:stretch>
                  <a:fillRect l="-1968" r="-14514" b="-169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1B0BC599-2332-CB85-4136-509958EE42B0}"/>
              </a:ext>
            </a:extLst>
          </p:cNvPr>
          <p:cNvSpPr txBox="1"/>
          <p:nvPr/>
        </p:nvSpPr>
        <p:spPr>
          <a:xfrm>
            <a:off x="449989" y="2181377"/>
            <a:ext cx="556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MOG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19ED672-D566-78FD-C198-95A13E3D236F}"/>
              </a:ext>
            </a:extLst>
          </p:cNvPr>
          <p:cNvSpPr txBox="1"/>
          <p:nvPr/>
        </p:nvSpPr>
        <p:spPr>
          <a:xfrm>
            <a:off x="449989" y="2656865"/>
            <a:ext cx="2504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8810548-0A41-5219-B361-A459204A941B}"/>
              </a:ext>
            </a:extLst>
          </p:cNvPr>
          <p:cNvSpPr txBox="1"/>
          <p:nvPr/>
        </p:nvSpPr>
        <p:spPr>
          <a:xfrm>
            <a:off x="449989" y="3132353"/>
            <a:ext cx="2240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0" name="yt_shape_13320"/>
          <p:cNvSpPr txBox="1"/>
          <p:nvPr/>
        </p:nvSpPr>
        <p:spPr>
          <a:xfrm>
            <a:off x="486277" y="980728"/>
            <a:ext cx="549509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遇直径构造直径所对的圆周角</a:t>
            </a:r>
          </a:p>
        </p:txBody>
      </p:sp>
      <p:sp>
        <p:nvSpPr>
          <p:cNvPr id="13321" name="yt_shape_13321"/>
          <p:cNvSpPr txBox="1"/>
          <p:nvPr/>
        </p:nvSpPr>
        <p:spPr>
          <a:xfrm>
            <a:off x="486396" y="148029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的弦，延长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322" name="yt_image_1332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89720" y="2173131"/>
            <a:ext cx="2450534" cy="150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7981324">
            <a:extLst>
              <a:ext uri="{FF2B5EF4-FFF2-40B4-BE49-F238E27FC236}">
                <a16:creationId xmlns:a16="http://schemas.microsoft.com/office/drawing/2014/main" id="{C4281543-58C6-A5E7-846C-8CDDF471CD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77" y="1019757"/>
            <a:ext cx="1174942" cy="366380"/>
          </a:xfrm>
          <a:prstGeom prst="rect">
            <a:avLst/>
          </a:prstGeom>
        </p:spPr>
      </p:pic>
      <p:pic>
        <p:nvPicPr>
          <p:cNvPr id="4" name="yt_image_13325">
            <a:extLst>
              <a:ext uri="{FF2B5EF4-FFF2-40B4-BE49-F238E27FC236}">
                <a16:creationId xmlns:a16="http://schemas.microsoft.com/office/drawing/2014/main" id="{E32D07CB-6AEB-02F6-EB40-3C666A437A59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89832" y="3806530"/>
            <a:ext cx="2050309" cy="131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683BDE58-2C13-1FE2-50E0-2A1A8BFE7916}"/>
              </a:ext>
            </a:extLst>
          </p:cNvPr>
          <p:cNvSpPr txBox="1"/>
          <p:nvPr/>
        </p:nvSpPr>
        <p:spPr>
          <a:xfrm>
            <a:off x="335360" y="2392922"/>
            <a:ext cx="3988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解：连接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EDC6C28-1255-C273-A2AB-975460A2E4DD}"/>
              </a:ext>
            </a:extLst>
          </p:cNvPr>
          <p:cNvSpPr txBox="1"/>
          <p:nvPr/>
        </p:nvSpPr>
        <p:spPr>
          <a:xfrm>
            <a:off x="335360" y="2868410"/>
            <a:ext cx="2172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BC82621-F358-ACAC-23A9-DA13025368B6}"/>
              </a:ext>
            </a:extLst>
          </p:cNvPr>
          <p:cNvSpPr txBox="1"/>
          <p:nvPr/>
        </p:nvSpPr>
        <p:spPr>
          <a:xfrm>
            <a:off x="335360" y="3343898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2831140-5661-E9A3-5F53-DAD470890345}"/>
              </a:ext>
            </a:extLst>
          </p:cNvPr>
          <p:cNvSpPr txBox="1"/>
          <p:nvPr/>
        </p:nvSpPr>
        <p:spPr>
          <a:xfrm>
            <a:off x="335360" y="3819386"/>
            <a:ext cx="5452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3258294-1CB1-81C2-E9DB-10B8D6DE238C}"/>
              </a:ext>
            </a:extLst>
          </p:cNvPr>
          <p:cNvSpPr txBox="1"/>
          <p:nvPr/>
        </p:nvSpPr>
        <p:spPr>
          <a:xfrm>
            <a:off x="335360" y="4294874"/>
            <a:ext cx="4394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B1AE26A-944C-2EF6-2851-0990D75406DE}"/>
              </a:ext>
            </a:extLst>
          </p:cNvPr>
          <p:cNvSpPr txBox="1"/>
          <p:nvPr/>
        </p:nvSpPr>
        <p:spPr>
          <a:xfrm>
            <a:off x="335360" y="4770362"/>
            <a:ext cx="4639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55C4D3F-C89B-1A1A-7BCE-1B20325E0141}"/>
              </a:ext>
            </a:extLst>
          </p:cNvPr>
          <p:cNvSpPr txBox="1"/>
          <p:nvPr/>
        </p:nvSpPr>
        <p:spPr>
          <a:xfrm>
            <a:off x="335360" y="5245850"/>
            <a:ext cx="110734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C1394AA-C5D5-9BB5-D514-1B155DB3E0A5}"/>
              </a:ext>
            </a:extLst>
          </p:cNvPr>
          <p:cNvSpPr txBox="1"/>
          <p:nvPr/>
        </p:nvSpPr>
        <p:spPr>
          <a:xfrm>
            <a:off x="335360" y="5721338"/>
            <a:ext cx="683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BF58241-600A-4713-C5B5-5DFE804D4157}"/>
              </a:ext>
            </a:extLst>
          </p:cNvPr>
          <p:cNvSpPr txBox="1"/>
          <p:nvPr/>
        </p:nvSpPr>
        <p:spPr>
          <a:xfrm>
            <a:off x="335360" y="6196826"/>
            <a:ext cx="21723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8" name="yt_shape_13328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（郴州市中考）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329" name="yt_image_1332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52184" y="2479281"/>
            <a:ext cx="1536192" cy="1778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31" name="yt_shape_13331"/>
          <p:cNvSpPr txBox="1"/>
          <p:nvPr/>
        </p:nvSpPr>
        <p:spPr>
          <a:xfrm>
            <a:off x="335360" y="1761611"/>
            <a:ext cx="47048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DF41A2F-9900-2A73-379E-F0550FF51537}"/>
              </a:ext>
            </a:extLst>
          </p:cNvPr>
          <p:cNvSpPr txBox="1"/>
          <p:nvPr/>
        </p:nvSpPr>
        <p:spPr>
          <a:xfrm>
            <a:off x="312578" y="2132856"/>
            <a:ext cx="4887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2346683-E991-C4B3-8495-B2EEE03F8D5D}"/>
              </a:ext>
            </a:extLst>
          </p:cNvPr>
          <p:cNvSpPr txBox="1"/>
          <p:nvPr/>
        </p:nvSpPr>
        <p:spPr>
          <a:xfrm>
            <a:off x="312578" y="2608344"/>
            <a:ext cx="2624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75793E-66D7-B504-64CD-C60978CFEC66}"/>
              </a:ext>
            </a:extLst>
          </p:cNvPr>
          <p:cNvSpPr txBox="1"/>
          <p:nvPr/>
        </p:nvSpPr>
        <p:spPr>
          <a:xfrm>
            <a:off x="312578" y="3083832"/>
            <a:ext cx="194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805C385-BC57-F57E-0431-8BE2CE60B168}"/>
              </a:ext>
            </a:extLst>
          </p:cNvPr>
          <p:cNvSpPr txBox="1"/>
          <p:nvPr/>
        </p:nvSpPr>
        <p:spPr>
          <a:xfrm>
            <a:off x="312578" y="3559320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F0A1667-543D-FD39-8786-D8569F383558}"/>
              </a:ext>
            </a:extLst>
          </p:cNvPr>
          <p:cNvSpPr txBox="1"/>
          <p:nvPr/>
        </p:nvSpPr>
        <p:spPr>
          <a:xfrm>
            <a:off x="312578" y="4034808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9DFA26A-7042-3A5D-365E-547A557A8069}"/>
              </a:ext>
            </a:extLst>
          </p:cNvPr>
          <p:cNvSpPr txBox="1"/>
          <p:nvPr/>
        </p:nvSpPr>
        <p:spPr>
          <a:xfrm>
            <a:off x="312578" y="4510296"/>
            <a:ext cx="1696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DD75775-E2D7-DB57-59F7-31BCE8BB3CD9}"/>
              </a:ext>
            </a:extLst>
          </p:cNvPr>
          <p:cNvSpPr txBox="1"/>
          <p:nvPr/>
        </p:nvSpPr>
        <p:spPr>
          <a:xfrm>
            <a:off x="312578" y="4985784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4C16BB9-47F0-B6E2-D5DD-CB3D148864ED}"/>
              </a:ext>
            </a:extLst>
          </p:cNvPr>
          <p:cNvSpPr txBox="1"/>
          <p:nvPr/>
        </p:nvSpPr>
        <p:spPr>
          <a:xfrm>
            <a:off x="312578" y="5461272"/>
            <a:ext cx="3440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B583A2C-691A-4BF5-F2D6-4D58011796DF}"/>
              </a:ext>
            </a:extLst>
          </p:cNvPr>
          <p:cNvSpPr txBox="1"/>
          <p:nvPr/>
        </p:nvSpPr>
        <p:spPr>
          <a:xfrm>
            <a:off x="312578" y="5936760"/>
            <a:ext cx="2928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FD65828-E467-3CDD-83B3-148E2DAD45A6}"/>
              </a:ext>
            </a:extLst>
          </p:cNvPr>
          <p:cNvSpPr txBox="1"/>
          <p:nvPr/>
        </p:nvSpPr>
        <p:spPr>
          <a:xfrm>
            <a:off x="312578" y="6412248"/>
            <a:ext cx="32391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3334">
            <a:extLst>
              <a:ext uri="{FF2B5EF4-FFF2-40B4-BE49-F238E27FC236}">
                <a16:creationId xmlns:a16="http://schemas.microsoft.com/office/drawing/2014/main" id="{8A3AD422-E65F-2FF7-182B-3A81FF3A9628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9021" y="4488862"/>
            <a:ext cx="1342517" cy="163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3332">
            <a:extLst>
              <a:ext uri="{FF2B5EF4-FFF2-40B4-BE49-F238E27FC236}">
                <a16:creationId xmlns:a16="http://schemas.microsoft.com/office/drawing/2014/main" id="{4FE763C3-AE33-B8A3-53ED-D34D1D44F2BA}"/>
              </a:ext>
            </a:extLst>
          </p:cNvPr>
          <p:cNvSpPr txBox="1"/>
          <p:nvPr/>
        </p:nvSpPr>
        <p:spPr>
          <a:xfrm>
            <a:off x="540000" y="994282"/>
            <a:ext cx="6187591" cy="522983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的半径，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yt_shape_13337">
                <a:extLst>
                  <a:ext uri="{FF2B5EF4-FFF2-40B4-BE49-F238E27FC236}">
                    <a16:creationId xmlns:a16="http://schemas.microsoft.com/office/drawing/2014/main" id="{4B0FB912-B8A5-FFD6-1783-950C385C5632}"/>
                  </a:ext>
                </a:extLst>
              </p:cNvPr>
              <p:cNvSpPr txBox="1"/>
              <p:nvPr/>
            </p:nvSpPr>
            <p:spPr>
              <a:xfrm>
                <a:off x="630011" y="1431413"/>
                <a:ext cx="5825313" cy="54277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）解：连接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是等边三角形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的直径，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·cos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6cos60°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" name="yt_shape_13337">
                <a:extLst>
                  <a:ext uri="{FF2B5EF4-FFF2-40B4-BE49-F238E27FC236}">
                    <a16:creationId xmlns:a16="http://schemas.microsoft.com/office/drawing/2014/main" id="{4B0FB912-B8A5-FFD6-1783-950C385C56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1" y="1431413"/>
                <a:ext cx="5825313" cy="5427704"/>
              </a:xfrm>
              <a:prstGeom prst="rect">
                <a:avLst/>
              </a:prstGeom>
              <a:blipFill>
                <a:blip r:embed="rId2"/>
                <a:stretch>
                  <a:fillRect l="-3138" t="-1011" r="-2301" b="-25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3526DC8A-6A40-18DB-7BE4-C0D7A4C6E8DF}"/>
              </a:ext>
            </a:extLst>
          </p:cNvPr>
          <p:cNvSpPr txBox="1"/>
          <p:nvPr/>
        </p:nvSpPr>
        <p:spPr>
          <a:xfrm>
            <a:off x="540000" y="1384607"/>
            <a:ext cx="4582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）解：连接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B696AF0-7CF6-091D-1E35-16FD13B5E95D}"/>
              </a:ext>
            </a:extLst>
          </p:cNvPr>
          <p:cNvSpPr txBox="1"/>
          <p:nvPr/>
        </p:nvSpPr>
        <p:spPr>
          <a:xfrm>
            <a:off x="540000" y="1860095"/>
            <a:ext cx="2154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6F10B1F-1D46-6BF1-E843-6C9BC206FDB6}"/>
              </a:ext>
            </a:extLst>
          </p:cNvPr>
          <p:cNvSpPr txBox="1"/>
          <p:nvPr/>
        </p:nvSpPr>
        <p:spPr>
          <a:xfrm>
            <a:off x="540000" y="2335583"/>
            <a:ext cx="394760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4570560-47AC-9E35-CD2A-DB5AFA9D7E9A}"/>
              </a:ext>
            </a:extLst>
          </p:cNvPr>
          <p:cNvSpPr txBox="1"/>
          <p:nvPr/>
        </p:nvSpPr>
        <p:spPr>
          <a:xfrm>
            <a:off x="540000" y="2811071"/>
            <a:ext cx="1854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E426953-79A5-B49B-D8B8-65CF8312C414}"/>
              </a:ext>
            </a:extLst>
          </p:cNvPr>
          <p:cNvSpPr txBox="1"/>
          <p:nvPr/>
        </p:nvSpPr>
        <p:spPr>
          <a:xfrm>
            <a:off x="540000" y="3286559"/>
            <a:ext cx="3269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6FD741B-6EF0-8D18-DA93-15416B426868}"/>
              </a:ext>
            </a:extLst>
          </p:cNvPr>
          <p:cNvSpPr txBox="1"/>
          <p:nvPr/>
        </p:nvSpPr>
        <p:spPr>
          <a:xfrm>
            <a:off x="540000" y="3762047"/>
            <a:ext cx="2639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的半径为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6A2F121-92BB-88FD-9E4B-4345DFDBEF9A}"/>
              </a:ext>
            </a:extLst>
          </p:cNvPr>
          <p:cNvSpPr txBox="1"/>
          <p:nvPr/>
        </p:nvSpPr>
        <p:spPr>
          <a:xfrm>
            <a:off x="540000" y="4237535"/>
            <a:ext cx="3780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7220F8A-C476-DC92-A533-1ED520C13914}"/>
              </a:ext>
            </a:extLst>
          </p:cNvPr>
          <p:cNvSpPr txBox="1"/>
          <p:nvPr/>
        </p:nvSpPr>
        <p:spPr>
          <a:xfrm>
            <a:off x="540000" y="4713023"/>
            <a:ext cx="2858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65C33E7-B5A8-8D77-A585-394CF105EA09}"/>
              </a:ext>
            </a:extLst>
          </p:cNvPr>
          <p:cNvSpPr txBox="1"/>
          <p:nvPr/>
        </p:nvSpPr>
        <p:spPr>
          <a:xfrm>
            <a:off x="540000" y="5188511"/>
            <a:ext cx="241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77966614-C5AF-EE33-327D-40F8207DC32E}"/>
                  </a:ext>
                </a:extLst>
              </p:cNvPr>
              <p:cNvSpPr txBox="1"/>
              <p:nvPr/>
            </p:nvSpPr>
            <p:spPr>
              <a:xfrm>
                <a:off x="540000" y="5663999"/>
                <a:ext cx="29756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77966614-C5AF-EE33-327D-40F8207DC3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663999"/>
                <a:ext cx="2975674" cy="765061"/>
              </a:xfrm>
              <a:prstGeom prst="rect">
                <a:avLst/>
              </a:prstGeom>
              <a:blipFill>
                <a:blip r:embed="rId3"/>
                <a:stretch>
                  <a:fillRect l="-3279" r="-327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文本框 23">
            <a:extLst>
              <a:ext uri="{FF2B5EF4-FFF2-40B4-BE49-F238E27FC236}">
                <a16:creationId xmlns:a16="http://schemas.microsoft.com/office/drawing/2014/main" id="{00F545C4-27F3-8CCF-9780-95EE3C1C8E4D}"/>
              </a:ext>
            </a:extLst>
          </p:cNvPr>
          <p:cNvSpPr txBox="1"/>
          <p:nvPr/>
        </p:nvSpPr>
        <p:spPr>
          <a:xfrm>
            <a:off x="540000" y="6335448"/>
            <a:ext cx="5949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·cos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6cos60°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25" name="yt_image_13339">
            <a:extLst>
              <a:ext uri="{FF2B5EF4-FFF2-40B4-BE49-F238E27FC236}">
                <a16:creationId xmlns:a16="http://schemas.microsoft.com/office/drawing/2014/main" id="{BED882E4-C96E-B701-7948-1D124C54AEB8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28248" y="3814420"/>
            <a:ext cx="1342517" cy="163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yt_image_13329">
            <a:extLst>
              <a:ext uri="{FF2B5EF4-FFF2-40B4-BE49-F238E27FC236}">
                <a16:creationId xmlns:a16="http://schemas.microsoft.com/office/drawing/2014/main" id="{4455222E-EAAA-DB8C-7145-12C8ADD10A25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28248" y="1830995"/>
            <a:ext cx="1536192" cy="1778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  <p:bldP spid="2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2213</Words>
  <Application>Microsoft Office PowerPoint</Application>
  <PresentationFormat>宽屏</PresentationFormat>
  <Paragraphs>195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Segoe UI Symbol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3204169298@qq.com</cp:lastModifiedBy>
  <cp:revision>45</cp:revision>
  <dcterms:created xsi:type="dcterms:W3CDTF">2023-05-05T05:33:04Z</dcterms:created>
  <dcterms:modified xsi:type="dcterms:W3CDTF">2023-10-20T02:04:35Z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