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0" r:id="rId7"/>
    <p:sldId id="371" r:id="rId8"/>
    <p:sldId id="378" r:id="rId9"/>
    <p:sldId id="380" r:id="rId10"/>
    <p:sldId id="381" r:id="rId11"/>
    <p:sldId id="382" r:id="rId12"/>
    <p:sldId id="38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40000" y="1438088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下列问题中，变量之间是二次函数关系的是（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20" name="yt_table_137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748469"/>
              </p:ext>
            </p:extLst>
          </p:nvPr>
        </p:nvGraphicFramePr>
        <p:xfrm>
          <a:off x="540000" y="1917391"/>
          <a:ext cx="6316663" cy="1901952"/>
        </p:xfrm>
        <a:graphic>
          <a:graphicData uri="http://schemas.openxmlformats.org/drawingml/2006/table">
            <a:tbl>
              <a:tblPr/>
              <a:tblGrid>
                <a:gridCol w="631666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圆的周长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与其半径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圆的面积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与其周长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圆柱的侧面积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与其底面半径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圆柱的体积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与其高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13722" name="yt_shape_13722"/>
          <p:cNvSpPr txBox="1"/>
          <p:nvPr/>
        </p:nvSpPr>
        <p:spPr>
          <a:xfrm>
            <a:off x="540119" y="3869711"/>
            <a:ext cx="1203660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（兰州市中考）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个单位，得到新抛物线的表达式为（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23" name="yt_table_137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273707"/>
              </p:ext>
            </p:extLst>
          </p:nvPr>
        </p:nvGraphicFramePr>
        <p:xfrm>
          <a:off x="540000" y="4391716"/>
          <a:ext cx="6332856" cy="950976"/>
        </p:xfrm>
        <a:graphic>
          <a:graphicData uri="http://schemas.openxmlformats.org/drawingml/2006/table">
            <a:tbl>
              <a:tblPr/>
              <a:tblGrid>
                <a:gridCol w="4165918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6004266-ADA3-237B-2E61-5CBEC6B91395}"/>
              </a:ext>
            </a:extLst>
          </p:cNvPr>
          <p:cNvSpPr txBox="1"/>
          <p:nvPr/>
        </p:nvSpPr>
        <p:spPr>
          <a:xfrm>
            <a:off x="6926989" y="13912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88CA77-0335-38F7-D8F2-A209CD8CD770}"/>
              </a:ext>
            </a:extLst>
          </p:cNvPr>
          <p:cNvSpPr txBox="1"/>
          <p:nvPr/>
        </p:nvSpPr>
        <p:spPr>
          <a:xfrm>
            <a:off x="11451507" y="37802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8" name="yt_shape_13768"/>
          <p:cNvSpPr txBox="1"/>
          <p:nvPr/>
        </p:nvSpPr>
        <p:spPr>
          <a:xfrm>
            <a:off x="540119" y="985050"/>
            <a:ext cx="11111999" cy="524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的开口向下，且经过点（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）求此抛物线的顶点坐标及对称轴；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）将（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抛物线的开口向下，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，其顶点坐标为（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），对称轴为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的开口向下，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3555D4-E9FC-44AA-3A16-C5FA64C48B93}"/>
              </a:ext>
            </a:extLst>
          </p:cNvPr>
          <p:cNvSpPr txBox="1"/>
          <p:nvPr/>
        </p:nvSpPr>
        <p:spPr>
          <a:xfrm>
            <a:off x="450108" y="2949924"/>
            <a:ext cx="1107027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685F9C-8C05-8DED-2C3C-5A97AA593120}"/>
              </a:ext>
            </a:extLst>
          </p:cNvPr>
          <p:cNvSpPr txBox="1"/>
          <p:nvPr/>
        </p:nvSpPr>
        <p:spPr>
          <a:xfrm>
            <a:off x="450108" y="3352260"/>
            <a:ext cx="20009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D11B6C-ED81-3872-21CF-7FD02219B118}"/>
              </a:ext>
            </a:extLst>
          </p:cNvPr>
          <p:cNvSpPr txBox="1"/>
          <p:nvPr/>
        </p:nvSpPr>
        <p:spPr>
          <a:xfrm>
            <a:off x="450108" y="3754596"/>
            <a:ext cx="59554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抛物线的开口向下，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054388-B986-6A49-00CE-3857180490CB}"/>
              </a:ext>
            </a:extLst>
          </p:cNvPr>
          <p:cNvSpPr txBox="1"/>
          <p:nvPr/>
        </p:nvSpPr>
        <p:spPr>
          <a:xfrm>
            <a:off x="450108" y="4156932"/>
            <a:ext cx="15437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D54A5C-FE77-A492-BE32-A856FBC32061}"/>
              </a:ext>
            </a:extLst>
          </p:cNvPr>
          <p:cNvSpPr txBox="1"/>
          <p:nvPr/>
        </p:nvSpPr>
        <p:spPr>
          <a:xfrm>
            <a:off x="450108" y="4559268"/>
            <a:ext cx="11135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，其顶点坐标为（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615661-AB0A-86DC-CC34-44728165C18F}"/>
              </a:ext>
            </a:extLst>
          </p:cNvPr>
          <p:cNvSpPr txBox="1"/>
          <p:nvPr/>
        </p:nvSpPr>
        <p:spPr>
          <a:xfrm>
            <a:off x="450108" y="4961605"/>
            <a:ext cx="130562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5AC046-7FA8-BE77-3886-6F013D41CFAD}"/>
              </a:ext>
            </a:extLst>
          </p:cNvPr>
          <p:cNvSpPr txBox="1"/>
          <p:nvPr/>
        </p:nvSpPr>
        <p:spPr>
          <a:xfrm>
            <a:off x="450108" y="5363940"/>
            <a:ext cx="55807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的开口向下，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EAEE119-FA16-EEA8-5A20-525EA6724CA2}"/>
              </a:ext>
            </a:extLst>
          </p:cNvPr>
          <p:cNvSpPr txBox="1"/>
          <p:nvPr/>
        </p:nvSpPr>
        <p:spPr>
          <a:xfrm>
            <a:off x="450108" y="5766276"/>
            <a:ext cx="447109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5" name="yt_shape_13775"/>
          <p:cNvSpPr txBox="1"/>
          <p:nvPr/>
        </p:nvSpPr>
        <p:spPr>
          <a:xfrm>
            <a:off x="540119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分）如图，抛物线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轴交抛物线的对称轴于点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求：</a:t>
            </a:r>
          </a:p>
        </p:txBody>
      </p:sp>
      <p:pic>
        <p:nvPicPr>
          <p:cNvPr id="13776" name="yt_image_137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835615"/>
            <a:ext cx="168473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8" name="yt_shape_13778"/>
          <p:cNvSpPr txBox="1"/>
          <p:nvPr/>
        </p:nvSpPr>
        <p:spPr>
          <a:xfrm>
            <a:off x="539882" y="213285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）该抛物线的表达式；</a:t>
            </a:r>
          </a:p>
        </p:txBody>
      </p:sp>
      <p:sp>
        <p:nvSpPr>
          <p:cNvPr id="13779" name="yt_shape_13779"/>
          <p:cNvSpPr txBox="1"/>
          <p:nvPr/>
        </p:nvSpPr>
        <p:spPr>
          <a:xfrm>
            <a:off x="460588" y="4005064"/>
            <a:ext cx="3223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）梯形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780" name="yt_shape_13780"/>
          <p:cNvSpPr txBox="1"/>
          <p:nvPr/>
        </p:nvSpPr>
        <p:spPr>
          <a:xfrm>
            <a:off x="539882" y="2717202"/>
            <a:ext cx="702596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该抛物线的表达式为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47DD7E-22C6-B341-19C6-B62F9D792738}"/>
              </a:ext>
            </a:extLst>
          </p:cNvPr>
          <p:cNvSpPr txBox="1"/>
          <p:nvPr/>
        </p:nvSpPr>
        <p:spPr>
          <a:xfrm>
            <a:off x="449871" y="2492896"/>
            <a:ext cx="713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经过点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3250FD-8E25-8D3E-5FC3-A125BD6C9D1F}"/>
              </a:ext>
            </a:extLst>
          </p:cNvPr>
          <p:cNvSpPr txBox="1"/>
          <p:nvPr/>
        </p:nvSpPr>
        <p:spPr>
          <a:xfrm>
            <a:off x="449871" y="2996952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985CE2-6FC9-7C13-1DD3-9767C6DD0889}"/>
              </a:ext>
            </a:extLst>
          </p:cNvPr>
          <p:cNvSpPr txBox="1"/>
          <p:nvPr/>
        </p:nvSpPr>
        <p:spPr>
          <a:xfrm>
            <a:off x="449871" y="3501008"/>
            <a:ext cx="580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该抛物线的表达式为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8E7FDE-94C2-07AC-96F0-6A2ADD9D23C4}"/>
              </a:ext>
            </a:extLst>
          </p:cNvPr>
          <p:cNvSpPr txBox="1"/>
          <p:nvPr/>
        </p:nvSpPr>
        <p:spPr>
          <a:xfrm>
            <a:off x="448707" y="4354061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94D450-D123-8347-2DC4-A437B3329B1A}"/>
              </a:ext>
            </a:extLst>
          </p:cNvPr>
          <p:cNvSpPr txBox="1"/>
          <p:nvPr/>
        </p:nvSpPr>
        <p:spPr>
          <a:xfrm>
            <a:off x="460588" y="4797152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点坐标（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12E4A0-E0DC-B63D-D50B-C3D52D6D816C}"/>
              </a:ext>
            </a:extLst>
          </p:cNvPr>
          <p:cNvSpPr txBox="1"/>
          <p:nvPr/>
        </p:nvSpPr>
        <p:spPr>
          <a:xfrm>
            <a:off x="460588" y="5272640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276B7F-986A-835C-490C-AC1DFC28BF5D}"/>
              </a:ext>
            </a:extLst>
          </p:cNvPr>
          <p:cNvSpPr txBox="1"/>
          <p:nvPr/>
        </p:nvSpPr>
        <p:spPr>
          <a:xfrm>
            <a:off x="460588" y="5661248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点坐标（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10828B3-FF1D-75F3-8EC5-6A16447F1719}"/>
                  </a:ext>
                </a:extLst>
              </p:cNvPr>
              <p:cNvSpPr txBox="1"/>
              <p:nvPr/>
            </p:nvSpPr>
            <p:spPr>
              <a:xfrm>
                <a:off x="460588" y="6021288"/>
                <a:ext cx="3748786" cy="8408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10828B3-FF1D-75F3-8EC5-6A16447F17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88" y="6021288"/>
                <a:ext cx="3748786" cy="840817"/>
              </a:xfrm>
              <a:prstGeom prst="rect">
                <a:avLst/>
              </a:prstGeom>
              <a:blipFill>
                <a:blip r:embed="rId3"/>
                <a:stretch>
                  <a:fillRect l="-2602" r="-2764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5" name="yt_shape_13725"/>
          <p:cNvSpPr txBox="1"/>
          <p:nvPr/>
        </p:nvSpPr>
        <p:spPr>
          <a:xfrm>
            <a:off x="540119" y="954962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若在同一平面直角坐标系中，作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的图象，则它们（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26" name="yt_table_137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336596"/>
              </p:ext>
            </p:extLst>
          </p:nvPr>
        </p:nvGraphicFramePr>
        <p:xfrm>
          <a:off x="540000" y="1914397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都经过原点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互相可以通过平移得到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28" name="yt_shape_13728"/>
              <p:cNvSpPr txBox="1"/>
              <p:nvPr/>
            </p:nvSpPr>
            <p:spPr>
              <a:xfrm>
                <a:off x="540119" y="3866717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的图象，则图中阴影部分的面积为（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28" name="yt_shape_1372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6717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71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31" name="yt_table_137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69256"/>
              </p:ext>
            </p:extLst>
          </p:nvPr>
        </p:nvGraphicFramePr>
        <p:xfrm>
          <a:off x="540000" y="5024026"/>
          <a:ext cx="7511416" cy="475488"/>
        </p:xfrm>
        <a:graphic>
          <a:graphicData uri="http://schemas.openxmlformats.org/drawingml/2006/table">
            <a:tbl>
              <a:tblPr/>
              <a:tblGrid>
                <a:gridCol w="211963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18745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</a:tbl>
          </a:graphicData>
        </a:graphic>
      </p:graphicFrame>
      <p:pic>
        <p:nvPicPr>
          <p:cNvPr id="13730" name="yt_image_13730_skip" title="H_97.5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5263" y="5024026"/>
            <a:ext cx="130450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D904-1004-4C6E-5C98-F9FAF3176ADD}"/>
              </a:ext>
            </a:extLst>
          </p:cNvPr>
          <p:cNvSpPr txBox="1"/>
          <p:nvPr/>
        </p:nvSpPr>
        <p:spPr>
          <a:xfrm>
            <a:off x="907308" y="13836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C2CEE7-563E-8876-ADE5-C73605E17549}"/>
              </a:ext>
            </a:extLst>
          </p:cNvPr>
          <p:cNvSpPr txBox="1"/>
          <p:nvPr/>
        </p:nvSpPr>
        <p:spPr>
          <a:xfrm>
            <a:off x="3345708" y="44913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3" name="yt_shape_13733"/>
          <p:cNvSpPr txBox="1"/>
          <p:nvPr/>
        </p:nvSpPr>
        <p:spPr>
          <a:xfrm>
            <a:off x="540119" y="24138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对应的函数值分别为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三者之间的大小关系是（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34" name="yt_table_137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917421"/>
              </p:ext>
            </p:extLst>
          </p:nvPr>
        </p:nvGraphicFramePr>
        <p:xfrm>
          <a:off x="540000" y="3853400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81BCF55-D193-909F-0418-34F3AFFE3B31}"/>
              </a:ext>
            </a:extLst>
          </p:cNvPr>
          <p:cNvSpPr txBox="1"/>
          <p:nvPr/>
        </p:nvSpPr>
        <p:spPr>
          <a:xfrm>
            <a:off x="907308" y="33180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6" name="yt_shape_13736"/>
          <p:cNvSpPr txBox="1"/>
          <p:nvPr/>
        </p:nvSpPr>
        <p:spPr>
          <a:xfrm>
            <a:off x="540119" y="13190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（大方县文惠中学模拟卷）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37" name="yt_image_1373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7855" y="2430857"/>
            <a:ext cx="4636288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9" name="yt_shape_13739"/>
          <p:cNvSpPr txBox="1"/>
          <p:nvPr/>
        </p:nvSpPr>
        <p:spPr>
          <a:xfrm>
            <a:off x="540119" y="40494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40" name="yt_table_13740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7465009"/>
                  </p:ext>
                </p:extLst>
              </p:nvPr>
            </p:nvGraphicFramePr>
            <p:xfrm>
              <a:off x="540000" y="5008930"/>
              <a:ext cx="4480497" cy="890207"/>
            </p:xfrm>
            <a:graphic>
              <a:graphicData uri="http://schemas.openxmlformats.org/drawingml/2006/table">
                <a:tbl>
                  <a:tblPr/>
                  <a:tblGrid>
                    <a:gridCol w="2697607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40" name="yt_table_13740" descr="{&quot;rangeId&quot;:7,&quot;type&quot;:&quot;Option&quot;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7465009"/>
                  </p:ext>
                </p:extLst>
              </p:nvPr>
            </p:nvGraphicFramePr>
            <p:xfrm>
              <a:off x="540000" y="4589872"/>
              <a:ext cx="4480497" cy="890207"/>
            </p:xfrm>
            <a:graphic>
              <a:graphicData uri="http://schemas.openxmlformats.org/drawingml/2006/table">
                <a:tbl>
                  <a:tblPr/>
                  <a:tblGrid>
                    <a:gridCol w="2697607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684" r="-6614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195" t="-98684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C9E66A-0890-07B9-C8C2-7E8B9F6C8AE4}"/>
              </a:ext>
            </a:extLst>
          </p:cNvPr>
          <p:cNvSpPr txBox="1"/>
          <p:nvPr/>
        </p:nvSpPr>
        <p:spPr>
          <a:xfrm>
            <a:off x="4479183" y="17477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498306-1043-C7C6-7483-AD7752BDC5D7}"/>
              </a:ext>
            </a:extLst>
          </p:cNvPr>
          <p:cNvSpPr txBox="1"/>
          <p:nvPr/>
        </p:nvSpPr>
        <p:spPr>
          <a:xfrm>
            <a:off x="10440246" y="44781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1" name="yt_shape_13741"/>
              <p:cNvSpPr txBox="1"/>
              <p:nvPr/>
            </p:nvSpPr>
            <p:spPr>
              <a:xfrm>
                <a:off x="540119" y="1679666"/>
                <a:ext cx="11111999" cy="22888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（达州市中考）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）之间（不包括这两点），对称轴为直线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）是函数图象上的两点，则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其中正确结论有（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41" name="yt_shape_1374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79666"/>
                <a:ext cx="11111999" cy="2288832"/>
              </a:xfrm>
              <a:prstGeom prst="rect">
                <a:avLst/>
              </a:prstGeom>
              <a:blipFill>
                <a:blip r:embed="rId2"/>
                <a:stretch>
                  <a:fillRect l="-1701" t="-2400" r="-1153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44" name="yt_table_137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881985"/>
              </p:ext>
            </p:extLst>
          </p:nvPr>
        </p:nvGraphicFramePr>
        <p:xfrm>
          <a:off x="540000" y="401928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13743" name="yt_image_13743_skip" title="H_119.6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6603" y="4019286"/>
            <a:ext cx="1863291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12C384-239D-0DC3-2BE1-80F8B43C6E19}"/>
              </a:ext>
            </a:extLst>
          </p:cNvPr>
          <p:cNvSpPr txBox="1"/>
          <p:nvPr/>
        </p:nvSpPr>
        <p:spPr>
          <a:xfrm>
            <a:off x="8266957" y="3263032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6" name="yt_shape_13746"/>
          <p:cNvSpPr txBox="1"/>
          <p:nvPr/>
        </p:nvSpPr>
        <p:spPr>
          <a:xfrm>
            <a:off x="540119" y="90000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写出一个二次函数关系式，使其满足条件：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开口向下；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轴的正半轴相交，该函数关系式可能为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（写一个即可）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轴右侧，则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（广东省中考）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个单位长度，得到的抛物线的表达式为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                 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）是一条抛物线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图象上的两个不同点，则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F36712-EFF4-D467-669D-1E1AEE8CF639}"/>
              </a:ext>
            </a:extLst>
          </p:cNvPr>
          <p:cNvSpPr txBox="1"/>
          <p:nvPr/>
        </p:nvSpPr>
        <p:spPr>
          <a:xfrm>
            <a:off x="1059708" y="1804170"/>
            <a:ext cx="857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F64F10-B222-E26C-F02B-55DCCC7F721C}"/>
              </a:ext>
            </a:extLst>
          </p:cNvPr>
          <p:cNvSpPr txBox="1"/>
          <p:nvPr/>
        </p:nvSpPr>
        <p:spPr>
          <a:xfrm>
            <a:off x="4107708" y="2727399"/>
            <a:ext cx="2210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8219A7-7CB3-026B-B8D1-F7835D488E40}"/>
              </a:ext>
            </a:extLst>
          </p:cNvPr>
          <p:cNvSpPr txBox="1"/>
          <p:nvPr/>
        </p:nvSpPr>
        <p:spPr>
          <a:xfrm>
            <a:off x="9233554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A8AA8B-C42D-EAFE-ADD9-72260C6D1FD7}"/>
              </a:ext>
            </a:extLst>
          </p:cNvPr>
          <p:cNvSpPr txBox="1"/>
          <p:nvPr/>
        </p:nvSpPr>
        <p:spPr>
          <a:xfrm>
            <a:off x="4941208" y="4242266"/>
            <a:ext cx="23095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2x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4x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</a:rPr>
              <a:t>　</a:t>
            </a:r>
            <a:endParaRPr lang="zh-CN" altLang="en-US" sz="240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itchFamily="24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B798A54-E716-2E13-1745-A3FABEA8156E}"/>
              </a:ext>
            </a:extLst>
          </p:cNvPr>
          <p:cNvSpPr txBox="1"/>
          <p:nvPr/>
        </p:nvSpPr>
        <p:spPr>
          <a:xfrm>
            <a:off x="1917657" y="5211403"/>
            <a:ext cx="6760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sz="240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53" name="yt_image_137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936" y="3717032"/>
            <a:ext cx="1672909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748B0BF-A164-56C4-795D-5010A90521EE}"/>
              </a:ext>
            </a:extLst>
          </p:cNvPr>
          <p:cNvSpPr txBox="1"/>
          <p:nvPr/>
        </p:nvSpPr>
        <p:spPr>
          <a:xfrm>
            <a:off x="695400" y="1832248"/>
            <a:ext cx="10585176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的图象如图所示，将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轴沿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轴向上平移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个单位长度后与抛物线交于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两点，则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kumimoji="0" lang="zh-CN" altLang="zh-CN" sz="100" b="0" i="0" u="none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kumimoji="0" lang="zh-CN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>
                    <a:alpha val="0"/>
                  </a:srgbClr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kumimoji="0" lang="zh-CN" altLang="zh-CN" sz="100" b="0" i="0" u="none" strike="noStrike" kern="1200" cap="none" spc="-10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E14C7E-55F1-E7F1-6EB7-3559ABCD3556}"/>
              </a:ext>
            </a:extLst>
          </p:cNvPr>
          <p:cNvSpPr txBox="1"/>
          <p:nvPr/>
        </p:nvSpPr>
        <p:spPr>
          <a:xfrm>
            <a:off x="6744072" y="2315245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5" name="yt_shape_13755"/>
              <p:cNvSpPr txBox="1"/>
              <p:nvPr/>
            </p:nvSpPr>
            <p:spPr>
              <a:xfrm>
                <a:off x="540119" y="1177404"/>
                <a:ext cx="11111999" cy="4863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的图象是由二次函数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的图象经过平移得到的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）请指出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的值，并说明平移的方法；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）二次函数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的图象的开口方向，对称轴和顶点坐标分别是什么？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的图象向右平移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个单位长度，再向上平移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个单位长度得到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）开口向下，对称轴为直线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，顶点坐标为（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5" name="yt_shape_13755" descr="{&quot;rangeId&quot;:12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77404"/>
                <a:ext cx="11111999" cy="4863191"/>
              </a:xfrm>
              <a:prstGeom prst="rect">
                <a:avLst/>
              </a:prstGeom>
              <a:blipFill>
                <a:blip r:embed="rId2"/>
                <a:stretch>
                  <a:fillRect l="-1701" t="-1003" r="-604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CDB7EB-3F3B-3A12-856C-CD4D3679DE43}"/>
                  </a:ext>
                </a:extLst>
              </p:cNvPr>
              <p:cNvSpPr txBox="1"/>
              <p:nvPr/>
            </p:nvSpPr>
            <p:spPr>
              <a:xfrm>
                <a:off x="450108" y="4179487"/>
                <a:ext cx="111718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的图象向右平移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个单位长度，再向上平移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个单位长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isTopic': 1, 'pageBreak': True}">
                <a:extLst>
                  <a:ext uri="{FF2B5EF4-FFF2-40B4-BE49-F238E27FC236}">
                    <a16:creationId xmlns:a16="http://schemas.microsoft.com/office/drawing/2014/main" id="{05CDB7EB-3F3B-3A12-856C-CD4D3679D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9487"/>
                <a:ext cx="11171872" cy="765061"/>
              </a:xfrm>
              <a:prstGeom prst="rect">
                <a:avLst/>
              </a:prstGeom>
              <a:blipFill>
                <a:blip r:embed="rId3"/>
                <a:stretch>
                  <a:fillRect l="-873" r="-8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8D26B-DB64-1207-DCD6-3FD37CC6BCC2}"/>
                  </a:ext>
                </a:extLst>
              </p:cNvPr>
              <p:cNvSpPr txBox="1"/>
              <p:nvPr/>
            </p:nvSpPr>
            <p:spPr>
              <a:xfrm>
                <a:off x="450108" y="4850936"/>
                <a:ext cx="4718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度得到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的图象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isTopic': 1, 'pageBreak': True}">
                <a:extLst>
                  <a:ext uri="{FF2B5EF4-FFF2-40B4-BE49-F238E27FC236}">
                    <a16:creationId xmlns:a16="http://schemas.microsoft.com/office/drawing/2014/main" id="{F458D26B-DB64-1207-DCD6-3FD37CC6B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0936"/>
                <a:ext cx="4718748" cy="765061"/>
              </a:xfrm>
              <a:prstGeom prst="rect">
                <a:avLst/>
              </a:prstGeom>
              <a:blipFill>
                <a:blip r:embed="rId4"/>
                <a:stretch>
                  <a:fillRect l="-2067" r="-20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4466F9C-05E6-27D0-7A33-A10E979913B4}"/>
              </a:ext>
            </a:extLst>
          </p:cNvPr>
          <p:cNvSpPr txBox="1"/>
          <p:nvPr/>
        </p:nvSpPr>
        <p:spPr>
          <a:xfrm>
            <a:off x="450108" y="5522385"/>
            <a:ext cx="801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）开口向下，对称轴为直线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3" name="yt_shape_13763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分）分别根据下列条件，列出函数关系式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）某企业因生产转型，二月份产值比一月份下降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，转型成功后生产呈现良好的上升势头，三、四月份稳步增长，月平均增长率为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，设该企业一月份产值为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，四月份产值为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，当半径减小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）时，圆的面积就减小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π·10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75BCDA-95B2-D5A5-D86B-74690F8CC8BD}"/>
              </a:ext>
            </a:extLst>
          </p:cNvPr>
          <p:cNvSpPr txBox="1"/>
          <p:nvPr/>
        </p:nvSpPr>
        <p:spPr>
          <a:xfrm>
            <a:off x="450108" y="4520404"/>
            <a:ext cx="519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40F21F-C07C-A804-FAFF-0570BE01813E}"/>
              </a:ext>
            </a:extLst>
          </p:cNvPr>
          <p:cNvSpPr txBox="1"/>
          <p:nvPr/>
        </p:nvSpPr>
        <p:spPr>
          <a:xfrm>
            <a:off x="450108" y="4995892"/>
            <a:ext cx="7846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π·10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2052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2023-10-20T02:36:21Z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