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4" r:id="rId7"/>
    <p:sldId id="375" r:id="rId8"/>
    <p:sldId id="377" r:id="rId9"/>
    <p:sldId id="380" r:id="rId10"/>
    <p:sldId id="387" r:id="rId11"/>
    <p:sldId id="389" r:id="rId12"/>
    <p:sldId id="382" r:id="rId13"/>
    <p:sldId id="383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0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0" name="yt_shape_11450"/>
          <p:cNvSpPr txBox="1"/>
          <p:nvPr/>
        </p:nvSpPr>
        <p:spPr>
          <a:xfrm>
            <a:off x="540000" y="208651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49" name="yt_image_114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5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2" name="yt_shape_11452"/>
          <p:cNvSpPr txBox="1"/>
          <p:nvPr/>
        </p:nvSpPr>
        <p:spPr>
          <a:xfrm>
            <a:off x="540000" y="2784099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确定二次函数表达式时，经常用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待定系数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法来确定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53" name="yt_shape_11453"/>
          <p:cNvSpPr txBox="1"/>
          <p:nvPr/>
        </p:nvSpPr>
        <p:spPr>
          <a:xfrm>
            <a:off x="540119" y="32634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，已知图象上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个点的坐标或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值，分别代入一般式，解出关于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的三元一次方程组，就可以确定函数表达式了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54" name="yt_shape_11454"/>
          <p:cNvSpPr txBox="1"/>
          <p:nvPr/>
        </p:nvSpPr>
        <p:spPr>
          <a:xfrm>
            <a:off x="540119" y="42228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轴两交点的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横坐标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，再加上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个点的坐标，就可以确定函数表达式了，适合此特点才能用这种方法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6CF541-02B2-8700-2360-2C0F6A5F3F9E}"/>
              </a:ext>
            </a:extLst>
          </p:cNvPr>
          <p:cNvSpPr txBox="1"/>
          <p:nvPr/>
        </p:nvSpPr>
        <p:spPr>
          <a:xfrm>
            <a:off x="5250589" y="273729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待定系数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4EF0EB-12B7-19F9-45EF-822CE93D142C}"/>
              </a:ext>
            </a:extLst>
          </p:cNvPr>
          <p:cNvSpPr txBox="1"/>
          <p:nvPr/>
        </p:nvSpPr>
        <p:spPr>
          <a:xfrm>
            <a:off x="5587258" y="321659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4F0B6E-179A-47DB-DF8C-AD0AFCA7F681}"/>
              </a:ext>
            </a:extLst>
          </p:cNvPr>
          <p:cNvSpPr txBox="1"/>
          <p:nvPr/>
        </p:nvSpPr>
        <p:spPr>
          <a:xfrm>
            <a:off x="8330457" y="321659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8F1FE0-0B30-44D3-280D-3738C95A0C1C}"/>
              </a:ext>
            </a:extLst>
          </p:cNvPr>
          <p:cNvSpPr txBox="1"/>
          <p:nvPr/>
        </p:nvSpPr>
        <p:spPr>
          <a:xfrm>
            <a:off x="9632207" y="417603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横坐标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239640-3D61-7F78-4BB1-81128329D758}"/>
              </a:ext>
            </a:extLst>
          </p:cNvPr>
          <p:cNvSpPr txBox="1"/>
          <p:nvPr/>
        </p:nvSpPr>
        <p:spPr>
          <a:xfrm>
            <a:off x="1364508" y="465151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1" name="yt_shape_11511"/>
              <p:cNvSpPr txBox="1"/>
              <p:nvPr/>
            </p:nvSpPr>
            <p:spPr>
              <a:xfrm>
                <a:off x="540000" y="1813256"/>
                <a:ext cx="6322821" cy="2798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511" name="yt_shape_11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3256"/>
                <a:ext cx="6322821" cy="2798074"/>
              </a:xfrm>
              <a:prstGeom prst="rect">
                <a:avLst/>
              </a:prstGeom>
              <a:blipFill>
                <a:blip r:embed="rId2"/>
                <a:stretch>
                  <a:fillRect l="-2989" r="-1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13" name="yt_shape_11513"/>
              <p:cNvSpPr txBox="1"/>
              <p:nvPr/>
            </p:nvSpPr>
            <p:spPr>
              <a:xfrm>
                <a:off x="540000" y="4662118"/>
                <a:ext cx="7567777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综上，满足条件的点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513" name="yt_shape_11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2118"/>
                <a:ext cx="7567777" cy="1979581"/>
              </a:xfrm>
              <a:prstGeom prst="rect">
                <a:avLst/>
              </a:prstGeom>
              <a:blipFill>
                <a:blip r:embed="rId3"/>
                <a:stretch>
                  <a:fillRect l="-2498" r="-1531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25ED99-DCEE-FDDF-2894-B2FB9C3A5EEB}"/>
                  </a:ext>
                </a:extLst>
              </p:cNvPr>
              <p:cNvSpPr txBox="1"/>
              <p:nvPr/>
            </p:nvSpPr>
            <p:spPr>
              <a:xfrm>
                <a:off x="449989" y="1766450"/>
                <a:ext cx="644175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所以，点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25ED99-DCEE-FDDF-2894-B2FB9C3A5E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66450"/>
                <a:ext cx="6441757" cy="1154189"/>
              </a:xfrm>
              <a:prstGeom prst="rect">
                <a:avLst/>
              </a:prstGeom>
              <a:blipFill>
                <a:blip r:embed="rId4"/>
                <a:stretch>
                  <a:fillRect l="-1514" r="-1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E6B1B0F-4CBC-09AD-7765-C0C2A2E5573D}"/>
              </a:ext>
            </a:extLst>
          </p:cNvPr>
          <p:cNvSpPr txBox="1"/>
          <p:nvPr/>
        </p:nvSpPr>
        <p:spPr>
          <a:xfrm>
            <a:off x="449989" y="2827027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EC93B5-BA23-8BFA-F363-202460D3CA81}"/>
                  </a:ext>
                </a:extLst>
              </p:cNvPr>
              <p:cNvSpPr txBox="1"/>
              <p:nvPr/>
            </p:nvSpPr>
            <p:spPr>
              <a:xfrm>
                <a:off x="449989" y="3302515"/>
                <a:ext cx="3788601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EC93B5-BA23-8BFA-F363-202460D3C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2515"/>
                <a:ext cx="3788601" cy="1328560"/>
              </a:xfrm>
              <a:prstGeom prst="rect">
                <a:avLst/>
              </a:prstGeom>
              <a:blipFill>
                <a:blip r:embed="rId5"/>
                <a:stretch>
                  <a:fillRect l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4564E68-7BC5-BF3A-70EA-27B961246DD7}"/>
                  </a:ext>
                </a:extLst>
              </p:cNvPr>
              <p:cNvSpPr txBox="1"/>
              <p:nvPr/>
            </p:nvSpPr>
            <p:spPr>
              <a:xfrm>
                <a:off x="449989" y="4615312"/>
                <a:ext cx="391890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4564E68-7BC5-BF3A-70EA-27B961246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5312"/>
                <a:ext cx="3918902" cy="1154189"/>
              </a:xfrm>
              <a:prstGeom prst="rect">
                <a:avLst/>
              </a:prstGeom>
              <a:blipFill>
                <a:blip r:embed="rId6"/>
                <a:stretch>
                  <a:fillRect l="-2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C05B38A-66D9-EBFA-33D8-3F1DE4FD2EBB}"/>
              </a:ext>
            </a:extLst>
          </p:cNvPr>
          <p:cNvSpPr txBox="1"/>
          <p:nvPr/>
        </p:nvSpPr>
        <p:spPr>
          <a:xfrm>
            <a:off x="449989" y="5675889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所以，点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5DAA51-F7FC-9597-AA58-712EA2CF0AB2}"/>
              </a:ext>
            </a:extLst>
          </p:cNvPr>
          <p:cNvSpPr txBox="1"/>
          <p:nvPr/>
        </p:nvSpPr>
        <p:spPr>
          <a:xfrm>
            <a:off x="449989" y="6151377"/>
            <a:ext cx="767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综上，满足条件的点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507">
            <a:extLst>
              <a:ext uri="{FF2B5EF4-FFF2-40B4-BE49-F238E27FC236}">
                <a16:creationId xmlns:a16="http://schemas.microsoft.com/office/drawing/2014/main" id="{5FA5CBAD-1728-BB9C-BA36-595F8C3E4BEA}"/>
              </a:ext>
            </a:extLst>
          </p:cNvPr>
          <p:cNvSpPr txBox="1"/>
          <p:nvPr/>
        </p:nvSpPr>
        <p:spPr>
          <a:xfrm>
            <a:off x="540001" y="9624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是该二次函数图象上的一点，且满足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是坐标原点），求点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1503">
            <a:extLst>
              <a:ext uri="{FF2B5EF4-FFF2-40B4-BE49-F238E27FC236}">
                <a16:creationId xmlns:a16="http://schemas.microsoft.com/office/drawing/2014/main" id="{8DD7D081-8DEF-244E-172B-E49874B144DA}"/>
              </a:ex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76202" y="3023942"/>
            <a:ext cx="185747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3369962" y="158306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515" name="yt_image_11515">
            <a:extLst>
              <a:ext uri="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63246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8" name="yt_shape_11518"/>
          <p:cNvSpPr txBox="1"/>
          <p:nvPr/>
        </p:nvSpPr>
        <p:spPr>
          <a:xfrm>
            <a:off x="4172396" y="2061487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变式与拓展</a:t>
            </a:r>
          </a:p>
        </p:txBody>
      </p:sp>
      <p:sp>
        <p:nvSpPr>
          <p:cNvPr id="11519" name="yt_shape_11519"/>
          <p:cNvSpPr txBox="1"/>
          <p:nvPr/>
        </p:nvSpPr>
        <p:spPr>
          <a:xfrm>
            <a:off x="540119" y="25407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轴交点的横坐标分别是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，且函数有最大值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20" name="yt_shape_11520"/>
          <p:cNvSpPr txBox="1"/>
          <p:nvPr/>
        </p:nvSpPr>
        <p:spPr>
          <a:xfrm>
            <a:off x="540000" y="3500225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已知某二次函数的图象如图所示，则该函数表达式为（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521" name="yt_image_11521">
            <a:extLst>
              <a:ext uri="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4426020"/>
            <a:ext cx="1530320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56EA2F-8A26-F98B-9FBD-F2CC234A7929}"/>
              </a:ext>
            </a:extLst>
          </p:cNvPr>
          <p:cNvSpPr txBox="1"/>
          <p:nvPr/>
        </p:nvSpPr>
        <p:spPr>
          <a:xfrm>
            <a:off x="3498108" y="2941725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F55FFD-A2E5-4530-90FD-74ED32334018}"/>
              </a:ext>
            </a:extLst>
          </p:cNvPr>
          <p:cNvSpPr txBox="1"/>
          <p:nvPr/>
        </p:nvSpPr>
        <p:spPr>
          <a:xfrm>
            <a:off x="8984389" y="34534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4" name="yt_table_11523" title="H_149.76">
            <a:extLst>
              <a:ext uri="{FF2B5EF4-FFF2-40B4-BE49-F238E27FC236}">
                <a16:creationId xmlns:a16="http://schemas.microsoft.com/office/drawing/2014/main" id="{D8E54BEB-8A24-ACF6-F673-F3E3B3BF7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028778"/>
              </p:ext>
            </p:extLst>
          </p:nvPr>
        </p:nvGraphicFramePr>
        <p:xfrm>
          <a:off x="586633" y="4064955"/>
          <a:ext cx="2911475" cy="1901952"/>
        </p:xfrm>
        <a:graphic>
          <a:graphicData uri="http://schemas.openxmlformats.org/drawingml/2006/table">
            <a:tbl>
              <a:tblPr/>
              <a:tblGrid>
                <a:gridCol w="2911475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5" name="yt_shape_11525"/>
          <p:cNvSpPr txBox="1"/>
          <p:nvPr/>
        </p:nvSpPr>
        <p:spPr>
          <a:xfrm>
            <a:off x="540119" y="15508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119" y="251025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拓展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轴平行且经过原点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的抛物线也经过点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26" name="yt_shape_11526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1025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119" y="3680062"/>
                <a:ext cx="11111999" cy="1602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拓展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到抛物线的对称轴的距离等于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，则抛物线的函数表达式为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28" name="yt_shape_1152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80062"/>
                <a:ext cx="11111999" cy="1602233"/>
              </a:xfrm>
              <a:prstGeom prst="rect">
                <a:avLst/>
              </a:prstGeom>
              <a:blipFill>
                <a:blip r:embed="rId3"/>
                <a:stretch>
                  <a:fillRect l="-1701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30" name="yt_image_1153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48544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B97144-8968-7F0D-0BFB-136B1357B84E}"/>
              </a:ext>
            </a:extLst>
          </p:cNvPr>
          <p:cNvSpPr txBox="1"/>
          <p:nvPr/>
        </p:nvSpPr>
        <p:spPr>
          <a:xfrm>
            <a:off x="4377583" y="197949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2AFF55-BD65-D833-9E5A-46E4F9B79C22}"/>
                  </a:ext>
                </a:extLst>
              </p:cNvPr>
              <p:cNvSpPr txBox="1"/>
              <p:nvPr/>
            </p:nvSpPr>
            <p:spPr>
              <a:xfrm>
                <a:off x="6376246" y="2780928"/>
                <a:ext cx="3583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2AFF55-BD65-D833-9E5A-46E4F9B79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246" y="2780928"/>
                <a:ext cx="3583686" cy="726326"/>
              </a:xfrm>
              <a:prstGeom prst="rect">
                <a:avLst/>
              </a:prstGeom>
              <a:blipFill>
                <a:blip r:embed="rId5"/>
                <a:stretch>
                  <a:fillRect l="-2721" r="-255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6A0BAF-58E7-9E84-58F8-3778ABF1574B}"/>
                  </a:ext>
                </a:extLst>
              </p:cNvPr>
              <p:cNvSpPr txBox="1"/>
              <p:nvPr/>
            </p:nvSpPr>
            <p:spPr>
              <a:xfrm>
                <a:off x="1364508" y="4437112"/>
                <a:ext cx="4450461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6A0BAF-58E7-9E84-58F8-3778ABF15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4437112"/>
                <a:ext cx="4450461" cy="729374"/>
              </a:xfrm>
              <a:prstGeom prst="rect">
                <a:avLst/>
              </a:prstGeom>
              <a:blipFill>
                <a:blip r:embed="rId6"/>
                <a:stretch>
                  <a:fillRect l="-2192" r="-205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3" name="yt_shape_11533"/>
          <p:cNvSpPr txBox="1"/>
          <p:nvPr/>
        </p:nvSpPr>
        <p:spPr>
          <a:xfrm>
            <a:off x="540000" y="2412694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532" name="yt_image_115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8952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5" name="yt_shape_11535"/>
          <p:cNvSpPr txBox="1"/>
          <p:nvPr/>
        </p:nvSpPr>
        <p:spPr>
          <a:xfrm>
            <a:off x="540000" y="2863693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已知三点（或三个条件）确定二次函数表达式时，常设二次函数表达式为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轴有两个交点（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），求函数表达式时常设为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yt_shape_1145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55" name="yt_image_1145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8" name="yt_shape_11458"/>
          <p:cNvSpPr txBox="1"/>
          <p:nvPr/>
        </p:nvSpPr>
        <p:spPr>
          <a:xfrm>
            <a:off x="540000" y="1603297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确定二次函数表达式</a:t>
            </a:r>
          </a:p>
        </p:txBody>
      </p:sp>
      <p:sp>
        <p:nvSpPr>
          <p:cNvPr id="11459" name="yt_shape_11459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一个二次函数，当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，则这个二次函数的表达式是（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60" name="yt_table_114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52077"/>
              </p:ext>
            </p:extLst>
          </p:nvPr>
        </p:nvGraphicFramePr>
        <p:xfrm>
          <a:off x="540000" y="3062297"/>
          <a:ext cx="6145530" cy="950976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1462" name="yt_shape_11462"/>
          <p:cNvSpPr txBox="1"/>
          <p:nvPr/>
        </p:nvSpPr>
        <p:spPr>
          <a:xfrm>
            <a:off x="540000" y="4063851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变化的部分数值如下表：</a:t>
            </a:r>
          </a:p>
        </p:txBody>
      </p:sp>
      <p:graphicFrame>
        <p:nvGraphicFramePr>
          <p:cNvPr id="11463" name="yt_table_1146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990294"/>
              </p:ext>
            </p:extLst>
          </p:nvPr>
        </p:nvGraphicFramePr>
        <p:xfrm>
          <a:off x="540000" y="4695518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465" name="yt_shape_11465"/>
          <p:cNvSpPr txBox="1"/>
          <p:nvPr/>
        </p:nvSpPr>
        <p:spPr>
          <a:xfrm>
            <a:off x="540000" y="6099124"/>
            <a:ext cx="6128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则这个二次函数表达式为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276478">
            <a:extLst>
              <a:ext uri="{FF2B5EF4-FFF2-40B4-BE49-F238E27FC236}">
                <a16:creationId xmlns:a16="http://schemas.microsoft.com/office/drawing/2014/main" id="{4692445D-A0D6-9567-8945-A7A8C76AF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51A43C-AA02-E168-B35C-520953D3D85E}"/>
              </a:ext>
            </a:extLst>
          </p:cNvPr>
          <p:cNvSpPr txBox="1"/>
          <p:nvPr/>
        </p:nvSpPr>
        <p:spPr>
          <a:xfrm>
            <a:off x="39553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4F03BC-FAC4-442F-327B-182CEDE92EB3}"/>
              </a:ext>
            </a:extLst>
          </p:cNvPr>
          <p:cNvSpPr txBox="1"/>
          <p:nvPr/>
        </p:nvSpPr>
        <p:spPr>
          <a:xfrm>
            <a:off x="4155682" y="6009656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" name="yt_shape_11469"/>
          <p:cNvSpPr txBox="1"/>
          <p:nvPr/>
        </p:nvSpPr>
        <p:spPr>
          <a:xfrm>
            <a:off x="540119" y="76470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已知二次函数的图象经过（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）求二次函数表达式；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2712E9-E0D2-1917-CD6A-7B6E6B070FF4}"/>
              </a:ext>
            </a:extLst>
          </p:cNvPr>
          <p:cNvSpPr txBox="1"/>
          <p:nvPr/>
        </p:nvSpPr>
        <p:spPr>
          <a:xfrm>
            <a:off x="450108" y="1412776"/>
            <a:ext cx="9812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）设这个二次函数表达式为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，把三点坐标代入，得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C4DD82-5A49-51C6-AF0D-591E4830F396}"/>
                  </a:ext>
                </a:extLst>
              </p:cNvPr>
              <p:cNvSpPr txBox="1"/>
              <p:nvPr/>
            </p:nvSpPr>
            <p:spPr>
              <a:xfrm>
                <a:off x="450108" y="1556792"/>
                <a:ext cx="289464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C4DD82-5A49-51C6-AF0D-591E4830F3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56792"/>
                <a:ext cx="2894648" cy="16116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077766-DD46-5BE9-BB96-44276B17C940}"/>
                  </a:ext>
                </a:extLst>
              </p:cNvPr>
              <p:cNvSpPr txBox="1"/>
              <p:nvPr/>
            </p:nvSpPr>
            <p:spPr>
              <a:xfrm>
                <a:off x="450108" y="2780928"/>
                <a:ext cx="201765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077766-DD46-5BE9-BB96-44276B17C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80928"/>
                <a:ext cx="2017650" cy="1611643"/>
              </a:xfrm>
              <a:prstGeom prst="rect">
                <a:avLst/>
              </a:prstGeom>
              <a:blipFill>
                <a:blip r:embed="rId3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357640F-512F-0294-C234-D02D5073B533}"/>
              </a:ext>
            </a:extLst>
          </p:cNvPr>
          <p:cNvSpPr txBox="1"/>
          <p:nvPr/>
        </p:nvSpPr>
        <p:spPr>
          <a:xfrm>
            <a:off x="450108" y="4365104"/>
            <a:ext cx="533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这个二次函数表达式为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473">
                <a:extLst>
                  <a:ext uri="{FF2B5EF4-FFF2-40B4-BE49-F238E27FC236}">
                    <a16:creationId xmlns:a16="http://schemas.microsoft.com/office/drawing/2014/main" id="{D0BFC053-4D06-2308-1F21-5D351B8457EA}"/>
                  </a:ext>
                </a:extLst>
              </p:cNvPr>
              <p:cNvSpPr txBox="1"/>
              <p:nvPr/>
            </p:nvSpPr>
            <p:spPr>
              <a:xfrm>
                <a:off x="539882" y="5080796"/>
                <a:ext cx="5164875" cy="19979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顶点坐标是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1473">
                <a:extLst>
                  <a:ext uri="{FF2B5EF4-FFF2-40B4-BE49-F238E27FC236}">
                    <a16:creationId xmlns:a16="http://schemas.microsoft.com/office/drawing/2014/main" id="{D0BFC053-4D06-2308-1F21-5D351B8457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5080796"/>
                <a:ext cx="5164875" cy="1997919"/>
              </a:xfrm>
              <a:prstGeom prst="rect">
                <a:avLst/>
              </a:prstGeom>
              <a:blipFill>
                <a:blip r:embed="rId4"/>
                <a:stretch>
                  <a:fillRect l="-3660" r="-2597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2A7665-3914-D3E5-18BF-C1C48BAD4718}"/>
                  </a:ext>
                </a:extLst>
              </p:cNvPr>
              <p:cNvSpPr txBox="1"/>
              <p:nvPr/>
            </p:nvSpPr>
            <p:spPr>
              <a:xfrm>
                <a:off x="449871" y="5033990"/>
                <a:ext cx="5295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2A7665-3914-D3E5-18BF-C1C48BAD4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033990"/>
                <a:ext cx="5295011" cy="766077"/>
              </a:xfrm>
              <a:prstGeom prst="rect">
                <a:avLst/>
              </a:prstGeom>
              <a:blipFill>
                <a:blip r:embed="rId5"/>
                <a:stretch>
                  <a:fillRect l="-1843" r="-133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2459D8-7EA6-D35C-FFD4-E688C8404224}"/>
                  </a:ext>
                </a:extLst>
              </p:cNvPr>
              <p:cNvSpPr txBox="1"/>
              <p:nvPr/>
            </p:nvSpPr>
            <p:spPr>
              <a:xfrm>
                <a:off x="449871" y="5539716"/>
                <a:ext cx="40948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顶点坐标是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2459D8-7EA6-D35C-FFD4-E688C8404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539716"/>
                <a:ext cx="4094861" cy="766077"/>
              </a:xfrm>
              <a:prstGeom prst="rect">
                <a:avLst/>
              </a:prstGeom>
              <a:blipFill>
                <a:blip r:embed="rId6"/>
                <a:stretch>
                  <a:fillRect l="-2381" r="-2232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94D649-1399-9D51-CD3A-32C09A564F2B}"/>
                  </a:ext>
                </a:extLst>
              </p:cNvPr>
              <p:cNvSpPr txBox="1"/>
              <p:nvPr/>
            </p:nvSpPr>
            <p:spPr>
              <a:xfrm>
                <a:off x="449871" y="6165304"/>
                <a:ext cx="29582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对称轴为直线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94D649-1399-9D51-CD3A-32C09A564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6165304"/>
                <a:ext cx="2958211" cy="727279"/>
              </a:xfrm>
              <a:prstGeom prst="rect">
                <a:avLst/>
              </a:prstGeom>
              <a:blipFill>
                <a:blip r:embed="rId7"/>
                <a:stretch>
                  <a:fillRect l="-3299" r="-329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B80673E-0890-3BAB-34A0-69E96A2C7583}"/>
              </a:ext>
            </a:extLst>
          </p:cNvPr>
          <p:cNvSpPr txBox="1"/>
          <p:nvPr/>
        </p:nvSpPr>
        <p:spPr>
          <a:xfrm>
            <a:off x="449871" y="4737587"/>
            <a:ext cx="609407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）写出二次函数的顶点坐标及对称轴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5" name="yt_shape_11475"/>
          <p:cNvSpPr txBox="1"/>
          <p:nvPr/>
        </p:nvSpPr>
        <p:spPr>
          <a:xfrm>
            <a:off x="540000" y="2414906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求二次函数表达式</a:t>
            </a:r>
          </a:p>
        </p:txBody>
      </p:sp>
      <p:sp>
        <p:nvSpPr>
          <p:cNvPr id="11476" name="yt_shape_11476"/>
          <p:cNvSpPr txBox="1"/>
          <p:nvPr/>
        </p:nvSpPr>
        <p:spPr>
          <a:xfrm>
            <a:off x="540000" y="2914471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已知二次函数的图象如图所示，则该二次函数的表达式是（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8" name="yt_table_1147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89712"/>
              </p:ext>
            </p:extLst>
          </p:nvPr>
        </p:nvGraphicFramePr>
        <p:xfrm>
          <a:off x="540000" y="3393774"/>
          <a:ext cx="3368675" cy="1901952"/>
        </p:xfrm>
        <a:graphic>
          <a:graphicData uri="http://schemas.openxmlformats.org/drawingml/2006/table">
            <a:tbl>
              <a:tblPr/>
              <a:tblGrid>
                <a:gridCol w="3368675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pic>
        <p:nvPicPr>
          <p:cNvPr id="11477" name="yt_image_11477_skip" title="H_110.9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3245" y="3393774"/>
            <a:ext cx="1466562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276710">
            <a:extLst>
              <a:ext uri="{FF2B5EF4-FFF2-40B4-BE49-F238E27FC236}">
                <a16:creationId xmlns:a16="http://schemas.microsoft.com/office/drawing/2014/main" id="{2F20052B-37D2-7A4F-B3D5-D0A765591B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423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27449B-2A60-B000-1AAF-734B62690C6E}"/>
              </a:ext>
            </a:extLst>
          </p:cNvPr>
          <p:cNvSpPr txBox="1"/>
          <p:nvPr/>
        </p:nvSpPr>
        <p:spPr>
          <a:xfrm>
            <a:off x="8755789" y="28676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4" name="yt_shape_11484"/>
              <p:cNvSpPr txBox="1"/>
              <p:nvPr/>
            </p:nvSpPr>
            <p:spPr>
              <a:xfrm>
                <a:off x="540000" y="1170158"/>
                <a:ext cx="9642063" cy="48776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）求出这个二次函数表达式；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）求出抛物线的对称轴和顶点坐标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）由题意可设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）代入表达式中，得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二次函数表达式为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84" name="yt_shape_1148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0158"/>
                <a:ext cx="9642063" cy="4877682"/>
              </a:xfrm>
              <a:prstGeom prst="rect">
                <a:avLst/>
              </a:prstGeom>
              <a:blipFill>
                <a:blip r:embed="rId2"/>
                <a:stretch>
                  <a:fillRect l="-1961" t="-1125" r="-1075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1BD0D8-389D-D203-D6C4-11E34919B43D}"/>
              </a:ext>
            </a:extLst>
          </p:cNvPr>
          <p:cNvSpPr txBox="1"/>
          <p:nvPr/>
        </p:nvSpPr>
        <p:spPr>
          <a:xfrm>
            <a:off x="449989" y="2549816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）由题意可设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16C024-DF5D-F5F5-FDA2-D915CBC5A953}"/>
              </a:ext>
            </a:extLst>
          </p:cNvPr>
          <p:cNvSpPr txBox="1"/>
          <p:nvPr/>
        </p:nvSpPr>
        <p:spPr>
          <a:xfrm>
            <a:off x="449989" y="3025304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把点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）代入表达式中，得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01307-A2CD-6B04-B692-D22563802008}"/>
              </a:ext>
            </a:extLst>
          </p:cNvPr>
          <p:cNvSpPr txBox="1"/>
          <p:nvPr/>
        </p:nvSpPr>
        <p:spPr>
          <a:xfrm>
            <a:off x="449989" y="3500793"/>
            <a:ext cx="773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98B2BC-FF78-F396-AE89-49585301BB9A}"/>
                  </a:ext>
                </a:extLst>
              </p:cNvPr>
              <p:cNvSpPr txBox="1"/>
              <p:nvPr/>
            </p:nvSpPr>
            <p:spPr>
              <a:xfrm>
                <a:off x="449989" y="3976280"/>
                <a:ext cx="55998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5198B2BC-FF78-F396-AE89-49585301B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6280"/>
                <a:ext cx="5599811" cy="766077"/>
              </a:xfrm>
              <a:prstGeom prst="rect">
                <a:avLst/>
              </a:prstGeom>
              <a:blipFill>
                <a:blip r:embed="rId3"/>
                <a:stretch>
                  <a:fillRect l="-1743" r="-17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2B19A8-79CC-B822-FA70-453838D1E025}"/>
                  </a:ext>
                </a:extLst>
              </p:cNvPr>
              <p:cNvSpPr txBox="1"/>
              <p:nvPr/>
            </p:nvSpPr>
            <p:spPr>
              <a:xfrm>
                <a:off x="449989" y="4648745"/>
                <a:ext cx="4406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9, 'mathAnswerShape': 1}">
                <a:extLst>
                  <a:ext uri="{FF2B5EF4-FFF2-40B4-BE49-F238E27FC236}">
                    <a16:creationId xmlns:a16="http://schemas.microsoft.com/office/drawing/2014/main" id="{352B19A8-79CC-B822-FA70-453838D1E0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8745"/>
                <a:ext cx="4406011" cy="765061"/>
              </a:xfrm>
              <a:prstGeom prst="rect">
                <a:avLst/>
              </a:prstGeom>
              <a:blipFill>
                <a:blip r:embed="rId4"/>
                <a:stretch>
                  <a:fillRect l="-2213" r="-207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8DC4CD-F304-AB55-AA4C-2E61785A683D}"/>
                  </a:ext>
                </a:extLst>
              </p:cNvPr>
              <p:cNvSpPr txBox="1"/>
              <p:nvPr/>
            </p:nvSpPr>
            <p:spPr>
              <a:xfrm>
                <a:off x="449989" y="5320194"/>
                <a:ext cx="35614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顶点坐标为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5F8DC4CD-F304-AB55-AA4C-2E61785A6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0194"/>
                <a:ext cx="3561461" cy="727279"/>
              </a:xfrm>
              <a:prstGeom prst="rect">
                <a:avLst/>
              </a:prstGeom>
              <a:blipFill>
                <a:blip r:embed="rId5"/>
                <a:stretch>
                  <a:fillRect l="-2740" r="-27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2664828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容易对二次函数表达式的所有可能性考虑不全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119" y="3164393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为坐标原点，则这条抛物线的函数表达式为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276894">
            <a:extLst>
              <a:ext uri="{FF2B5EF4-FFF2-40B4-BE49-F238E27FC236}">
                <a16:creationId xmlns:a16="http://schemas.microsoft.com/office/drawing/2014/main" id="{14F6AAF5-BD89-FFB4-2754-4DE98212C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41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7F2EFF-C2AA-715E-5FC0-75B5F6F7C43E}"/>
              </a:ext>
            </a:extLst>
          </p:cNvPr>
          <p:cNvSpPr txBox="1"/>
          <p:nvPr/>
        </p:nvSpPr>
        <p:spPr>
          <a:xfrm>
            <a:off x="7528771" y="3565328"/>
            <a:ext cx="378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" name="yt_shape_11489"/>
          <p:cNvSpPr txBox="1"/>
          <p:nvPr/>
        </p:nvSpPr>
        <p:spPr>
          <a:xfrm>
            <a:off x="540000" y="98072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88" name="yt_image_11488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1" name="yt_shape_11491"/>
          <p:cNvSpPr txBox="1"/>
          <p:nvPr/>
        </p:nvSpPr>
        <p:spPr>
          <a:xfrm>
            <a:off x="540119" y="16725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某同学在用描点法画二次函数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的图象时，列出了下面的表格：</a:t>
            </a:r>
          </a:p>
        </p:txBody>
      </p:sp>
      <p:graphicFrame>
        <p:nvGraphicFramePr>
          <p:cNvPr id="11492" name="yt_table_1149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11708"/>
              </p:ext>
            </p:extLst>
          </p:nvPr>
        </p:nvGraphicFramePr>
        <p:xfrm>
          <a:off x="540000" y="2784396"/>
          <a:ext cx="1111199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494" name="yt_shape_11494"/>
          <p:cNvSpPr txBox="1"/>
          <p:nvPr/>
        </p:nvSpPr>
        <p:spPr>
          <a:xfrm>
            <a:off x="540000" y="4188002"/>
            <a:ext cx="8669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由于粗心，他算错了其中一个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值，则这个错误的数值是（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95" name="yt_table_114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529560"/>
              </p:ext>
            </p:extLst>
          </p:nvPr>
        </p:nvGraphicFramePr>
        <p:xfrm>
          <a:off x="540000" y="4667305"/>
          <a:ext cx="7950963" cy="475488"/>
        </p:xfrm>
        <a:graphic>
          <a:graphicData uri="http://schemas.openxmlformats.org/drawingml/2006/table">
            <a:tbl>
              <a:tblPr/>
              <a:tblGrid>
                <a:gridCol w="241154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2403F4A-7273-AFBA-FA1B-34B4E6A80CA3}"/>
              </a:ext>
            </a:extLst>
          </p:cNvPr>
          <p:cNvSpPr txBox="1"/>
          <p:nvPr/>
        </p:nvSpPr>
        <p:spPr>
          <a:xfrm>
            <a:off x="8357326" y="41411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497">
                <a:extLst>
                  <a:ext uri="{FF2B5EF4-FFF2-40B4-BE49-F238E27FC236}">
                    <a16:creationId xmlns:a16="http://schemas.microsoft.com/office/drawing/2014/main" id="{9D3A6BC4-3A79-93F3-F392-DE2FD93CD7AC}"/>
                  </a:ext>
                </a:extLst>
              </p:cNvPr>
              <p:cNvSpPr txBox="1"/>
              <p:nvPr/>
            </p:nvSpPr>
            <p:spPr>
              <a:xfrm>
                <a:off x="540000" y="5150919"/>
                <a:ext cx="11111999" cy="13192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二次函数的图象经过原点及点（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轴的另一交点到原点的距离为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，则该二次函数的表达式为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497">
                <a:extLst>
                  <a:ext uri="{FF2B5EF4-FFF2-40B4-BE49-F238E27FC236}">
                    <a16:creationId xmlns:a16="http://schemas.microsoft.com/office/drawing/2014/main" id="{9D3A6BC4-3A79-93F3-F392-DE2FD93CD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0919"/>
                <a:ext cx="11111999" cy="1319207"/>
              </a:xfrm>
              <a:prstGeom prst="rect">
                <a:avLst/>
              </a:prstGeom>
              <a:blipFill>
                <a:blip r:embed="rId3"/>
                <a:stretch>
                  <a:fillRect l="-1701" r="-549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C795B1-F740-75F5-F600-04C0F64F7AFC}"/>
                  </a:ext>
                </a:extLst>
              </p:cNvPr>
              <p:cNvSpPr txBox="1"/>
              <p:nvPr/>
            </p:nvSpPr>
            <p:spPr>
              <a:xfrm>
                <a:off x="5174389" y="5558515"/>
                <a:ext cx="327888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C795B1-F740-75F5-F600-04C0F64F7A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89" y="5558515"/>
                <a:ext cx="3278886" cy="728612"/>
              </a:xfrm>
              <a:prstGeom prst="rect">
                <a:avLst/>
              </a:prstGeom>
              <a:blipFill>
                <a:blip r:embed="rId4"/>
                <a:stretch>
                  <a:fillRect l="-2974" r="-27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0" name="yt_shape_11500"/>
          <p:cNvSpPr txBox="1"/>
          <p:nvPr/>
        </p:nvSpPr>
        <p:spPr>
          <a:xfrm>
            <a:off x="540000" y="980728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99" name="yt_image_1149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2" name="yt_shape_11502"/>
          <p:cNvSpPr txBox="1"/>
          <p:nvPr/>
        </p:nvSpPr>
        <p:spPr>
          <a:xfrm>
            <a:off x="540119" y="1678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03" name="yt_image_11503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712303"/>
            <a:ext cx="185747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5" name="yt_shape_11505"/>
          <p:cNvSpPr txBox="1"/>
          <p:nvPr/>
        </p:nvSpPr>
        <p:spPr>
          <a:xfrm>
            <a:off x="477776" y="2699188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）求该二次函数的表达式；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E95FDB-F131-395C-073C-09AD00FD8B77}"/>
              </a:ext>
            </a:extLst>
          </p:cNvPr>
          <p:cNvSpPr txBox="1"/>
          <p:nvPr/>
        </p:nvSpPr>
        <p:spPr>
          <a:xfrm>
            <a:off x="517439" y="3139545"/>
            <a:ext cx="736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5BF8D1-6F76-1006-4514-628B2ABC3BED}"/>
              </a:ext>
            </a:extLst>
          </p:cNvPr>
          <p:cNvSpPr txBox="1"/>
          <p:nvPr/>
        </p:nvSpPr>
        <p:spPr>
          <a:xfrm>
            <a:off x="517439" y="3615033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抛物线图象过点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613D8A-4581-61E5-1211-52DB9455FAE2}"/>
                  </a:ext>
                </a:extLst>
              </p:cNvPr>
              <p:cNvSpPr txBox="1"/>
              <p:nvPr/>
            </p:nvSpPr>
            <p:spPr>
              <a:xfrm>
                <a:off x="517439" y="4090521"/>
                <a:ext cx="3661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613D8A-4581-61E5-1211-52DB9455F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9" y="4090521"/>
                <a:ext cx="3661473" cy="765061"/>
              </a:xfrm>
              <a:prstGeom prst="rect">
                <a:avLst/>
              </a:prstGeom>
              <a:blipFill>
                <a:blip r:embed="rId4"/>
                <a:stretch>
                  <a:fillRect l="-2662" r="-24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34745E-D2C9-A098-A47C-211CE41AC941}"/>
                  </a:ext>
                </a:extLst>
              </p:cNvPr>
              <p:cNvSpPr txBox="1"/>
              <p:nvPr/>
            </p:nvSpPr>
            <p:spPr>
              <a:xfrm>
                <a:off x="517439" y="4761971"/>
                <a:ext cx="68094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所以抛物线的表达式为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34745E-D2C9-A098-A47C-211CE41AC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9" y="4761971"/>
                <a:ext cx="6809487" cy="765061"/>
              </a:xfrm>
              <a:prstGeom prst="rect">
                <a:avLst/>
              </a:prstGeom>
              <a:blipFill>
                <a:blip r:embed="rId5"/>
                <a:stretch>
                  <a:fillRect l="-1432" r="-13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8DB4F7-A3B6-D8D9-9029-B547AE020C58}"/>
                  </a:ext>
                </a:extLst>
              </p:cNvPr>
              <p:cNvSpPr txBox="1"/>
              <p:nvPr/>
            </p:nvSpPr>
            <p:spPr>
              <a:xfrm>
                <a:off x="517439" y="5433419"/>
                <a:ext cx="26962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8DB4F7-A3B6-D8D9-9029-B547AE020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9" y="5433419"/>
                <a:ext cx="2696274" cy="727279"/>
              </a:xfrm>
              <a:prstGeom prst="rect">
                <a:avLst/>
              </a:prstGeom>
              <a:blipFill>
                <a:blip r:embed="rId6"/>
                <a:stretch>
                  <a:fillRect l="-3620" r="-36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是该二次函数图象上的一点，且满足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是坐标原点），求点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1503">
            <a:extLst>
              <a:ext uri="{FF2B5EF4-FFF2-40B4-BE49-F238E27FC236}">
                <a16:creationId xmlns:a16="http://schemas.microsoft.com/office/drawing/2014/main" id="{1C3E165C-5B0E-0715-544D-A717ACBDDA6A}"/>
              </a:ex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114236"/>
            <a:ext cx="185747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509">
                <a:extLst>
                  <a:ext uri="{FF2B5EF4-FFF2-40B4-BE49-F238E27FC236}">
                    <a16:creationId xmlns:a16="http://schemas.microsoft.com/office/drawing/2014/main" id="{E777B914-A7AB-0921-2753-A8ED0E461718}"/>
                  </a:ext>
                </a:extLst>
              </p:cNvPr>
              <p:cNvSpPr txBox="1"/>
              <p:nvPr/>
            </p:nvSpPr>
            <p:spPr>
              <a:xfrm>
                <a:off x="607332" y="1930351"/>
                <a:ext cx="5812489" cy="4457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1509">
                <a:extLst>
                  <a:ext uri="{FF2B5EF4-FFF2-40B4-BE49-F238E27FC236}">
                    <a16:creationId xmlns:a16="http://schemas.microsoft.com/office/drawing/2014/main" id="{E777B914-A7AB-0921-2753-A8ED0E461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332" y="1930351"/>
                <a:ext cx="5812489" cy="4457695"/>
              </a:xfrm>
              <a:prstGeom prst="rect">
                <a:avLst/>
              </a:prstGeom>
              <a:blipFill>
                <a:blip r:embed="rId3"/>
                <a:stretch>
                  <a:fillRect l="-3253" t="-1231" r="-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6820268-8BC0-804D-07E9-26FA915EC55B}"/>
              </a:ext>
            </a:extLst>
          </p:cNvPr>
          <p:cNvSpPr txBox="1"/>
          <p:nvPr/>
        </p:nvSpPr>
        <p:spPr>
          <a:xfrm>
            <a:off x="517321" y="1883545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BDAFDD-9536-9213-2041-58959BA43E1F}"/>
              </a:ext>
            </a:extLst>
          </p:cNvPr>
          <p:cNvSpPr txBox="1"/>
          <p:nvPr/>
        </p:nvSpPr>
        <p:spPr>
          <a:xfrm>
            <a:off x="517321" y="2359033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4CDEC1-C08E-D428-3618-4C1ADDB40B5E}"/>
              </a:ext>
            </a:extLst>
          </p:cNvPr>
          <p:cNvSpPr txBox="1"/>
          <p:nvPr/>
        </p:nvSpPr>
        <p:spPr>
          <a:xfrm>
            <a:off x="517321" y="2834521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2E69FB-0199-CE7F-C51E-F66A24E9013A}"/>
              </a:ext>
            </a:extLst>
          </p:cNvPr>
          <p:cNvSpPr txBox="1"/>
          <p:nvPr/>
        </p:nvSpPr>
        <p:spPr>
          <a:xfrm>
            <a:off x="517321" y="3310009"/>
            <a:ext cx="413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64B2208-290F-FD09-CBCF-AD801380AF26}"/>
                  </a:ext>
                </a:extLst>
              </p:cNvPr>
              <p:cNvSpPr txBox="1"/>
              <p:nvPr/>
            </p:nvSpPr>
            <p:spPr>
              <a:xfrm>
                <a:off x="517321" y="3785497"/>
                <a:ext cx="3715448" cy="895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64B2208-290F-FD09-CBCF-AD801380AF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21" y="3785497"/>
                <a:ext cx="3715448" cy="895808"/>
              </a:xfrm>
              <a:prstGeom prst="rect">
                <a:avLst/>
              </a:prstGeom>
              <a:blipFill>
                <a:blip r:embed="rId4"/>
                <a:stretch>
                  <a:fillRect l="-2627" r="-2627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3E2FE8D5-2A1E-AC4C-534C-7964C73FDADA}"/>
              </a:ext>
            </a:extLst>
          </p:cNvPr>
          <p:cNvSpPr txBox="1"/>
          <p:nvPr/>
        </p:nvSpPr>
        <p:spPr>
          <a:xfrm>
            <a:off x="517321" y="4587693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0C66C29-E202-7669-308C-3CD9F42EBC9E}"/>
                  </a:ext>
                </a:extLst>
              </p:cNvPr>
              <p:cNvSpPr txBox="1"/>
              <p:nvPr/>
            </p:nvSpPr>
            <p:spPr>
              <a:xfrm>
                <a:off x="517321" y="5063181"/>
                <a:ext cx="3788601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0C66C29-E202-7669-308C-3CD9F42EB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21" y="5063181"/>
                <a:ext cx="3788601" cy="1328560"/>
              </a:xfrm>
              <a:prstGeom prst="rect">
                <a:avLst/>
              </a:prstGeom>
              <a:blipFill>
                <a:blip r:embed="rId5"/>
                <a:stretch>
                  <a:fillRect l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2050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2023-10-21T03:04:57Z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