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1" r:id="rId8"/>
    <p:sldId id="372" r:id="rId9"/>
    <p:sldId id="373" r:id="rId10"/>
    <p:sldId id="374" r:id="rId11"/>
    <p:sldId id="377" r:id="rId12"/>
    <p:sldId id="375" r:id="rId13"/>
    <p:sldId id="381" r:id="rId14"/>
    <p:sldId id="376" r:id="rId15"/>
    <p:sldId id="38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bin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9" name="yt_shape_14019"/>
          <p:cNvSpPr txBox="1"/>
          <p:nvPr/>
        </p:nvSpPr>
        <p:spPr>
          <a:xfrm>
            <a:off x="540000" y="108214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20" name="yt_shape_14020"/>
          <p:cNvSpPr txBox="1"/>
          <p:nvPr/>
        </p:nvSpPr>
        <p:spPr>
          <a:xfrm>
            <a:off x="540000" y="1561447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21" name="yt_table_140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655958"/>
              </p:ext>
            </p:extLst>
          </p:nvPr>
        </p:nvGraphicFramePr>
        <p:xfrm>
          <a:off x="540000" y="2040750"/>
          <a:ext cx="6977063" cy="1901952"/>
        </p:xfrm>
        <a:graphic>
          <a:graphicData uri="http://schemas.openxmlformats.org/drawingml/2006/table">
            <a:tbl>
              <a:tblPr/>
              <a:tblGrid>
                <a:gridCol w="69770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过一点有无数个圆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过两点有无数个圆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过三点只能确定一个圆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过直线上两点和直线外一点，可以确定一个圆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4023" name="yt_shape_14023"/>
          <p:cNvSpPr txBox="1"/>
          <p:nvPr/>
        </p:nvSpPr>
        <p:spPr>
          <a:xfrm>
            <a:off x="540119" y="39930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，则反映直线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的位置关系的图形是（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24" name="yt_image_1402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000" y="5104869"/>
            <a:ext cx="466799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87EF2B-CBD5-0517-2058-A34BA5F9441E}"/>
              </a:ext>
            </a:extLst>
          </p:cNvPr>
          <p:cNvSpPr txBox="1"/>
          <p:nvPr/>
        </p:nvSpPr>
        <p:spPr>
          <a:xfrm>
            <a:off x="3574189" y="15146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3DCDFD-5E0E-FE50-8B7C-D9948AD5D105}"/>
              </a:ext>
            </a:extLst>
          </p:cNvPr>
          <p:cNvSpPr txBox="1"/>
          <p:nvPr/>
        </p:nvSpPr>
        <p:spPr>
          <a:xfrm>
            <a:off x="1516908" y="44217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73">
                <a:extLst>
                  <a:ext uri="{FF2B5EF4-FFF2-40B4-BE49-F238E27FC236}">
                    <a16:creationId xmlns:a16="http://schemas.microsoft.com/office/drawing/2014/main" id="{32FC5DAC-60BE-67FC-7F88-6E140237225F}"/>
                  </a:ext>
                </a:extLst>
              </p:cNvPr>
              <p:cNvSpPr txBox="1"/>
              <p:nvPr/>
            </p:nvSpPr>
            <p:spPr>
              <a:xfrm>
                <a:off x="540000" y="980728"/>
                <a:ext cx="7611058" cy="3509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）证明：由折叠的性质可知，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073">
                <a:extLst>
                  <a:ext uri="{FF2B5EF4-FFF2-40B4-BE49-F238E27FC236}">
                    <a16:creationId xmlns:a16="http://schemas.microsoft.com/office/drawing/2014/main" id="{32FC5DAC-60BE-67FC-7F88-6E1402372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7611058" cy="3509615"/>
              </a:xfrm>
              <a:prstGeom prst="rect">
                <a:avLst/>
              </a:prstGeom>
              <a:blipFill>
                <a:blip r:embed="rId2"/>
                <a:stretch>
                  <a:fillRect l="-2484" r="-168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076">
                <a:extLst>
                  <a:ext uri="{FF2B5EF4-FFF2-40B4-BE49-F238E27FC236}">
                    <a16:creationId xmlns:a16="http://schemas.microsoft.com/office/drawing/2014/main" id="{03FA9ACB-0C1F-C108-875B-8C2A01B74258}"/>
                  </a:ext>
                </a:extLst>
              </p:cNvPr>
              <p:cNvSpPr txBox="1"/>
              <p:nvPr/>
            </p:nvSpPr>
            <p:spPr>
              <a:xfrm>
                <a:off x="540000" y="1619234"/>
                <a:ext cx="5939126" cy="49086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4076">
                <a:extLst>
                  <a:ext uri="{FF2B5EF4-FFF2-40B4-BE49-F238E27FC236}">
                    <a16:creationId xmlns:a16="http://schemas.microsoft.com/office/drawing/2014/main" id="{03FA9ACB-0C1F-C108-875B-8C2A01B74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9234"/>
                <a:ext cx="5939126" cy="4908651"/>
              </a:xfrm>
              <a:prstGeom prst="rect">
                <a:avLst/>
              </a:prstGeom>
              <a:blipFill>
                <a:blip r:embed="rId3"/>
                <a:stretch>
                  <a:fillRect l="-3183" t="-1118" r="-2464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559A13D-603A-CB15-6FD9-2228530CEF87}"/>
              </a:ext>
            </a:extLst>
          </p:cNvPr>
          <p:cNvSpPr txBox="1"/>
          <p:nvPr/>
        </p:nvSpPr>
        <p:spPr>
          <a:xfrm>
            <a:off x="449989" y="1572428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53582D-C044-7CC3-B5E8-46200925706B}"/>
              </a:ext>
            </a:extLst>
          </p:cNvPr>
          <p:cNvSpPr txBox="1"/>
          <p:nvPr/>
        </p:nvSpPr>
        <p:spPr>
          <a:xfrm>
            <a:off x="449989" y="2047916"/>
            <a:ext cx="297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A8A359-E1F5-153F-36E9-F4BA3DA84AEB}"/>
              </a:ext>
            </a:extLst>
          </p:cNvPr>
          <p:cNvSpPr txBox="1"/>
          <p:nvPr/>
        </p:nvSpPr>
        <p:spPr>
          <a:xfrm>
            <a:off x="449989" y="2523404"/>
            <a:ext cx="236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6EFD5D0-42C8-6EE4-E0EC-71288A917502}"/>
                  </a:ext>
                </a:extLst>
              </p:cNvPr>
              <p:cNvSpPr txBox="1"/>
              <p:nvPr/>
            </p:nvSpPr>
            <p:spPr>
              <a:xfrm>
                <a:off x="449989" y="2998892"/>
                <a:ext cx="60617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6EFD5D0-42C8-6EE4-E0EC-71288A917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8892"/>
                <a:ext cx="6061773" cy="767474"/>
              </a:xfrm>
              <a:prstGeom prst="rect">
                <a:avLst/>
              </a:prstGeom>
              <a:blipFill>
                <a:blip r:embed="rId4"/>
                <a:stretch>
                  <a:fillRect l="-1610" r="-19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5A304BA-ABDA-8494-8F1D-FF8BFAC38B88}"/>
                  </a:ext>
                </a:extLst>
              </p:cNvPr>
              <p:cNvSpPr txBox="1"/>
              <p:nvPr/>
            </p:nvSpPr>
            <p:spPr>
              <a:xfrm>
                <a:off x="449989" y="3672754"/>
                <a:ext cx="40996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5A304BA-ABDA-8494-8F1D-FF8BFAC38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2754"/>
                <a:ext cx="4099623" cy="767474"/>
              </a:xfrm>
              <a:prstGeom prst="rect">
                <a:avLst/>
              </a:prstGeom>
              <a:blipFill>
                <a:blip r:embed="rId5"/>
                <a:stretch>
                  <a:fillRect l="-2381" r="-282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161EB91-D201-3F10-4AFF-14EB50A94C76}"/>
                  </a:ext>
                </a:extLst>
              </p:cNvPr>
              <p:cNvSpPr txBox="1"/>
              <p:nvPr/>
            </p:nvSpPr>
            <p:spPr>
              <a:xfrm>
                <a:off x="449989" y="4346616"/>
                <a:ext cx="154654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161EB91-D201-3F10-4AFF-14EB50A94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6616"/>
                <a:ext cx="1546543" cy="767474"/>
              </a:xfrm>
              <a:prstGeom prst="rect">
                <a:avLst/>
              </a:prstGeom>
              <a:blipFill>
                <a:blip r:embed="rId6"/>
                <a:stretch>
                  <a:fillRect l="-6299" r="-590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16F0882-6593-F760-C36E-B2E225C94251}"/>
              </a:ext>
            </a:extLst>
          </p:cNvPr>
          <p:cNvSpPr txBox="1"/>
          <p:nvPr/>
        </p:nvSpPr>
        <p:spPr>
          <a:xfrm>
            <a:off x="449989" y="5020478"/>
            <a:ext cx="2083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9320941-BAC9-C302-8677-ADC908FC29F3}"/>
              </a:ext>
            </a:extLst>
          </p:cNvPr>
          <p:cNvSpPr txBox="1"/>
          <p:nvPr/>
        </p:nvSpPr>
        <p:spPr>
          <a:xfrm>
            <a:off x="449989" y="549596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2243575-6BDB-EF9B-D688-A6F1077CA03F}"/>
                  </a:ext>
                </a:extLst>
              </p:cNvPr>
              <p:cNvSpPr txBox="1"/>
              <p:nvPr/>
            </p:nvSpPr>
            <p:spPr>
              <a:xfrm>
                <a:off x="449989" y="5971454"/>
                <a:ext cx="17756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2243575-6BDB-EF9B-D688-A6F1077CA0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71454"/>
                <a:ext cx="1775651" cy="555765"/>
              </a:xfrm>
              <a:prstGeom prst="rect">
                <a:avLst/>
              </a:prstGeom>
              <a:blipFill>
                <a:blip r:embed="rId7"/>
                <a:stretch>
                  <a:fillRect l="-5498" r="-549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4078">
            <a:extLst>
              <a:ext uri="{FF2B5EF4-FFF2-40B4-BE49-F238E27FC236}">
                <a16:creationId xmlns:a16="http://schemas.microsoft.com/office/drawing/2014/main" id="{2CE8A097-E70C-C2F3-7744-59E87FB8A81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48328" y="4056491"/>
            <a:ext cx="1800200" cy="197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yt_image_14070">
            <a:extLst>
              <a:ext uri="{FF2B5EF4-FFF2-40B4-BE49-F238E27FC236}">
                <a16:creationId xmlns:a16="http://schemas.microsoft.com/office/drawing/2014/main" id="{3C18402A-B17A-3778-0C46-F1D30ED8034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05598" y="1660166"/>
            <a:ext cx="1947672" cy="191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119" y="900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82" name="yt_image_140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204864"/>
            <a:ext cx="1714543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4" name="yt_shape_14084"/>
          <p:cNvSpPr txBox="1"/>
          <p:nvPr/>
        </p:nvSpPr>
        <p:spPr>
          <a:xfrm>
            <a:off x="537856" y="1990606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86">
                <a:extLst>
                  <a:ext uri="{FF2B5EF4-FFF2-40B4-BE49-F238E27FC236}">
                    <a16:creationId xmlns:a16="http://schemas.microsoft.com/office/drawing/2014/main" id="{4E4E8705-9C07-34AC-FAE1-FAF0BFBA80FD}"/>
                  </a:ext>
                </a:extLst>
              </p:cNvPr>
              <p:cNvSpPr txBox="1"/>
              <p:nvPr/>
            </p:nvSpPr>
            <p:spPr>
              <a:xfrm>
                <a:off x="661844" y="2600882"/>
                <a:ext cx="3642023" cy="1466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086">
                <a:extLst>
                  <a:ext uri="{FF2B5EF4-FFF2-40B4-BE49-F238E27FC236}">
                    <a16:creationId xmlns:a16="http://schemas.microsoft.com/office/drawing/2014/main" id="{4E4E8705-9C07-34AC-FAE1-FAF0BFBA8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844" y="2600882"/>
                <a:ext cx="3642023" cy="1466620"/>
              </a:xfrm>
              <a:prstGeom prst="rect">
                <a:avLst/>
              </a:prstGeom>
              <a:blipFill>
                <a:blip r:embed="rId3"/>
                <a:stretch>
                  <a:fillRect l="-5193" t="-3750" r="-4188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F32E7AE-7BBD-6DCC-5846-0A4F5AF84062}"/>
              </a:ext>
            </a:extLst>
          </p:cNvPr>
          <p:cNvSpPr txBox="1"/>
          <p:nvPr/>
        </p:nvSpPr>
        <p:spPr>
          <a:xfrm>
            <a:off x="571833" y="2554076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809175-AE93-6539-EFC6-63025E29FDBA}"/>
                  </a:ext>
                </a:extLst>
              </p:cNvPr>
              <p:cNvSpPr txBox="1"/>
              <p:nvPr/>
            </p:nvSpPr>
            <p:spPr>
              <a:xfrm>
                <a:off x="571833" y="3029564"/>
                <a:ext cx="332219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809175-AE93-6539-EFC6-63025E29F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833" y="3029564"/>
                <a:ext cx="3322193" cy="646189"/>
              </a:xfrm>
              <a:prstGeom prst="rect">
                <a:avLst/>
              </a:prstGeom>
              <a:blipFill>
                <a:blip r:embed="rId4"/>
                <a:stretch>
                  <a:fillRect l="-2936" r="-2936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895E42D-4476-292D-1658-C669F92B0CC1}"/>
              </a:ext>
            </a:extLst>
          </p:cNvPr>
          <p:cNvSpPr txBox="1"/>
          <p:nvPr/>
        </p:nvSpPr>
        <p:spPr>
          <a:xfrm>
            <a:off x="571833" y="3582142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88" name="yt_shape_14088"/>
              <p:cNvSpPr txBox="1"/>
              <p:nvPr/>
            </p:nvSpPr>
            <p:spPr>
              <a:xfrm>
                <a:off x="540119" y="2173174"/>
                <a:ext cx="11111999" cy="43474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三点在以点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为圆心，以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的长为半径的圆上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理由如下：由（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三点在以点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为圆心，以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的长为半径的圆上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88" name="yt_shape_14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73174"/>
                <a:ext cx="11111999" cy="4347409"/>
              </a:xfrm>
              <a:prstGeom prst="rect">
                <a:avLst/>
              </a:prstGeom>
              <a:blipFill>
                <a:blip r:embed="rId2"/>
                <a:stretch>
                  <a:fillRect l="-1701" t="-1120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5B69E8-3976-2848-F1ED-1346DA77E192}"/>
              </a:ext>
            </a:extLst>
          </p:cNvPr>
          <p:cNvSpPr txBox="1"/>
          <p:nvPr/>
        </p:nvSpPr>
        <p:spPr>
          <a:xfrm>
            <a:off x="450108" y="2126368"/>
            <a:ext cx="1075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三点在以点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的长为半径的圆上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理由如下：由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376133-76D4-32B8-1834-1EDF0D20EF2A}"/>
                  </a:ext>
                </a:extLst>
              </p:cNvPr>
              <p:cNvSpPr txBox="1"/>
              <p:nvPr/>
            </p:nvSpPr>
            <p:spPr>
              <a:xfrm>
                <a:off x="450108" y="2601856"/>
                <a:ext cx="267925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376133-76D4-32B8-1834-1EDF0D20EF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1856"/>
                <a:ext cx="2679255" cy="646189"/>
              </a:xfrm>
              <a:prstGeom prst="rect">
                <a:avLst/>
              </a:prstGeom>
              <a:blipFill>
                <a:blip r:embed="rId3"/>
                <a:stretch>
                  <a:fillRect l="-3645" r="-3645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1B2EF7E-9AF4-DCC7-9BBC-5622CCEE3C20}"/>
              </a:ext>
            </a:extLst>
          </p:cNvPr>
          <p:cNvSpPr txBox="1"/>
          <p:nvPr/>
        </p:nvSpPr>
        <p:spPr>
          <a:xfrm>
            <a:off x="450108" y="3154433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98F354-2691-0E80-1C37-C8900ED55C54}"/>
              </a:ext>
            </a:extLst>
          </p:cNvPr>
          <p:cNvSpPr txBox="1"/>
          <p:nvPr/>
        </p:nvSpPr>
        <p:spPr>
          <a:xfrm>
            <a:off x="450108" y="3629921"/>
            <a:ext cx="507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EF558C-A55C-A5AF-2A41-EB1D031B45D3}"/>
              </a:ext>
            </a:extLst>
          </p:cNvPr>
          <p:cNvSpPr txBox="1"/>
          <p:nvPr/>
        </p:nvSpPr>
        <p:spPr>
          <a:xfrm>
            <a:off x="450108" y="4105409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732BAE-ADAE-B192-A73D-C51B8D10A779}"/>
              </a:ext>
            </a:extLst>
          </p:cNvPr>
          <p:cNvSpPr txBox="1"/>
          <p:nvPr/>
        </p:nvSpPr>
        <p:spPr>
          <a:xfrm>
            <a:off x="450108" y="4580897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201C1E-5DAA-EBB4-FC3A-14F66063CBAF}"/>
              </a:ext>
            </a:extLst>
          </p:cNvPr>
          <p:cNvSpPr txBox="1"/>
          <p:nvPr/>
        </p:nvSpPr>
        <p:spPr>
          <a:xfrm>
            <a:off x="450108" y="5056385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2BE0EE-18E2-3C6E-1714-511755853F03}"/>
              </a:ext>
            </a:extLst>
          </p:cNvPr>
          <p:cNvSpPr txBox="1"/>
          <p:nvPr/>
        </p:nvSpPr>
        <p:spPr>
          <a:xfrm>
            <a:off x="450108" y="5531873"/>
            <a:ext cx="544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AFAA58-1851-3618-7125-6FD38E41CAD4}"/>
              </a:ext>
            </a:extLst>
          </p:cNvPr>
          <p:cNvSpPr txBox="1"/>
          <p:nvPr/>
        </p:nvSpPr>
        <p:spPr>
          <a:xfrm>
            <a:off x="450108" y="6007361"/>
            <a:ext cx="785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三点在以点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的长为半径的圆上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085">
            <a:extLst>
              <a:ext uri="{FF2B5EF4-FFF2-40B4-BE49-F238E27FC236}">
                <a16:creationId xmlns:a16="http://schemas.microsoft.com/office/drawing/2014/main" id="{91CFCF60-83FE-65E5-D7EB-9A4CD413C2E7}"/>
              </a:ext>
            </a:extLst>
          </p:cNvPr>
          <p:cNvSpPr txBox="1"/>
          <p:nvPr/>
        </p:nvSpPr>
        <p:spPr>
          <a:xfrm>
            <a:off x="567641" y="1235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）请判断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三点是否在以点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的长为半径的圆上，并说明理由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4082">
            <a:extLst>
              <a:ext uri="{FF2B5EF4-FFF2-40B4-BE49-F238E27FC236}">
                <a16:creationId xmlns:a16="http://schemas.microsoft.com/office/drawing/2014/main" id="{91805419-781A-9719-2D05-9CD872727E3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3393385"/>
            <a:ext cx="1714543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0" name="yt_shape_14090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为半圆的直径，点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为半圆的切线，过半圆上的点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91" name="yt_shape_14091"/>
          <p:cNvSpPr txBox="1"/>
          <p:nvPr/>
        </p:nvSpPr>
        <p:spPr>
          <a:xfrm>
            <a:off x="540000" y="1940163"/>
            <a:ext cx="8483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是半圆的切线；</a:t>
            </a:r>
          </a:p>
        </p:txBody>
      </p:sp>
      <p:pic>
        <p:nvPicPr>
          <p:cNvPr id="14092" name="yt_image_140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994598"/>
            <a:ext cx="1810512" cy="149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97">
            <a:extLst>
              <a:ext uri="{FF2B5EF4-FFF2-40B4-BE49-F238E27FC236}">
                <a16:creationId xmlns:a16="http://schemas.microsoft.com/office/drawing/2014/main" id="{E0FEA8E4-FD55-D474-2DAB-84EB8424E341}"/>
              </a:ext>
            </a:extLst>
          </p:cNvPr>
          <p:cNvSpPr txBox="1"/>
          <p:nvPr/>
        </p:nvSpPr>
        <p:spPr>
          <a:xfrm>
            <a:off x="565566" y="2390448"/>
            <a:ext cx="622446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为半圆的切线，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是半圆的切线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80F5DF-6B39-56CC-0C10-C47291B92A1E}"/>
              </a:ext>
            </a:extLst>
          </p:cNvPr>
          <p:cNvSpPr txBox="1"/>
          <p:nvPr/>
        </p:nvSpPr>
        <p:spPr>
          <a:xfrm>
            <a:off x="475555" y="2343642"/>
            <a:ext cx="634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A6F7CA-70CB-3E1E-5DD2-974EC30D91BD}"/>
              </a:ext>
            </a:extLst>
          </p:cNvPr>
          <p:cNvSpPr txBox="1"/>
          <p:nvPr/>
        </p:nvSpPr>
        <p:spPr>
          <a:xfrm>
            <a:off x="475555" y="2819130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42E6A4-6271-4CAA-27D4-D8838A58CC3E}"/>
              </a:ext>
            </a:extLst>
          </p:cNvPr>
          <p:cNvSpPr txBox="1"/>
          <p:nvPr/>
        </p:nvSpPr>
        <p:spPr>
          <a:xfrm>
            <a:off x="475555" y="3294618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7672F8-3152-F9E9-57FE-0D92D7AD96FD}"/>
              </a:ext>
            </a:extLst>
          </p:cNvPr>
          <p:cNvSpPr txBox="1"/>
          <p:nvPr/>
        </p:nvSpPr>
        <p:spPr>
          <a:xfrm>
            <a:off x="475555" y="3770106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631381-FC7A-9C44-DDB6-8A897F8B7404}"/>
              </a:ext>
            </a:extLst>
          </p:cNvPr>
          <p:cNvSpPr txBox="1"/>
          <p:nvPr/>
        </p:nvSpPr>
        <p:spPr>
          <a:xfrm>
            <a:off x="475555" y="4245594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C68B5D-1E0D-F638-EC45-8E4D3EF89258}"/>
              </a:ext>
            </a:extLst>
          </p:cNvPr>
          <p:cNvSpPr txBox="1"/>
          <p:nvPr/>
        </p:nvSpPr>
        <p:spPr>
          <a:xfrm>
            <a:off x="475555" y="4721082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A8E207F-9900-7067-0E50-4FBCCA639F61}"/>
              </a:ext>
            </a:extLst>
          </p:cNvPr>
          <p:cNvSpPr txBox="1"/>
          <p:nvPr/>
        </p:nvSpPr>
        <p:spPr>
          <a:xfrm>
            <a:off x="475555" y="5196570"/>
            <a:ext cx="526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为半圆的切线，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AEA4C8-3BFA-2F0F-5343-56BA0B3AC886}"/>
              </a:ext>
            </a:extLst>
          </p:cNvPr>
          <p:cNvSpPr txBox="1"/>
          <p:nvPr/>
        </p:nvSpPr>
        <p:spPr>
          <a:xfrm>
            <a:off x="475555" y="5672058"/>
            <a:ext cx="3220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48DF1F-A2EB-DC70-F0F9-B1E09E8C8935}"/>
              </a:ext>
            </a:extLst>
          </p:cNvPr>
          <p:cNvSpPr txBox="1"/>
          <p:nvPr/>
        </p:nvSpPr>
        <p:spPr>
          <a:xfrm>
            <a:off x="475555" y="6147546"/>
            <a:ext cx="5104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是半圆的切线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060C336-B83B-0725-E696-2BE409C27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421" y="4547597"/>
            <a:ext cx="2402214" cy="16935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4" name="yt_shape_14094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与半圆交于点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95" name="yt_image_140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9729" y="2217296"/>
            <a:ext cx="2386584" cy="194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101">
            <a:extLst>
              <a:ext uri="{FF2B5EF4-FFF2-40B4-BE49-F238E27FC236}">
                <a16:creationId xmlns:a16="http://schemas.microsoft.com/office/drawing/2014/main" id="{ECF94C1B-057F-58DD-AEDC-66877AE66CFB}"/>
              </a:ext>
            </a:extLst>
          </p:cNvPr>
          <p:cNvSpPr txBox="1"/>
          <p:nvPr/>
        </p:nvSpPr>
        <p:spPr>
          <a:xfrm>
            <a:off x="540000" y="2524802"/>
            <a:ext cx="45685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4102">
            <a:extLst>
              <a:ext uri="{FF2B5EF4-FFF2-40B4-BE49-F238E27FC236}">
                <a16:creationId xmlns:a16="http://schemas.microsoft.com/office/drawing/2014/main" id="{30A85DEC-C937-5E74-7BB2-FC6461857D86}"/>
              </a:ext>
            </a:extLst>
          </p:cNvPr>
          <p:cNvSpPr txBox="1"/>
          <p:nvPr/>
        </p:nvSpPr>
        <p:spPr>
          <a:xfrm>
            <a:off x="540000" y="3004105"/>
            <a:ext cx="561692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51DAB2-F321-35A8-8DA0-AC10857DD002}"/>
              </a:ext>
            </a:extLst>
          </p:cNvPr>
          <p:cNvSpPr txBox="1"/>
          <p:nvPr/>
        </p:nvSpPr>
        <p:spPr>
          <a:xfrm>
            <a:off x="449989" y="2477996"/>
            <a:ext cx="470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F75706-6EE1-AC23-38C1-3C76EFC80A99}"/>
              </a:ext>
            </a:extLst>
          </p:cNvPr>
          <p:cNvSpPr txBox="1"/>
          <p:nvPr/>
        </p:nvSpPr>
        <p:spPr>
          <a:xfrm>
            <a:off x="449989" y="2957300"/>
            <a:ext cx="507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144A04-5860-C9B6-68B7-D8020E3EF446}"/>
              </a:ext>
            </a:extLst>
          </p:cNvPr>
          <p:cNvSpPr txBox="1"/>
          <p:nvPr/>
        </p:nvSpPr>
        <p:spPr>
          <a:xfrm>
            <a:off x="449989" y="3432787"/>
            <a:ext cx="427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0D277A-9ADF-76ED-81C4-B0BDED4BB884}"/>
              </a:ext>
            </a:extLst>
          </p:cNvPr>
          <p:cNvSpPr txBox="1"/>
          <p:nvPr/>
        </p:nvSpPr>
        <p:spPr>
          <a:xfrm>
            <a:off x="449989" y="3908275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D48A61-7091-2B9D-57CF-1BEB08A619F0}"/>
              </a:ext>
            </a:extLst>
          </p:cNvPr>
          <p:cNvSpPr txBox="1"/>
          <p:nvPr/>
        </p:nvSpPr>
        <p:spPr>
          <a:xfrm>
            <a:off x="449989" y="4383763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43E657-1AEA-C55A-5BD8-46764CCD210C}"/>
              </a:ext>
            </a:extLst>
          </p:cNvPr>
          <p:cNvSpPr txBox="1"/>
          <p:nvPr/>
        </p:nvSpPr>
        <p:spPr>
          <a:xfrm>
            <a:off x="449989" y="4859251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4098">
            <a:extLst>
              <a:ext uri="{FF2B5EF4-FFF2-40B4-BE49-F238E27FC236}">
                <a16:creationId xmlns:a16="http://schemas.microsoft.com/office/drawing/2014/main" id="{DF0B2107-7545-6EB7-32C5-79F555CE11D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6108" y="4383763"/>
            <a:ext cx="2500205" cy="256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6" name="yt_shape_14026"/>
          <p:cNvSpPr txBox="1"/>
          <p:nvPr/>
        </p:nvSpPr>
        <p:spPr>
          <a:xfrm>
            <a:off x="540119" y="1191475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27" name="yt_table_140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124921"/>
              </p:ext>
            </p:extLst>
          </p:nvPr>
        </p:nvGraphicFramePr>
        <p:xfrm>
          <a:off x="540000" y="1844824"/>
          <a:ext cx="4743768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14029" name="yt_shape_14029"/>
          <p:cNvSpPr txBox="1"/>
          <p:nvPr/>
        </p:nvSpPr>
        <p:spPr>
          <a:xfrm>
            <a:off x="540119" y="28463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（枣庄市中考）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33" name="yt_table_1403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134894"/>
              </p:ext>
            </p:extLst>
          </p:nvPr>
        </p:nvGraphicFramePr>
        <p:xfrm>
          <a:off x="540000" y="3805813"/>
          <a:ext cx="4462781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grpSp>
        <p:nvGrpSpPr>
          <p:cNvPr id="14030" name="yt_shape_14030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9065" y="3805813"/>
            <a:ext cx="1960851" cy="1915047"/>
            <a:chOff x="0" y="0"/>
            <a:chExt cx="1960851" cy="1915047"/>
          </a:xfrm>
        </p:grpSpPr>
        <p:pic>
          <p:nvPicPr>
            <p:cNvPr id="2" name="yt_image_1403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0851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2" name="yt_shape_14032"/>
            <p:cNvSpPr txBox="1"/>
            <p:nvPr/>
          </p:nvSpPr>
          <p:spPr>
            <a:xfrm>
              <a:off x="447144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C8C563-0A3C-3AA5-DB83-DB0B95CF7099}"/>
              </a:ext>
            </a:extLst>
          </p:cNvPr>
          <p:cNvSpPr txBox="1"/>
          <p:nvPr/>
        </p:nvSpPr>
        <p:spPr>
          <a:xfrm>
            <a:off x="11249168" y="11467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EBAD16-B3E7-0BBD-11AF-F94F5C552FAD}"/>
              </a:ext>
            </a:extLst>
          </p:cNvPr>
          <p:cNvSpPr txBox="1"/>
          <p:nvPr/>
        </p:nvSpPr>
        <p:spPr>
          <a:xfrm>
            <a:off x="8198696" y="327506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外接圆的圆心，点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39" name="yt_table_140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455499"/>
              </p:ext>
            </p:extLst>
          </p:nvPr>
        </p:nvGraphicFramePr>
        <p:xfrm>
          <a:off x="540000" y="1859435"/>
          <a:ext cx="8511668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51187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B.17.5°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grpSp>
        <p:nvGrpSpPr>
          <p:cNvPr id="14036" name="yt_shape_14036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3646" y="1859435"/>
            <a:ext cx="1576184" cy="1816749"/>
            <a:chOff x="0" y="0"/>
            <a:chExt cx="1576184" cy="1816749"/>
          </a:xfrm>
        </p:grpSpPr>
        <p:pic>
          <p:nvPicPr>
            <p:cNvPr id="2" name="yt_image_1403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6184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8" name="yt_shape_14038"/>
            <p:cNvSpPr txBox="1"/>
            <p:nvPr/>
          </p:nvSpPr>
          <p:spPr>
            <a:xfrm>
              <a:off x="254811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041" name="yt_shape_14041"/>
          <p:cNvSpPr txBox="1"/>
          <p:nvPr/>
        </p:nvSpPr>
        <p:spPr>
          <a:xfrm>
            <a:off x="540119" y="37265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43" name="yt_table_14043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6617280"/>
                  </p:ext>
                </p:extLst>
              </p:nvPr>
            </p:nvGraphicFramePr>
            <p:xfrm>
              <a:off x="540000" y="4686006"/>
              <a:ext cx="8605458" cy="6359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5141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51187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043" name="yt_table_14043_skip" descr="{&quot;rangeId&quot;:7,&quot;type&quot;:&quot;Option&quot;,&quot;drawing&quot;:[&quot;yt_image_14042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6617280"/>
                  </p:ext>
                </p:extLst>
              </p:nvPr>
            </p:nvGraphicFramePr>
            <p:xfrm>
              <a:off x="540000" y="4686006"/>
              <a:ext cx="8605458" cy="6359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245141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51187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396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1542" r="-15995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441" r="-5569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434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042" name="yt_image_14042_skip" title="H_140.76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6092" y="4686006"/>
            <a:ext cx="2123859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D6AB3D-3AE3-98A7-EDCA-34F3FA2114E5}"/>
              </a:ext>
            </a:extLst>
          </p:cNvPr>
          <p:cNvSpPr txBox="1"/>
          <p:nvPr/>
        </p:nvSpPr>
        <p:spPr>
          <a:xfrm>
            <a:off x="40775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371F2-765B-A311-6FD6-FA82F9AAEEF8}"/>
              </a:ext>
            </a:extLst>
          </p:cNvPr>
          <p:cNvSpPr txBox="1"/>
          <p:nvPr/>
        </p:nvSpPr>
        <p:spPr>
          <a:xfrm>
            <a:off x="9327407" y="41552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4" name="yt_shape_14044"/>
          <p:cNvSpPr txBox="1"/>
          <p:nvPr/>
        </p:nvSpPr>
        <p:spPr>
          <a:xfrm>
            <a:off x="540000" y="150591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45" name="yt_shape_14045"/>
          <p:cNvSpPr txBox="1"/>
          <p:nvPr/>
        </p:nvSpPr>
        <p:spPr>
          <a:xfrm>
            <a:off x="540119" y="19852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（烟台市中考）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如图，方格纸上每个小正方形的边长均为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在格点（两条网格线的交点叫格点）上，以点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为原点建立平面直角坐标系，则过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三点的圆的圆心坐标为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49" name="yt_shape_14049"/>
          <p:cNvSpPr txBox="1"/>
          <p:nvPr/>
        </p:nvSpPr>
        <p:spPr>
          <a:xfrm>
            <a:off x="540000" y="53894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46" name="yt_shape_14046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1841" y="3577148"/>
            <a:ext cx="2208317" cy="1761885"/>
            <a:chOff x="0" y="0"/>
            <a:chExt cx="2208317" cy="1761885"/>
          </a:xfrm>
        </p:grpSpPr>
        <p:pic>
          <p:nvPicPr>
            <p:cNvPr id="2" name="yt_image_140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8317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8" name="yt_shape_14048"/>
            <p:cNvSpPr txBox="1"/>
            <p:nvPr/>
          </p:nvSpPr>
          <p:spPr>
            <a:xfrm>
              <a:off x="570877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B5977F-E54E-FEF1-F7AA-FA9F228FB5AF}"/>
              </a:ext>
            </a:extLst>
          </p:cNvPr>
          <p:cNvSpPr txBox="1"/>
          <p:nvPr/>
        </p:nvSpPr>
        <p:spPr>
          <a:xfrm>
            <a:off x="6206383" y="288938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119" y="2010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54" name="yt_shape_14054"/>
          <p:cNvSpPr txBox="1"/>
          <p:nvPr/>
        </p:nvSpPr>
        <p:spPr>
          <a:xfrm>
            <a:off x="540000" y="48851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51" name="yt_shape_14051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9375" y="3122000"/>
            <a:ext cx="1953248" cy="1712736"/>
            <a:chOff x="0" y="0"/>
            <a:chExt cx="1953248" cy="1712736"/>
          </a:xfrm>
        </p:grpSpPr>
        <p:pic>
          <p:nvPicPr>
            <p:cNvPr id="2" name="yt_image_1405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3248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3" name="yt_shape_14053"/>
            <p:cNvSpPr txBox="1"/>
            <p:nvPr/>
          </p:nvSpPr>
          <p:spPr>
            <a:xfrm>
              <a:off x="443343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77BE19-6E95-8F66-9CDF-5B448F67D998}"/>
              </a:ext>
            </a:extLst>
          </p:cNvPr>
          <p:cNvSpPr txBox="1"/>
          <p:nvPr/>
        </p:nvSpPr>
        <p:spPr>
          <a:xfrm>
            <a:off x="1669308" y="243888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1E5473-DABA-5026-A551-CE6C27CD22E5}"/>
              </a:ext>
            </a:extLst>
          </p:cNvPr>
          <p:cNvSpPr txBox="1"/>
          <p:nvPr/>
        </p:nvSpPr>
        <p:spPr>
          <a:xfrm>
            <a:off x="10564071" y="2438883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5" name="yt_shape_14055"/>
          <p:cNvSpPr txBox="1"/>
          <p:nvPr/>
        </p:nvSpPr>
        <p:spPr>
          <a:xfrm>
            <a:off x="540119" y="17690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59" name="yt_shape_14059"/>
          <p:cNvSpPr txBox="1"/>
          <p:nvPr/>
        </p:nvSpPr>
        <p:spPr>
          <a:xfrm>
            <a:off x="540000" y="51262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56" name="yt_shape_14056" title="H_172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2382" y="2880880"/>
            <a:ext cx="1427234" cy="2195082"/>
            <a:chOff x="0" y="0"/>
            <a:chExt cx="1427234" cy="2195082"/>
          </a:xfrm>
        </p:grpSpPr>
        <p:pic>
          <p:nvPicPr>
            <p:cNvPr id="2" name="yt_image_1405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7234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8" name="yt_shape_14058"/>
            <p:cNvSpPr txBox="1"/>
            <p:nvPr/>
          </p:nvSpPr>
          <p:spPr>
            <a:xfrm>
              <a:off x="180336" y="18350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38748F-BCAF-1FFE-901C-A2DAEB4019FC}"/>
              </a:ext>
            </a:extLst>
          </p:cNvPr>
          <p:cNvSpPr txBox="1"/>
          <p:nvPr/>
        </p:nvSpPr>
        <p:spPr>
          <a:xfrm>
            <a:off x="1669308" y="219776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540119" y="17649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上，开始时，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的方向移动，那么当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（秒）满足条件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64" name="yt_shape_14064"/>
          <p:cNvSpPr txBox="1"/>
          <p:nvPr/>
        </p:nvSpPr>
        <p:spPr>
          <a:xfrm>
            <a:off x="540000" y="51303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61" name="yt_shape_14061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5608" y="3356923"/>
            <a:ext cx="2200782" cy="1723023"/>
            <a:chOff x="0" y="0"/>
            <a:chExt cx="2200782" cy="1723023"/>
          </a:xfrm>
        </p:grpSpPr>
        <p:pic>
          <p:nvPicPr>
            <p:cNvPr id="2" name="yt_image_140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0782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63" name="yt_shape_14063"/>
            <p:cNvSpPr txBox="1"/>
            <p:nvPr/>
          </p:nvSpPr>
          <p:spPr>
            <a:xfrm>
              <a:off x="490927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A435EC-3156-ED8B-0F97-3658152E32EE}"/>
              </a:ext>
            </a:extLst>
          </p:cNvPr>
          <p:cNvSpPr txBox="1"/>
          <p:nvPr/>
        </p:nvSpPr>
        <p:spPr>
          <a:xfrm>
            <a:off x="4496646" y="2669163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119" y="188488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pic>
        <p:nvPicPr>
          <p:cNvPr id="14066" name="yt_image_140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9955" y="3956944"/>
            <a:ext cx="1932089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D9C9FB-1AFD-08A7-00B3-D7D588AA67BC}"/>
              </a:ext>
            </a:extLst>
          </p:cNvPr>
          <p:cNvSpPr txBox="1"/>
          <p:nvPr/>
        </p:nvSpPr>
        <p:spPr>
          <a:xfrm>
            <a:off x="5022108" y="326454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8" name="yt_shape_14068"/>
          <p:cNvSpPr txBox="1"/>
          <p:nvPr/>
        </p:nvSpPr>
        <p:spPr>
          <a:xfrm>
            <a:off x="540000" y="1340768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69" name="yt_shape_14069"/>
          <p:cNvSpPr txBox="1"/>
          <p:nvPr/>
        </p:nvSpPr>
        <p:spPr>
          <a:xfrm>
            <a:off x="540119" y="18200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70" name="yt_image_140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399400"/>
            <a:ext cx="1947672" cy="191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2" name="yt_shape_14072"/>
          <p:cNvSpPr txBox="1"/>
          <p:nvPr/>
        </p:nvSpPr>
        <p:spPr>
          <a:xfrm>
            <a:off x="407368" y="2849801"/>
            <a:ext cx="3058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B0BF95-82F3-A1EB-F7CA-3738BFC9EBA0}"/>
              </a:ext>
            </a:extLst>
          </p:cNvPr>
          <p:cNvSpPr txBox="1"/>
          <p:nvPr/>
        </p:nvSpPr>
        <p:spPr>
          <a:xfrm>
            <a:off x="407368" y="3317536"/>
            <a:ext cx="702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）证明：由折叠的性质可知，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C7C4E-7A3C-E669-246E-90F71BF6814A}"/>
              </a:ext>
            </a:extLst>
          </p:cNvPr>
          <p:cNvSpPr txBox="1"/>
          <p:nvPr/>
        </p:nvSpPr>
        <p:spPr>
          <a:xfrm>
            <a:off x="407368" y="3793024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824B76-069E-CA8D-9290-08D272BD55B3}"/>
              </a:ext>
            </a:extLst>
          </p:cNvPr>
          <p:cNvSpPr txBox="1"/>
          <p:nvPr/>
        </p:nvSpPr>
        <p:spPr>
          <a:xfrm>
            <a:off x="407368" y="426851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B29516-3B98-62FF-0BA3-97BD5D3BBA9F}"/>
              </a:ext>
            </a:extLst>
          </p:cNvPr>
          <p:cNvSpPr txBox="1"/>
          <p:nvPr/>
        </p:nvSpPr>
        <p:spPr>
          <a:xfrm>
            <a:off x="407368" y="4744000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8C59A4-6541-DE62-ADB9-F2393178DE8F}"/>
              </a:ext>
            </a:extLst>
          </p:cNvPr>
          <p:cNvSpPr txBox="1"/>
          <p:nvPr/>
        </p:nvSpPr>
        <p:spPr>
          <a:xfrm>
            <a:off x="407368" y="5219488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68EE06-22BC-B1A5-4842-FD58D8B3FE1F}"/>
              </a:ext>
            </a:extLst>
          </p:cNvPr>
          <p:cNvSpPr txBox="1"/>
          <p:nvPr/>
        </p:nvSpPr>
        <p:spPr>
          <a:xfrm>
            <a:off x="407368" y="5694976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2096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44</cp:revision>
  <dcterms:created xsi:type="dcterms:W3CDTF">2023-05-05T05:33:04Z</dcterms:created>
  <dcterms:modified xsi:type="dcterms:W3CDTF">2023-10-20T02:59:00Z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