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4" name="yt_shape_13514"/>
          <p:cNvSpPr txBox="1"/>
          <p:nvPr/>
        </p:nvSpPr>
        <p:spPr>
          <a:xfrm>
            <a:off x="540000" y="900000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角的有关计算</a:t>
            </a:r>
          </a:p>
        </p:txBody>
      </p:sp>
      <p:sp>
        <p:nvSpPr>
          <p:cNvPr id="13515" name="yt_shape_13515"/>
          <p:cNvSpPr txBox="1"/>
          <p:nvPr/>
        </p:nvSpPr>
        <p:spPr>
          <a:xfrm>
            <a:off x="540000" y="1399565"/>
            <a:ext cx="8968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16" name="yt_image_135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2622" y="3426911"/>
            <a:ext cx="1667791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8" name="yt_shape_13518"/>
          <p:cNvSpPr txBox="1"/>
          <p:nvPr/>
        </p:nvSpPr>
        <p:spPr>
          <a:xfrm>
            <a:off x="449639" y="2034470"/>
            <a:ext cx="468397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8087900">
            <a:extLst>
              <a:ext uri="{FF2B5EF4-FFF2-40B4-BE49-F238E27FC236}">
                <a16:creationId xmlns:a16="http://schemas.microsoft.com/office/drawing/2014/main" id="{C9F773F9-26E5-7ABC-F418-C3CF9934EB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355D24-1602-CA76-F824-C7510FE0557A}"/>
              </a:ext>
            </a:extLst>
          </p:cNvPr>
          <p:cNvSpPr txBox="1"/>
          <p:nvPr/>
        </p:nvSpPr>
        <p:spPr>
          <a:xfrm>
            <a:off x="359628" y="1987664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358ECF-75EF-AC15-B2E8-3E36BD92F14F}"/>
              </a:ext>
            </a:extLst>
          </p:cNvPr>
          <p:cNvSpPr txBox="1"/>
          <p:nvPr/>
        </p:nvSpPr>
        <p:spPr>
          <a:xfrm>
            <a:off x="359628" y="2463152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E4A293-93D9-31E6-1C96-7F81DDBA7E3B}"/>
              </a:ext>
            </a:extLst>
          </p:cNvPr>
          <p:cNvSpPr txBox="1"/>
          <p:nvPr/>
        </p:nvSpPr>
        <p:spPr>
          <a:xfrm>
            <a:off x="359628" y="2938641"/>
            <a:ext cx="233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B21CD8-7B4F-184A-0910-390BEE14F159}"/>
              </a:ext>
            </a:extLst>
          </p:cNvPr>
          <p:cNvSpPr txBox="1"/>
          <p:nvPr/>
        </p:nvSpPr>
        <p:spPr>
          <a:xfrm>
            <a:off x="359628" y="3414128"/>
            <a:ext cx="481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B34AC9-7EE2-FC0C-B678-529A0429F26C}"/>
              </a:ext>
            </a:extLst>
          </p:cNvPr>
          <p:cNvSpPr txBox="1"/>
          <p:nvPr/>
        </p:nvSpPr>
        <p:spPr>
          <a:xfrm>
            <a:off x="359628" y="3889616"/>
            <a:ext cx="367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EDC7FF-FE3C-3DE2-8CCF-A9438805E2B5}"/>
              </a:ext>
            </a:extLst>
          </p:cNvPr>
          <p:cNvSpPr txBox="1"/>
          <p:nvPr/>
        </p:nvSpPr>
        <p:spPr>
          <a:xfrm>
            <a:off x="359628" y="4365104"/>
            <a:ext cx="4664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9" name="yt_shape_13519"/>
          <p:cNvSpPr txBox="1"/>
          <p:nvPr/>
        </p:nvSpPr>
        <p:spPr>
          <a:xfrm>
            <a:off x="540119" y="14076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20" name="yt_image_135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7972" y="2519401"/>
            <a:ext cx="1936054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2" name="yt_shape_13522"/>
          <p:cNvSpPr txBox="1"/>
          <p:nvPr/>
        </p:nvSpPr>
        <p:spPr>
          <a:xfrm>
            <a:off x="540000" y="3941486"/>
            <a:ext cx="436337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0851CD-0311-2AB0-E37B-0D5762D85E20}"/>
              </a:ext>
            </a:extLst>
          </p:cNvPr>
          <p:cNvSpPr txBox="1"/>
          <p:nvPr/>
        </p:nvSpPr>
        <p:spPr>
          <a:xfrm>
            <a:off x="449989" y="3894680"/>
            <a:ext cx="450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35C0D3-C67E-FDE6-0D60-1E7288946A90}"/>
              </a:ext>
            </a:extLst>
          </p:cNvPr>
          <p:cNvSpPr txBox="1"/>
          <p:nvPr/>
        </p:nvSpPr>
        <p:spPr>
          <a:xfrm>
            <a:off x="449989" y="4370169"/>
            <a:ext cx="354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3F8B2E-554E-2BD7-6173-2127BBBA5141}"/>
              </a:ext>
            </a:extLst>
          </p:cNvPr>
          <p:cNvSpPr txBox="1"/>
          <p:nvPr/>
        </p:nvSpPr>
        <p:spPr>
          <a:xfrm>
            <a:off x="449989" y="4845656"/>
            <a:ext cx="4042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C34B0A-7B56-1C5D-E3C8-969DEF2A40F1}"/>
              </a:ext>
            </a:extLst>
          </p:cNvPr>
          <p:cNvSpPr txBox="1"/>
          <p:nvPr/>
        </p:nvSpPr>
        <p:spPr>
          <a:xfrm>
            <a:off x="449989" y="5321144"/>
            <a:ext cx="3391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86°.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23" name="yt_shape_13523"/>
              <p:cNvSpPr txBox="1"/>
              <p:nvPr/>
            </p:nvSpPr>
            <p:spPr>
              <a:xfrm>
                <a:off x="540119" y="141277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（北京市中考）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23" name="yt_shape_135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2776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220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25" name="yt_image_135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3551227"/>
            <a:ext cx="1537543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527">
                <a:extLst>
                  <a:ext uri="{FF2B5EF4-FFF2-40B4-BE49-F238E27FC236}">
                    <a16:creationId xmlns:a16="http://schemas.microsoft.com/office/drawing/2014/main" id="{FD5BD04E-8C3F-40FF-4C3C-EEE1D6C85430}"/>
                  </a:ext>
                </a:extLst>
              </p:cNvPr>
              <p:cNvSpPr txBox="1"/>
              <p:nvPr/>
            </p:nvSpPr>
            <p:spPr>
              <a:xfrm>
                <a:off x="569387" y="2504646"/>
                <a:ext cx="4978927" cy="38672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内接四边形，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527">
                <a:extLst>
                  <a:ext uri="{FF2B5EF4-FFF2-40B4-BE49-F238E27FC236}">
                    <a16:creationId xmlns:a16="http://schemas.microsoft.com/office/drawing/2014/main" id="{FD5BD04E-8C3F-40FF-4C3C-EEE1D6C85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504646"/>
                <a:ext cx="4978927" cy="3867277"/>
              </a:xfrm>
              <a:prstGeom prst="rect">
                <a:avLst/>
              </a:prstGeom>
              <a:blipFill>
                <a:blip r:embed="rId4"/>
                <a:stretch>
                  <a:fillRect l="-3672" t="-1420" r="-2815" b="-3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62DEC1D-54B3-38A8-7C3D-7843242B1A22}"/>
              </a:ext>
            </a:extLst>
          </p:cNvPr>
          <p:cNvSpPr txBox="1"/>
          <p:nvPr/>
        </p:nvSpPr>
        <p:spPr>
          <a:xfrm>
            <a:off x="479376" y="2457840"/>
            <a:ext cx="499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3D8361-8FDA-AC19-87D7-60E95035497B}"/>
              </a:ext>
            </a:extLst>
          </p:cNvPr>
          <p:cNvSpPr txBox="1"/>
          <p:nvPr/>
        </p:nvSpPr>
        <p:spPr>
          <a:xfrm>
            <a:off x="479376" y="2933328"/>
            <a:ext cx="436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C04CE0-C1EA-79DC-9A62-8A7E23E9B249}"/>
              </a:ext>
            </a:extLst>
          </p:cNvPr>
          <p:cNvSpPr txBox="1"/>
          <p:nvPr/>
        </p:nvSpPr>
        <p:spPr>
          <a:xfrm>
            <a:off x="479376" y="3408816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C2CEE2-A1A5-0EC9-65ED-2C08FB18774E}"/>
              </a:ext>
            </a:extLst>
          </p:cNvPr>
          <p:cNvSpPr txBox="1"/>
          <p:nvPr/>
        </p:nvSpPr>
        <p:spPr>
          <a:xfrm>
            <a:off x="479376" y="3884304"/>
            <a:ext cx="511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1163E5-599D-A086-CC1E-6326662F6B87}"/>
              </a:ext>
            </a:extLst>
          </p:cNvPr>
          <p:cNvSpPr txBox="1"/>
          <p:nvPr/>
        </p:nvSpPr>
        <p:spPr>
          <a:xfrm>
            <a:off x="479376" y="4359792"/>
            <a:ext cx="2588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2AFB28-4750-13A5-A0E0-28C1C172615E}"/>
                  </a:ext>
                </a:extLst>
              </p:cNvPr>
              <p:cNvSpPr txBox="1"/>
              <p:nvPr/>
            </p:nvSpPr>
            <p:spPr>
              <a:xfrm>
                <a:off x="479376" y="4835280"/>
                <a:ext cx="188791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2AFB28-4750-13A5-A0E0-28C1C1726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35280"/>
                <a:ext cx="1887918" cy="646189"/>
              </a:xfrm>
              <a:prstGeom prst="rect">
                <a:avLst/>
              </a:prstGeom>
              <a:blipFill>
                <a:blip r:embed="rId5"/>
                <a:stretch>
                  <a:fillRect l="-5178" r="-5178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2604E57-F8D6-109E-14C1-5E47E5CD0908}"/>
              </a:ext>
            </a:extLst>
          </p:cNvPr>
          <p:cNvSpPr txBox="1"/>
          <p:nvPr/>
        </p:nvSpPr>
        <p:spPr>
          <a:xfrm>
            <a:off x="479376" y="5387857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BF8DFE5-3377-2E7D-0A09-F54A03FF16FC}"/>
              </a:ext>
            </a:extLst>
          </p:cNvPr>
          <p:cNvSpPr txBox="1"/>
          <p:nvPr/>
        </p:nvSpPr>
        <p:spPr>
          <a:xfrm>
            <a:off x="479376" y="5863345"/>
            <a:ext cx="4628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9" name="yt_shape_13529"/>
          <p:cNvSpPr txBox="1"/>
          <p:nvPr/>
        </p:nvSpPr>
        <p:spPr>
          <a:xfrm>
            <a:off x="540000" y="1196752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线段的有关计算</a:t>
            </a:r>
          </a:p>
        </p:txBody>
      </p:sp>
      <p:sp>
        <p:nvSpPr>
          <p:cNvPr id="13530" name="yt_shape_13530"/>
          <p:cNvSpPr txBox="1"/>
          <p:nvPr/>
        </p:nvSpPr>
        <p:spPr>
          <a:xfrm>
            <a:off x="540000" y="1696317"/>
            <a:ext cx="91146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31" name="yt_image_135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3507166"/>
            <a:ext cx="1413707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088077">
            <a:extLst>
              <a:ext uri="{FF2B5EF4-FFF2-40B4-BE49-F238E27FC236}">
                <a16:creationId xmlns:a16="http://schemas.microsoft.com/office/drawing/2014/main" id="{456F7B69-1B11-35F5-3B9B-219E72E5F7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35781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533">
                <a:extLst>
                  <a:ext uri="{FF2B5EF4-FFF2-40B4-BE49-F238E27FC236}">
                    <a16:creationId xmlns:a16="http://schemas.microsoft.com/office/drawing/2014/main" id="{5612BF9E-F2E2-DD7D-1E29-DDA00768ACFB}"/>
                  </a:ext>
                </a:extLst>
              </p:cNvPr>
              <p:cNvSpPr txBox="1"/>
              <p:nvPr/>
            </p:nvSpPr>
            <p:spPr>
              <a:xfrm>
                <a:off x="612680" y="2152276"/>
                <a:ext cx="4653133" cy="43323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过弦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533">
                <a:extLst>
                  <a:ext uri="{FF2B5EF4-FFF2-40B4-BE49-F238E27FC236}">
                    <a16:creationId xmlns:a16="http://schemas.microsoft.com/office/drawing/2014/main" id="{5612BF9E-F2E2-DD7D-1E29-DDA00768AC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80" y="2152276"/>
                <a:ext cx="4653133" cy="4332340"/>
              </a:xfrm>
              <a:prstGeom prst="rect">
                <a:avLst/>
              </a:prstGeom>
              <a:blipFill>
                <a:blip r:embed="rId4"/>
                <a:stretch>
                  <a:fillRect l="-4063" t="-1125" r="-3145" b="-3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822E22-966F-8F48-9413-90E45A2D49DD}"/>
              </a:ext>
            </a:extLst>
          </p:cNvPr>
          <p:cNvSpPr txBox="1"/>
          <p:nvPr/>
        </p:nvSpPr>
        <p:spPr>
          <a:xfrm>
            <a:off x="522669" y="2105470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936D77-5293-5EDA-F8E1-C5DA650A8687}"/>
              </a:ext>
            </a:extLst>
          </p:cNvPr>
          <p:cNvSpPr txBox="1"/>
          <p:nvPr/>
        </p:nvSpPr>
        <p:spPr>
          <a:xfrm>
            <a:off x="522669" y="258095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5B4656-0EBC-BC25-B64B-CC041FC0918B}"/>
              </a:ext>
            </a:extLst>
          </p:cNvPr>
          <p:cNvSpPr txBox="1"/>
          <p:nvPr/>
        </p:nvSpPr>
        <p:spPr>
          <a:xfrm>
            <a:off x="522669" y="3056446"/>
            <a:ext cx="2381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648663-D2D1-42CB-2E1B-3D4D59585565}"/>
              </a:ext>
            </a:extLst>
          </p:cNvPr>
          <p:cNvSpPr txBox="1"/>
          <p:nvPr/>
        </p:nvSpPr>
        <p:spPr>
          <a:xfrm>
            <a:off x="522669" y="3531934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85E028-5BA8-21C6-FB81-8A12FE1DBAC3}"/>
              </a:ext>
            </a:extLst>
          </p:cNvPr>
          <p:cNvSpPr txBox="1"/>
          <p:nvPr/>
        </p:nvSpPr>
        <p:spPr>
          <a:xfrm>
            <a:off x="522669" y="4007422"/>
            <a:ext cx="468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的中点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308EE2-787A-65A2-24B9-7EBE89BE227E}"/>
              </a:ext>
            </a:extLst>
          </p:cNvPr>
          <p:cNvSpPr txBox="1"/>
          <p:nvPr/>
        </p:nvSpPr>
        <p:spPr>
          <a:xfrm>
            <a:off x="522669" y="4482910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7740EC-909F-A1BE-DC8A-74D2C27D324E}"/>
              </a:ext>
            </a:extLst>
          </p:cNvPr>
          <p:cNvSpPr txBox="1"/>
          <p:nvPr/>
        </p:nvSpPr>
        <p:spPr>
          <a:xfrm>
            <a:off x="522669" y="4958398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F05DB2-570B-BB80-DAEA-45F443DE02C0}"/>
                  </a:ext>
                </a:extLst>
              </p:cNvPr>
              <p:cNvSpPr txBox="1"/>
              <p:nvPr/>
            </p:nvSpPr>
            <p:spPr>
              <a:xfrm>
                <a:off x="522669" y="5433886"/>
                <a:ext cx="4788217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F05DB2-570B-BB80-DAEA-45F443DE0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669" y="5433886"/>
                <a:ext cx="4788217" cy="631267"/>
              </a:xfrm>
              <a:prstGeom prst="rect">
                <a:avLst/>
              </a:prstGeom>
              <a:blipFill>
                <a:blip r:embed="rId5"/>
                <a:stretch>
                  <a:fillRect l="-2038" r="-216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8825AF61-DBBB-A325-CF19-FBE0012D6756}"/>
              </a:ext>
            </a:extLst>
          </p:cNvPr>
          <p:cNvSpPr txBox="1"/>
          <p:nvPr/>
        </p:nvSpPr>
        <p:spPr>
          <a:xfrm>
            <a:off x="522669" y="5971541"/>
            <a:ext cx="22184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5" name="yt_shape_1353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页随堂练习第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36" name="yt_image_1353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7297" y="2011799"/>
            <a:ext cx="1817404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38" name="yt_shape_13538"/>
              <p:cNvSpPr txBox="1"/>
              <p:nvPr/>
            </p:nvSpPr>
            <p:spPr>
              <a:xfrm>
                <a:off x="540000" y="3625866"/>
                <a:ext cx="5185843" cy="28662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38" name="yt_shape_13538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5866"/>
                <a:ext cx="5185843" cy="2866234"/>
              </a:xfrm>
              <a:prstGeom prst="rect">
                <a:avLst/>
              </a:prstGeom>
              <a:blipFill>
                <a:blip r:embed="rId3"/>
                <a:stretch>
                  <a:fillRect l="-3647" t="-1915" r="-2118" b="-5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D69C191-6491-6544-C83F-27583E36A0CB}"/>
              </a:ext>
            </a:extLst>
          </p:cNvPr>
          <p:cNvSpPr txBox="1"/>
          <p:nvPr/>
        </p:nvSpPr>
        <p:spPr>
          <a:xfrm>
            <a:off x="449989" y="3579060"/>
            <a:ext cx="265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80B7E4-1C3C-471E-322F-AC196172FDC7}"/>
              </a:ext>
            </a:extLst>
          </p:cNvPr>
          <p:cNvSpPr txBox="1"/>
          <p:nvPr/>
        </p:nvSpPr>
        <p:spPr>
          <a:xfrm>
            <a:off x="449989" y="4054548"/>
            <a:ext cx="2613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4E16BA-9AFA-94FC-3521-3D4D616F7A49}"/>
              </a:ext>
            </a:extLst>
          </p:cNvPr>
          <p:cNvSpPr txBox="1"/>
          <p:nvPr/>
        </p:nvSpPr>
        <p:spPr>
          <a:xfrm>
            <a:off x="449989" y="4530036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271F1B-9308-6E74-6AA9-7886EC36EB84}"/>
              </a:ext>
            </a:extLst>
          </p:cNvPr>
          <p:cNvSpPr txBox="1"/>
          <p:nvPr/>
        </p:nvSpPr>
        <p:spPr>
          <a:xfrm>
            <a:off x="449989" y="5005524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0EB5E7-1978-BB8C-8058-930BA5D8B985}"/>
              </a:ext>
            </a:extLst>
          </p:cNvPr>
          <p:cNvSpPr txBox="1"/>
          <p:nvPr/>
        </p:nvSpPr>
        <p:spPr>
          <a:xfrm>
            <a:off x="449989" y="5481012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F6BE5FB-FD89-C00F-C311-6A718E90E5A7}"/>
                  </a:ext>
                </a:extLst>
              </p:cNvPr>
              <p:cNvSpPr txBox="1"/>
              <p:nvPr/>
            </p:nvSpPr>
            <p:spPr>
              <a:xfrm>
                <a:off x="449989" y="5956500"/>
                <a:ext cx="531577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mathAnswerShape': 1}">
                <a:extLst>
                  <a:ext uri="{FF2B5EF4-FFF2-40B4-BE49-F238E27FC236}">
                    <a16:creationId xmlns:a16="http://schemas.microsoft.com/office/drawing/2014/main" id="{5F6BE5FB-FD89-C00F-C311-6A718E90E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56500"/>
                <a:ext cx="5315776" cy="554686"/>
              </a:xfrm>
              <a:prstGeom prst="rect">
                <a:avLst/>
              </a:prstGeom>
              <a:blipFill>
                <a:blip r:embed="rId4"/>
                <a:stretch>
                  <a:fillRect l="-1835" r="-126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954</Words>
  <Application>Microsoft Office PowerPoint</Application>
  <PresentationFormat>宽屏</PresentationFormat>
  <Paragraphs>79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41</cp:revision>
  <dcterms:created xsi:type="dcterms:W3CDTF">2023-05-05T05:33:04Z</dcterms:created>
  <dcterms:modified xsi:type="dcterms:W3CDTF">2023-10-20T02:16:49Z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