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2" r:id="rId7"/>
    <p:sldId id="373" r:id="rId8"/>
    <p:sldId id="375" r:id="rId9"/>
    <p:sldId id="376" r:id="rId10"/>
    <p:sldId id="378" r:id="rId11"/>
    <p:sldId id="380" r:id="rId12"/>
    <p:sldId id="383" r:id="rId13"/>
    <p:sldId id="386" r:id="rId14"/>
    <p:sldId id="393" r:id="rId15"/>
    <p:sldId id="388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4.bin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18351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3354" name="yt_image_133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510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7" name="yt_shape_13357"/>
          <p:cNvSpPr txBox="1"/>
          <p:nvPr/>
        </p:nvSpPr>
        <p:spPr>
          <a:xfrm>
            <a:off x="540000" y="249383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圆的有关概念</a:t>
            </a:r>
          </a:p>
        </p:txBody>
      </p:sp>
      <p:sp>
        <p:nvSpPr>
          <p:cNvPr id="13358" name="yt_shape_13358"/>
          <p:cNvSpPr txBox="1"/>
          <p:nvPr/>
        </p:nvSpPr>
        <p:spPr>
          <a:xfrm>
            <a:off x="540000" y="2993395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59" name="yt_table_133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693963"/>
              </p:ext>
            </p:extLst>
          </p:nvPr>
        </p:nvGraphicFramePr>
        <p:xfrm>
          <a:off x="540000" y="3472698"/>
          <a:ext cx="6656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362426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弧也是半圆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半圆是弧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过圆心的线段是直径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sp>
        <p:nvSpPr>
          <p:cNvPr id="13361" name="yt_shape_13361"/>
          <p:cNvSpPr txBox="1"/>
          <p:nvPr/>
        </p:nvSpPr>
        <p:spPr>
          <a:xfrm>
            <a:off x="540119" y="44742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的圆上的两个不同的点，则弦长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013538">
            <a:extLst>
              <a:ext uri="{FF2B5EF4-FFF2-40B4-BE49-F238E27FC236}">
                <a16:creationId xmlns:a16="http://schemas.microsoft.com/office/drawing/2014/main" id="{51E9D0C4-07C0-FFC3-8AF6-F361BFD51C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3285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4C10D3-39D0-C326-CC0B-FCCE9739DB4A}"/>
              </a:ext>
            </a:extLst>
          </p:cNvPr>
          <p:cNvSpPr txBox="1"/>
          <p:nvPr/>
        </p:nvSpPr>
        <p:spPr>
          <a:xfrm>
            <a:off x="3574189" y="29465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11E1AA-5CFE-2E10-928B-B24FC422C217}"/>
              </a:ext>
            </a:extLst>
          </p:cNvPr>
          <p:cNvSpPr txBox="1"/>
          <p:nvPr/>
        </p:nvSpPr>
        <p:spPr>
          <a:xfrm>
            <a:off x="10479932" y="4427446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626B60-80D2-2857-168A-4C779458C1DE}"/>
              </a:ext>
            </a:extLst>
          </p:cNvPr>
          <p:cNvSpPr txBox="1"/>
          <p:nvPr/>
        </p:nvSpPr>
        <p:spPr>
          <a:xfrm>
            <a:off x="450108" y="4902934"/>
            <a:ext cx="153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" name="yt_shape_13415"/>
          <p:cNvSpPr txBox="1"/>
          <p:nvPr/>
        </p:nvSpPr>
        <p:spPr>
          <a:xfrm>
            <a:off x="540000" y="1568748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14" name="yt_image_1341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8748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7" name="yt_shape_13417"/>
          <p:cNvSpPr txBox="1"/>
          <p:nvPr/>
        </p:nvSpPr>
        <p:spPr>
          <a:xfrm>
            <a:off x="540000" y="2260617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求弦所对的圆周角时考虑不全面而漏解</a:t>
            </a:r>
          </a:p>
        </p:txBody>
      </p:sp>
      <p:sp>
        <p:nvSpPr>
          <p:cNvPr id="13418" name="yt_shape_13418"/>
          <p:cNvSpPr txBox="1"/>
          <p:nvPr/>
        </p:nvSpPr>
        <p:spPr>
          <a:xfrm>
            <a:off x="540000" y="2760182"/>
            <a:ext cx="9880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19" name="yt_table_134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411399"/>
              </p:ext>
            </p:extLst>
          </p:nvPr>
        </p:nvGraphicFramePr>
        <p:xfrm>
          <a:off x="540000" y="3239485"/>
          <a:ext cx="4567556" cy="950976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443038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p:sp>
        <p:nvSpPr>
          <p:cNvPr id="13421" name="yt_shape_13421"/>
          <p:cNvSpPr txBox="1"/>
          <p:nvPr/>
        </p:nvSpPr>
        <p:spPr>
          <a:xfrm>
            <a:off x="540000" y="4241039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对点和圆的位置关系考虑不全面导致错误</a:t>
            </a:r>
          </a:p>
        </p:txBody>
      </p:sp>
      <p:sp>
        <p:nvSpPr>
          <p:cNvPr id="13422" name="yt_shape_13422"/>
          <p:cNvSpPr txBox="1"/>
          <p:nvPr/>
        </p:nvSpPr>
        <p:spPr>
          <a:xfrm>
            <a:off x="540119" y="47406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不是圆上的点，若点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上的最小距离为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，最大距离为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014476">
            <a:extLst>
              <a:ext uri="{FF2B5EF4-FFF2-40B4-BE49-F238E27FC236}">
                <a16:creationId xmlns:a16="http://schemas.microsoft.com/office/drawing/2014/main" id="{D9584D1E-457F-0ECA-30B5-99B53AC63D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9944"/>
            <a:ext cx="1355917" cy="365782"/>
          </a:xfrm>
          <a:prstGeom prst="rect">
            <a:avLst/>
          </a:prstGeom>
        </p:spPr>
      </p:pic>
      <p:pic>
        <p:nvPicPr>
          <p:cNvPr id="5" name="yt_shape_1697708014611">
            <a:extLst>
              <a:ext uri="{FF2B5EF4-FFF2-40B4-BE49-F238E27FC236}">
                <a16:creationId xmlns:a16="http://schemas.microsoft.com/office/drawing/2014/main" id="{B47B4D68-1328-9A6C-16A5-116931502E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2803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421A35-8457-5226-6BBA-546DDB64829E}"/>
              </a:ext>
            </a:extLst>
          </p:cNvPr>
          <p:cNvSpPr txBox="1"/>
          <p:nvPr/>
        </p:nvSpPr>
        <p:spPr>
          <a:xfrm>
            <a:off x="9557476" y="27133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9E5AD1-B18A-6241-C600-9EA3FEE0F544}"/>
              </a:ext>
            </a:extLst>
          </p:cNvPr>
          <p:cNvSpPr txBox="1"/>
          <p:nvPr/>
        </p:nvSpPr>
        <p:spPr>
          <a:xfrm>
            <a:off x="1059708" y="51692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3" name="yt_shape_13423"/>
          <p:cNvSpPr txBox="1"/>
          <p:nvPr/>
        </p:nvSpPr>
        <p:spPr>
          <a:xfrm>
            <a:off x="540000" y="239513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忽略圆的对称性，造成漏解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24" name="yt_shape_13424"/>
              <p:cNvSpPr txBox="1"/>
              <p:nvPr/>
            </p:nvSpPr>
            <p:spPr>
              <a:xfrm>
                <a:off x="540119" y="2894699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3424" name="yt_shape_13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94699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769" r="-274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26" name="yt_shape_13426"/>
          <p:cNvSpPr txBox="1"/>
          <p:nvPr/>
        </p:nvSpPr>
        <p:spPr>
          <a:xfrm>
            <a:off x="540000" y="3894786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忽略一弦对二弧，造成漏解</a:t>
            </a:r>
          </a:p>
        </p:txBody>
      </p:sp>
      <p:sp>
        <p:nvSpPr>
          <p:cNvPr id="13427" name="yt_shape_13427"/>
          <p:cNvSpPr txBox="1"/>
          <p:nvPr/>
        </p:nvSpPr>
        <p:spPr>
          <a:xfrm>
            <a:off x="540000" y="4394351"/>
            <a:ext cx="110927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的内接三角形，若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014756">
            <a:extLst>
              <a:ext uri="{FF2B5EF4-FFF2-40B4-BE49-F238E27FC236}">
                <a16:creationId xmlns:a16="http://schemas.microsoft.com/office/drawing/2014/main" id="{2CEEB4FA-B642-C22C-A271-BAD6043D5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34461"/>
            <a:ext cx="1355917" cy="365782"/>
          </a:xfrm>
          <a:prstGeom prst="rect">
            <a:avLst/>
          </a:prstGeom>
        </p:spPr>
      </p:pic>
      <p:pic>
        <p:nvPicPr>
          <p:cNvPr id="5" name="yt_shape_1697708014876">
            <a:extLst>
              <a:ext uri="{FF2B5EF4-FFF2-40B4-BE49-F238E27FC236}">
                <a16:creationId xmlns:a16="http://schemas.microsoft.com/office/drawing/2014/main" id="{6EB31921-B282-A648-CE9E-CE1DEA8DEC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93411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2C5968-D143-0599-F56B-24A4DD541766}"/>
                  </a:ext>
                </a:extLst>
              </p:cNvPr>
              <p:cNvSpPr txBox="1"/>
              <p:nvPr/>
            </p:nvSpPr>
            <p:spPr>
              <a:xfrm>
                <a:off x="2063552" y="3258409"/>
                <a:ext cx="18313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2C5968-D143-0599-F56B-24A4DD541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552" y="3258409"/>
                <a:ext cx="1831341" cy="558242"/>
              </a:xfrm>
              <a:prstGeom prst="rect">
                <a:avLst/>
              </a:prstGeom>
              <a:blipFill>
                <a:blip r:embed="rId5"/>
                <a:stretch>
                  <a:fillRect l="-5333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9F5B0A1-4807-A11E-6CA3-2024698D3072}"/>
              </a:ext>
            </a:extLst>
          </p:cNvPr>
          <p:cNvSpPr txBox="1"/>
          <p:nvPr/>
        </p:nvSpPr>
        <p:spPr>
          <a:xfrm>
            <a:off x="9743214" y="4347545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9" name="yt_shape_13429"/>
          <p:cNvSpPr txBox="1"/>
          <p:nvPr/>
        </p:nvSpPr>
        <p:spPr>
          <a:xfrm>
            <a:off x="540000" y="764704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28" name="yt_image_134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1" name="yt_shape_13431"/>
          <p:cNvSpPr txBox="1"/>
          <p:nvPr/>
        </p:nvSpPr>
        <p:spPr>
          <a:xfrm>
            <a:off x="540119" y="1450859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（衡阳市中考）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的直径，过圆上一点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32" name="yt_image_134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5715" y="2492065"/>
            <a:ext cx="203155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4" name="yt_shape_13434"/>
          <p:cNvSpPr txBox="1"/>
          <p:nvPr/>
        </p:nvSpPr>
        <p:spPr>
          <a:xfrm>
            <a:off x="467856" y="2132856"/>
            <a:ext cx="5628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相切吗？并说明理由；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C8CA5D-10E6-2BFD-F649-CFC383A1BC61}"/>
              </a:ext>
            </a:extLst>
          </p:cNvPr>
          <p:cNvSpPr txBox="1"/>
          <p:nvPr/>
        </p:nvSpPr>
        <p:spPr>
          <a:xfrm>
            <a:off x="456539" y="2420888"/>
            <a:ext cx="627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相切，理由：连接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CDB349-7DE5-6C0B-B591-13D78B8978A7}"/>
              </a:ext>
            </a:extLst>
          </p:cNvPr>
          <p:cNvSpPr txBox="1"/>
          <p:nvPr/>
        </p:nvSpPr>
        <p:spPr>
          <a:xfrm>
            <a:off x="456539" y="2780928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E8299A-272F-8649-CE12-FCC215C1B84C}"/>
              </a:ext>
            </a:extLst>
          </p:cNvPr>
          <p:cNvSpPr txBox="1"/>
          <p:nvPr/>
        </p:nvSpPr>
        <p:spPr>
          <a:xfrm>
            <a:off x="456539" y="3068960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137C14-3C03-3199-2D2A-949732815A59}"/>
              </a:ext>
            </a:extLst>
          </p:cNvPr>
          <p:cNvSpPr txBox="1"/>
          <p:nvPr/>
        </p:nvSpPr>
        <p:spPr>
          <a:xfrm>
            <a:off x="456539" y="3429000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F45D2A-9B11-B448-0C84-FC5AF653EC6E}"/>
              </a:ext>
            </a:extLst>
          </p:cNvPr>
          <p:cNvSpPr txBox="1"/>
          <p:nvPr/>
        </p:nvSpPr>
        <p:spPr>
          <a:xfrm>
            <a:off x="456539" y="3789040"/>
            <a:ext cx="516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24EC11-0A9C-A684-8BC3-566F1280A5A8}"/>
              </a:ext>
            </a:extLst>
          </p:cNvPr>
          <p:cNvSpPr txBox="1"/>
          <p:nvPr/>
        </p:nvSpPr>
        <p:spPr>
          <a:xfrm>
            <a:off x="456539" y="4149080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271B14-5B49-72F0-5585-E9486EA1B05B}"/>
              </a:ext>
            </a:extLst>
          </p:cNvPr>
          <p:cNvSpPr txBox="1"/>
          <p:nvPr/>
        </p:nvSpPr>
        <p:spPr>
          <a:xfrm>
            <a:off x="456539" y="4509120"/>
            <a:ext cx="547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5FD64A-13E8-F9EF-1124-24651B2F3926}"/>
              </a:ext>
            </a:extLst>
          </p:cNvPr>
          <p:cNvSpPr txBox="1"/>
          <p:nvPr/>
        </p:nvSpPr>
        <p:spPr>
          <a:xfrm>
            <a:off x="456539" y="4869160"/>
            <a:ext cx="336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DF86E7-9898-F9D8-A390-022D885A99E0}"/>
              </a:ext>
            </a:extLst>
          </p:cNvPr>
          <p:cNvSpPr txBox="1"/>
          <p:nvPr/>
        </p:nvSpPr>
        <p:spPr>
          <a:xfrm>
            <a:off x="456539" y="522920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A64B04-E38E-304A-7D81-51B56075E491}"/>
              </a:ext>
            </a:extLst>
          </p:cNvPr>
          <p:cNvSpPr txBox="1"/>
          <p:nvPr/>
        </p:nvSpPr>
        <p:spPr>
          <a:xfrm>
            <a:off x="3504539" y="5229200"/>
            <a:ext cx="74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DEEFC2-7ED8-59BD-729E-E1812E0B2AB8}"/>
              </a:ext>
            </a:extLst>
          </p:cNvPr>
          <p:cNvSpPr txBox="1"/>
          <p:nvPr/>
        </p:nvSpPr>
        <p:spPr>
          <a:xfrm>
            <a:off x="4369727" y="522920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B32837-B163-F76A-671F-F286E4B0886B}"/>
              </a:ext>
            </a:extLst>
          </p:cNvPr>
          <p:cNvSpPr txBox="1"/>
          <p:nvPr/>
        </p:nvSpPr>
        <p:spPr>
          <a:xfrm>
            <a:off x="456539" y="5589240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5D3AB7-FD04-4F72-F6A0-E7F998AA7307}"/>
              </a:ext>
            </a:extLst>
          </p:cNvPr>
          <p:cNvSpPr txBox="1"/>
          <p:nvPr/>
        </p:nvSpPr>
        <p:spPr>
          <a:xfrm>
            <a:off x="456539" y="5949280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7B0899-4B69-E7EB-E91F-3A94D2F169EC}"/>
              </a:ext>
            </a:extLst>
          </p:cNvPr>
          <p:cNvSpPr txBox="1"/>
          <p:nvPr/>
        </p:nvSpPr>
        <p:spPr>
          <a:xfrm>
            <a:off x="456539" y="6381328"/>
            <a:ext cx="2934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yt_image_13437">
            <a:extLst>
              <a:ext uri="{FF2B5EF4-FFF2-40B4-BE49-F238E27FC236}">
                <a16:creationId xmlns:a16="http://schemas.microsoft.com/office/drawing/2014/main" id="{51D1A31A-7516-F5D9-4A81-7800CF30752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28804" y="4681698"/>
            <a:ext cx="1763224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5" name="yt_shape_13435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3440">
            <a:extLst>
              <a:ext uri="{FF2B5EF4-FFF2-40B4-BE49-F238E27FC236}">
                <a16:creationId xmlns:a16="http://schemas.microsoft.com/office/drawing/2014/main" id="{AF61C3F3-81AC-6E79-85D2-C426E89A370B}"/>
              </a:ext>
            </a:extLst>
          </p:cNvPr>
          <p:cNvSpPr txBox="1"/>
          <p:nvPr/>
        </p:nvSpPr>
        <p:spPr>
          <a:xfrm>
            <a:off x="540000" y="1328515"/>
            <a:ext cx="5971186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C4B0E2-7890-9DAA-F782-DBF740A99EB7}"/>
              </a:ext>
            </a:extLst>
          </p:cNvPr>
          <p:cNvSpPr txBox="1"/>
          <p:nvPr/>
        </p:nvSpPr>
        <p:spPr>
          <a:xfrm>
            <a:off x="449989" y="1281709"/>
            <a:ext cx="336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20F5AA5-A1D2-76C1-0E08-9900F85928EF}"/>
              </a:ext>
            </a:extLst>
          </p:cNvPr>
          <p:cNvSpPr txBox="1"/>
          <p:nvPr/>
        </p:nvSpPr>
        <p:spPr>
          <a:xfrm>
            <a:off x="449989" y="1757197"/>
            <a:ext cx="483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2057991-A9C2-3853-EFC1-35338E9B49A0}"/>
              </a:ext>
            </a:extLst>
          </p:cNvPr>
          <p:cNvSpPr txBox="1"/>
          <p:nvPr/>
        </p:nvSpPr>
        <p:spPr>
          <a:xfrm>
            <a:off x="449989" y="2232685"/>
            <a:ext cx="4347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81B048-2520-58C1-E17C-F060C2CE3D01}"/>
              </a:ext>
            </a:extLst>
          </p:cNvPr>
          <p:cNvSpPr txBox="1"/>
          <p:nvPr/>
        </p:nvSpPr>
        <p:spPr>
          <a:xfrm>
            <a:off x="449989" y="2708173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4B46B01-6123-0BDA-0C04-86B06B5BB554}"/>
              </a:ext>
            </a:extLst>
          </p:cNvPr>
          <p:cNvSpPr txBox="1"/>
          <p:nvPr/>
        </p:nvSpPr>
        <p:spPr>
          <a:xfrm>
            <a:off x="449989" y="3183661"/>
            <a:ext cx="369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53ADFF-C0ED-83C7-86BA-04033193D43A}"/>
              </a:ext>
            </a:extLst>
          </p:cNvPr>
          <p:cNvSpPr txBox="1"/>
          <p:nvPr/>
        </p:nvSpPr>
        <p:spPr>
          <a:xfrm>
            <a:off x="449989" y="3659149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781190E-BE76-331D-89ED-4FBA22D5272A}"/>
              </a:ext>
            </a:extLst>
          </p:cNvPr>
          <p:cNvSpPr txBox="1"/>
          <p:nvPr/>
        </p:nvSpPr>
        <p:spPr>
          <a:xfrm>
            <a:off x="449989" y="4134637"/>
            <a:ext cx="609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E8D517B-F7B3-92D6-EFC0-D246B481922D}"/>
              </a:ext>
            </a:extLst>
          </p:cNvPr>
          <p:cNvSpPr txBox="1"/>
          <p:nvPr/>
        </p:nvSpPr>
        <p:spPr>
          <a:xfrm>
            <a:off x="449989" y="4610125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9269A7C-70F8-0EDA-A991-2E60F3A478D1}"/>
              </a:ext>
            </a:extLst>
          </p:cNvPr>
          <p:cNvSpPr txBox="1"/>
          <p:nvPr/>
        </p:nvSpPr>
        <p:spPr>
          <a:xfrm>
            <a:off x="449989" y="5085613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34A4147-3418-5D97-C0DD-B3EBB8FCAD0B}"/>
              </a:ext>
            </a:extLst>
          </p:cNvPr>
          <p:cNvSpPr txBox="1"/>
          <p:nvPr/>
        </p:nvSpPr>
        <p:spPr>
          <a:xfrm>
            <a:off x="449989" y="5561102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A46233-0F9F-AC57-78A9-B23E1E0C4329}"/>
              </a:ext>
            </a:extLst>
          </p:cNvPr>
          <p:cNvSpPr txBox="1"/>
          <p:nvPr/>
        </p:nvSpPr>
        <p:spPr>
          <a:xfrm>
            <a:off x="449989" y="6036589"/>
            <a:ext cx="203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9" name="yt_image_13432">
            <a:extLst>
              <a:ext uri="{FF2B5EF4-FFF2-40B4-BE49-F238E27FC236}">
                <a16:creationId xmlns:a16="http://schemas.microsoft.com/office/drawing/2014/main" id="{ED2F0DF4-DBEF-299B-2294-6BFB4E7B38C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5715" y="2492065"/>
            <a:ext cx="2031557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42" name="yt_shape_13442"/>
              <p:cNvSpPr txBox="1"/>
              <p:nvPr/>
            </p:nvSpPr>
            <p:spPr>
              <a:xfrm>
                <a:off x="540119" y="90872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（江西省中考）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上一动点（不与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重合），过点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42" name="yt_shape_134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44" name="yt_image_134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214732"/>
            <a:ext cx="1645574" cy="176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6" name="yt_shape_13446"/>
          <p:cNvSpPr txBox="1"/>
          <p:nvPr/>
        </p:nvSpPr>
        <p:spPr>
          <a:xfrm>
            <a:off x="335360" y="1878857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398E83-AD5C-1BFA-4E97-F461B1D9A139}"/>
              </a:ext>
            </a:extLst>
          </p:cNvPr>
          <p:cNvSpPr txBox="1"/>
          <p:nvPr/>
        </p:nvSpPr>
        <p:spPr>
          <a:xfrm>
            <a:off x="335360" y="2268091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9D7257-F060-1B36-FACB-459DC17C86ED}"/>
              </a:ext>
            </a:extLst>
          </p:cNvPr>
          <p:cNvSpPr txBox="1"/>
          <p:nvPr/>
        </p:nvSpPr>
        <p:spPr>
          <a:xfrm>
            <a:off x="335360" y="2743579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05A9D-ED1B-975E-0394-0269D06F3AFC}"/>
              </a:ext>
            </a:extLst>
          </p:cNvPr>
          <p:cNvSpPr txBox="1"/>
          <p:nvPr/>
        </p:nvSpPr>
        <p:spPr>
          <a:xfrm>
            <a:off x="335360" y="321906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62AC03-DA41-B62C-D3AF-057E7DD93FCA}"/>
              </a:ext>
            </a:extLst>
          </p:cNvPr>
          <p:cNvSpPr txBox="1"/>
          <p:nvPr/>
        </p:nvSpPr>
        <p:spPr>
          <a:xfrm>
            <a:off x="335360" y="3694555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7AC531-1C0A-3A5B-73DD-501C936CFB49}"/>
              </a:ext>
            </a:extLst>
          </p:cNvPr>
          <p:cNvSpPr txBox="1"/>
          <p:nvPr/>
        </p:nvSpPr>
        <p:spPr>
          <a:xfrm>
            <a:off x="335360" y="4170043"/>
            <a:ext cx="604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A0132-F677-CFA3-9965-5CABEDCBD155}"/>
              </a:ext>
            </a:extLst>
          </p:cNvPr>
          <p:cNvSpPr txBox="1"/>
          <p:nvPr/>
        </p:nvSpPr>
        <p:spPr>
          <a:xfrm>
            <a:off x="335360" y="4645531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C946AB-60CA-BF2B-09AF-DA79F93FA0E2}"/>
              </a:ext>
            </a:extLst>
          </p:cNvPr>
          <p:cNvSpPr txBox="1"/>
          <p:nvPr/>
        </p:nvSpPr>
        <p:spPr>
          <a:xfrm>
            <a:off x="335360" y="5121020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DE7408-6F6B-A7DE-6492-BA38FE8CF971}"/>
              </a:ext>
            </a:extLst>
          </p:cNvPr>
          <p:cNvSpPr txBox="1"/>
          <p:nvPr/>
        </p:nvSpPr>
        <p:spPr>
          <a:xfrm>
            <a:off x="335360" y="559650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247B70E-B48B-8232-1281-CA1F6FA1BD42}"/>
              </a:ext>
            </a:extLst>
          </p:cNvPr>
          <p:cNvSpPr txBox="1"/>
          <p:nvPr/>
        </p:nvSpPr>
        <p:spPr>
          <a:xfrm>
            <a:off x="335360" y="6071995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450">
            <a:extLst>
              <a:ext uri="{FF2B5EF4-FFF2-40B4-BE49-F238E27FC236}">
                <a16:creationId xmlns:a16="http://schemas.microsoft.com/office/drawing/2014/main" id="{BFE160FE-1415-D55C-F98F-817807F86FD6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2392" y="4263655"/>
            <a:ext cx="1645574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447">
                <a:extLst>
                  <a:ext uri="{FF2B5EF4-FFF2-40B4-BE49-F238E27FC236}">
                    <a16:creationId xmlns:a16="http://schemas.microsoft.com/office/drawing/2014/main" id="{DCC3368D-AE40-0ACD-27BE-77CEE2CD4B07}"/>
                  </a:ext>
                </a:extLst>
              </p:cNvPr>
              <p:cNvSpPr txBox="1"/>
              <p:nvPr/>
            </p:nvSpPr>
            <p:spPr>
              <a:xfrm>
                <a:off x="540119" y="95536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的中点时，判断以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为顶点的四边形是什么特殊四边形？说明理由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447">
                <a:extLst>
                  <a:ext uri="{FF2B5EF4-FFF2-40B4-BE49-F238E27FC236}">
                    <a16:creationId xmlns:a16="http://schemas.microsoft.com/office/drawing/2014/main" id="{DCC3368D-AE40-0ACD-27BE-77CEE2CD4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5536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153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454">
                <a:extLst>
                  <a:ext uri="{FF2B5EF4-FFF2-40B4-BE49-F238E27FC236}">
                    <a16:creationId xmlns:a16="http://schemas.microsoft.com/office/drawing/2014/main" id="{5DCD1EC8-EE4E-4564-3F99-04975AB7F3F0}"/>
                  </a:ext>
                </a:extLst>
              </p:cNvPr>
              <p:cNvSpPr txBox="1"/>
              <p:nvPr/>
            </p:nvSpPr>
            <p:spPr>
              <a:xfrm>
                <a:off x="497379" y="1964837"/>
                <a:ext cx="6573916" cy="4827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为顶点的四边形是菱形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理由：连接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均为等边三角形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为顶点的四边形是菱形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3454">
                <a:extLst>
                  <a:ext uri="{FF2B5EF4-FFF2-40B4-BE49-F238E27FC236}">
                    <a16:creationId xmlns:a16="http://schemas.microsoft.com/office/drawing/2014/main" id="{5DCD1EC8-EE4E-4564-3F99-04975AB7F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64837"/>
                <a:ext cx="6573916" cy="4827540"/>
              </a:xfrm>
              <a:prstGeom prst="rect">
                <a:avLst/>
              </a:prstGeom>
              <a:blipFill>
                <a:blip r:embed="rId3"/>
                <a:stretch>
                  <a:fillRect l="-2876" t="-1010" r="-1855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DB2D25C-03DE-2E48-F1BB-E72E57EC2C08}"/>
              </a:ext>
            </a:extLst>
          </p:cNvPr>
          <p:cNvSpPr txBox="1"/>
          <p:nvPr/>
        </p:nvSpPr>
        <p:spPr>
          <a:xfrm>
            <a:off x="407368" y="1918031"/>
            <a:ext cx="669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为顶点的四边形是菱形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2BB4AC-F018-285D-821D-5EB56E89CFF1}"/>
              </a:ext>
            </a:extLst>
          </p:cNvPr>
          <p:cNvSpPr txBox="1"/>
          <p:nvPr/>
        </p:nvSpPr>
        <p:spPr>
          <a:xfrm>
            <a:off x="407368" y="2393519"/>
            <a:ext cx="355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868EF6-FC8D-02EF-509D-16DD4226FA6E}"/>
              </a:ext>
            </a:extLst>
          </p:cNvPr>
          <p:cNvSpPr txBox="1"/>
          <p:nvPr/>
        </p:nvSpPr>
        <p:spPr>
          <a:xfrm>
            <a:off x="407368" y="2869007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11E58D-2339-D3E6-EFD5-D26BB640AA92}"/>
              </a:ext>
            </a:extLst>
          </p:cNvPr>
          <p:cNvSpPr txBox="1"/>
          <p:nvPr/>
        </p:nvSpPr>
        <p:spPr>
          <a:xfrm>
            <a:off x="407368" y="3344495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CB57E5-D570-CD3B-0211-0E1BB8C00490}"/>
              </a:ext>
            </a:extLst>
          </p:cNvPr>
          <p:cNvSpPr txBox="1"/>
          <p:nvPr/>
        </p:nvSpPr>
        <p:spPr>
          <a:xfrm>
            <a:off x="407368" y="3819983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DC25C2F-2C23-0FD5-C166-EE194EB7A9FF}"/>
                  </a:ext>
                </a:extLst>
              </p:cNvPr>
              <p:cNvSpPr txBox="1"/>
              <p:nvPr/>
            </p:nvSpPr>
            <p:spPr>
              <a:xfrm>
                <a:off x="407368" y="4295471"/>
                <a:ext cx="476389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DC25C2F-2C23-0FD5-C166-EE194EB7A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95471"/>
                <a:ext cx="4763897" cy="646189"/>
              </a:xfrm>
              <a:prstGeom prst="rect">
                <a:avLst/>
              </a:prstGeom>
              <a:blipFill>
                <a:blip r:embed="rId4"/>
                <a:stretch>
                  <a:fillRect l="-2049" r="-1921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9B06FBD2-41D9-272B-1835-BA8A03D1F718}"/>
              </a:ext>
            </a:extLst>
          </p:cNvPr>
          <p:cNvSpPr txBox="1"/>
          <p:nvPr/>
        </p:nvSpPr>
        <p:spPr>
          <a:xfrm>
            <a:off x="407368" y="4848048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72DF92-7161-705E-EA98-619E7FE12619}"/>
              </a:ext>
            </a:extLst>
          </p:cNvPr>
          <p:cNvSpPr txBox="1"/>
          <p:nvPr/>
        </p:nvSpPr>
        <p:spPr>
          <a:xfrm>
            <a:off x="407368" y="5323536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均为等边三角形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D02D765-8A14-EFE7-7A38-C4CA46D696E6}"/>
              </a:ext>
            </a:extLst>
          </p:cNvPr>
          <p:cNvSpPr txBox="1"/>
          <p:nvPr/>
        </p:nvSpPr>
        <p:spPr>
          <a:xfrm>
            <a:off x="407368" y="5799024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30C56A9-965B-4531-32ED-6B05A0FDCD04}"/>
              </a:ext>
            </a:extLst>
          </p:cNvPr>
          <p:cNvSpPr txBox="1"/>
          <p:nvPr/>
        </p:nvSpPr>
        <p:spPr>
          <a:xfrm>
            <a:off x="407368" y="6274512"/>
            <a:ext cx="562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为顶点的四边形是菱形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4" name="yt_image_13456">
            <a:extLst>
              <a:ext uri="{FF2B5EF4-FFF2-40B4-BE49-F238E27FC236}">
                <a16:creationId xmlns:a16="http://schemas.microsoft.com/office/drawing/2014/main" id="{0CAEE18C-3AB2-A7E9-011E-66A99976395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04312" y="3913932"/>
            <a:ext cx="1645574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yt_image_13444">
            <a:extLst>
              <a:ext uri="{FF2B5EF4-FFF2-40B4-BE49-F238E27FC236}">
                <a16:creationId xmlns:a16="http://schemas.microsoft.com/office/drawing/2014/main" id="{B3EFB72C-DAD6-08FA-4D38-BC675E62450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0296" y="1945409"/>
            <a:ext cx="1645574" cy="176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540000" y="1484784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垂径定理及其推论的应用</a:t>
            </a:r>
          </a:p>
        </p:txBody>
      </p:sp>
      <p:sp>
        <p:nvSpPr>
          <p:cNvPr id="13363" name="yt_shape_13363"/>
          <p:cNvSpPr txBox="1"/>
          <p:nvPr/>
        </p:nvSpPr>
        <p:spPr>
          <a:xfrm>
            <a:off x="540119" y="19843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在水平放置的直径为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的圆柱形油槽内装入一些油后，截面如图所示，若油面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，则油的最大深度为（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67" name="yt_table_133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854130"/>
              </p:ext>
            </p:extLst>
          </p:nvPr>
        </p:nvGraphicFramePr>
        <p:xfrm>
          <a:off x="540000" y="2943784"/>
          <a:ext cx="91433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grpSp>
        <p:nvGrpSpPr>
          <p:cNvPr id="13364" name="yt_shape_13364_skip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0258" y="3903219"/>
            <a:ext cx="1454727" cy="2014488"/>
            <a:chOff x="0" y="0"/>
            <a:chExt cx="1454727" cy="2014488"/>
          </a:xfrm>
        </p:grpSpPr>
        <p:pic>
          <p:nvPicPr>
            <p:cNvPr id="2" name="yt_image_1336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4727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6" name="yt_shape_13366"/>
            <p:cNvSpPr txBox="1"/>
            <p:nvPr/>
          </p:nvSpPr>
          <p:spPr>
            <a:xfrm>
              <a:off x="194082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013698">
            <a:extLst>
              <a:ext uri="{FF2B5EF4-FFF2-40B4-BE49-F238E27FC236}">
                <a16:creationId xmlns:a16="http://schemas.microsoft.com/office/drawing/2014/main" id="{2BAA0F49-F65F-9CCB-3B93-313CE74E4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3813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8222D18-53DC-E60C-61BE-36A60A55763C}"/>
              </a:ext>
            </a:extLst>
          </p:cNvPr>
          <p:cNvSpPr txBox="1"/>
          <p:nvPr/>
        </p:nvSpPr>
        <p:spPr>
          <a:xfrm>
            <a:off x="5460258" y="24130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40000" y="1612432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圆周角定理及其推论</a:t>
            </a:r>
          </a:p>
        </p:txBody>
      </p:sp>
      <p:sp>
        <p:nvSpPr>
          <p:cNvPr id="13370" name="yt_shape_13370"/>
          <p:cNvSpPr txBox="1"/>
          <p:nvPr/>
        </p:nvSpPr>
        <p:spPr>
          <a:xfrm>
            <a:off x="540119" y="21119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（深圳市中考）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3374" name="yt_shape_13374"/>
          <p:cNvSpPr txBox="1"/>
          <p:nvPr/>
        </p:nvSpPr>
        <p:spPr>
          <a:xfrm>
            <a:off x="540000" y="52829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1" name="yt_shape_13371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8303" y="3223796"/>
            <a:ext cx="1435393" cy="2008773"/>
            <a:chOff x="0" y="0"/>
            <a:chExt cx="1435393" cy="2008773"/>
          </a:xfrm>
        </p:grpSpPr>
        <p:pic>
          <p:nvPicPr>
            <p:cNvPr id="2" name="yt_image_133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5393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3" name="yt_shape_13373"/>
            <p:cNvSpPr txBox="1"/>
            <p:nvPr/>
          </p:nvSpPr>
          <p:spPr>
            <a:xfrm>
              <a:off x="184415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013840">
            <a:extLst>
              <a:ext uri="{FF2B5EF4-FFF2-40B4-BE49-F238E27FC236}">
                <a16:creationId xmlns:a16="http://schemas.microsoft.com/office/drawing/2014/main" id="{22815A3B-4101-118D-18AF-0F56E6266E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46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1386E1-4EA8-2DA8-3E52-F87C5C7A354F}"/>
              </a:ext>
            </a:extLst>
          </p:cNvPr>
          <p:cNvSpPr txBox="1"/>
          <p:nvPr/>
        </p:nvSpPr>
        <p:spPr>
          <a:xfrm>
            <a:off x="6434983" y="254067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000" y="1628800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三角形的外接圆与内切圆</a:t>
            </a:r>
          </a:p>
        </p:txBody>
      </p:sp>
      <p:sp>
        <p:nvSpPr>
          <p:cNvPr id="13376" name="yt_shape_13376"/>
          <p:cNvSpPr txBox="1"/>
          <p:nvPr/>
        </p:nvSpPr>
        <p:spPr>
          <a:xfrm>
            <a:off x="540119" y="21283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平移使其顶点与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重合，则图中阴影部分的周长为（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80" name="yt_table_133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219164"/>
              </p:ext>
            </p:extLst>
          </p:nvPr>
        </p:nvGraphicFramePr>
        <p:xfrm>
          <a:off x="540000" y="3087800"/>
          <a:ext cx="71240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grpSp>
        <p:nvGrpSpPr>
          <p:cNvPr id="13377" name="yt_shape_13377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4217476"/>
            <a:ext cx="1990944" cy="1630440"/>
            <a:chOff x="0" y="0"/>
            <a:chExt cx="1990944" cy="1630440"/>
          </a:xfrm>
        </p:grpSpPr>
        <p:pic>
          <p:nvPicPr>
            <p:cNvPr id="2" name="yt_image_133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0944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9" name="yt_shape_13379"/>
            <p:cNvSpPr txBox="1"/>
            <p:nvPr/>
          </p:nvSpPr>
          <p:spPr>
            <a:xfrm>
              <a:off x="462191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013986">
            <a:extLst>
              <a:ext uri="{FF2B5EF4-FFF2-40B4-BE49-F238E27FC236}">
                <a16:creationId xmlns:a16="http://schemas.microsoft.com/office/drawing/2014/main" id="{22DEC148-E845-5C1A-69EB-7552A0D90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782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EFD786-13C0-E6E1-4D59-D650C17823D6}"/>
              </a:ext>
            </a:extLst>
          </p:cNvPr>
          <p:cNvSpPr txBox="1"/>
          <p:nvPr/>
        </p:nvSpPr>
        <p:spPr>
          <a:xfrm>
            <a:off x="5174508" y="25570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540119" y="20324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（雅安市中考）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69°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86" name="yt_shape_13386"/>
          <p:cNvSpPr txBox="1"/>
          <p:nvPr/>
        </p:nvSpPr>
        <p:spPr>
          <a:xfrm>
            <a:off x="540000" y="48628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3" name="yt_shape_13383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7992" y="3144283"/>
            <a:ext cx="1496014" cy="1668159"/>
            <a:chOff x="0" y="0"/>
            <a:chExt cx="1496014" cy="1668159"/>
          </a:xfrm>
        </p:grpSpPr>
        <p:pic>
          <p:nvPicPr>
            <p:cNvPr id="2" name="yt_image_133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601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5" name="yt_shape_13385"/>
            <p:cNvSpPr txBox="1"/>
            <p:nvPr/>
          </p:nvSpPr>
          <p:spPr>
            <a:xfrm>
              <a:off x="214726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D656D8-E226-77A9-10C5-B9CD98EDEC01}"/>
              </a:ext>
            </a:extLst>
          </p:cNvPr>
          <p:cNvSpPr txBox="1"/>
          <p:nvPr/>
        </p:nvSpPr>
        <p:spPr>
          <a:xfrm>
            <a:off x="1974108" y="246116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69°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7" name="yt_shape_13387"/>
          <p:cNvSpPr txBox="1"/>
          <p:nvPr/>
        </p:nvSpPr>
        <p:spPr>
          <a:xfrm>
            <a:off x="540000" y="1268760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</a:t>
            </a:r>
          </a:p>
        </p:txBody>
      </p:sp>
      <p:sp>
        <p:nvSpPr>
          <p:cNvPr id="13388" name="yt_shape_13388"/>
          <p:cNvSpPr txBox="1"/>
          <p:nvPr/>
        </p:nvSpPr>
        <p:spPr>
          <a:xfrm>
            <a:off x="540119" y="17683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两点，且经过圆心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92" name="yt_table_133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048505"/>
              </p:ext>
            </p:extLst>
          </p:nvPr>
        </p:nvGraphicFramePr>
        <p:xfrm>
          <a:off x="540000" y="272776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grpSp>
        <p:nvGrpSpPr>
          <p:cNvPr id="13389" name="yt_shape_13389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3779128"/>
            <a:ext cx="1789309" cy="1761885"/>
            <a:chOff x="0" y="0"/>
            <a:chExt cx="1789309" cy="1761885"/>
          </a:xfrm>
        </p:grpSpPr>
        <p:pic>
          <p:nvPicPr>
            <p:cNvPr id="2" name="yt_image_133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9309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1" name="yt_shape_13391"/>
            <p:cNvSpPr txBox="1"/>
            <p:nvPr/>
          </p:nvSpPr>
          <p:spPr>
            <a:xfrm>
              <a:off x="361373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014139">
            <a:extLst>
              <a:ext uri="{FF2B5EF4-FFF2-40B4-BE49-F238E27FC236}">
                <a16:creationId xmlns:a16="http://schemas.microsoft.com/office/drawing/2014/main" id="{0A2FBC73-E5DD-05AF-7D95-13166AC37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0778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62FD2C-E084-7A8F-FEE5-DD076CB9610C}"/>
              </a:ext>
            </a:extLst>
          </p:cNvPr>
          <p:cNvSpPr txBox="1"/>
          <p:nvPr/>
        </p:nvSpPr>
        <p:spPr>
          <a:xfrm>
            <a:off x="8320932" y="2197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540119" y="19827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为圆心的圆上只有两点到直线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，则该圆的半径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98" name="yt_shape_13398"/>
          <p:cNvSpPr txBox="1"/>
          <p:nvPr/>
        </p:nvSpPr>
        <p:spPr>
          <a:xfrm>
            <a:off x="540000" y="49125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95" name="yt_shape_13395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9541" y="3094574"/>
            <a:ext cx="2092917" cy="1767600"/>
            <a:chOff x="0" y="0"/>
            <a:chExt cx="2092917" cy="1767600"/>
          </a:xfrm>
        </p:grpSpPr>
        <p:pic>
          <p:nvPicPr>
            <p:cNvPr id="2" name="yt_image_1339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2917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7" name="yt_shape_13397"/>
            <p:cNvSpPr txBox="1"/>
            <p:nvPr/>
          </p:nvSpPr>
          <p:spPr>
            <a:xfrm>
              <a:off x="513177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4B17F1-C5EA-7C68-B5A4-CC54AF75BD5C}"/>
              </a:ext>
            </a:extLst>
          </p:cNvPr>
          <p:cNvSpPr txBox="1"/>
          <p:nvPr/>
        </p:nvSpPr>
        <p:spPr>
          <a:xfrm>
            <a:off x="4988771" y="2411457"/>
            <a:ext cx="1213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9" name="yt_shape_13399"/>
          <p:cNvSpPr txBox="1"/>
          <p:nvPr/>
        </p:nvSpPr>
        <p:spPr>
          <a:xfrm>
            <a:off x="540000" y="1196752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与圆有关的计算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00" name="yt_shape_13400"/>
              <p:cNvSpPr txBox="1"/>
              <p:nvPr/>
            </p:nvSpPr>
            <p:spPr>
              <a:xfrm>
                <a:off x="540119" y="169631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（宜昌市中考）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的正方形网格中，每个小正方形的边长为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400" name="yt_shape_134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6317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05" name="yt_table_134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71241"/>
              </p:ext>
            </p:extLst>
          </p:nvPr>
        </p:nvGraphicFramePr>
        <p:xfrm>
          <a:off x="540000" y="2717242"/>
          <a:ext cx="7587616" cy="475488"/>
        </p:xfrm>
        <a:graphic>
          <a:graphicData uri="http://schemas.openxmlformats.org/drawingml/2006/table">
            <a:tbl>
              <a:tblPr/>
              <a:tblGrid>
                <a:gridCol w="196723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grpSp>
        <p:nvGrpSpPr>
          <p:cNvPr id="13402" name="yt_shape_13402_skip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3281" y="3738167"/>
            <a:ext cx="1820831" cy="2091069"/>
            <a:chOff x="0" y="0"/>
            <a:chExt cx="1820831" cy="2091069"/>
          </a:xfrm>
        </p:grpSpPr>
        <p:pic>
          <p:nvPicPr>
            <p:cNvPr id="2" name="yt_image_13402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0831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4" name="yt_shape_13404"/>
            <p:cNvSpPr txBox="1"/>
            <p:nvPr/>
          </p:nvSpPr>
          <p:spPr>
            <a:xfrm>
              <a:off x="377134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014298">
            <a:extLst>
              <a:ext uri="{FF2B5EF4-FFF2-40B4-BE49-F238E27FC236}">
                <a16:creationId xmlns:a16="http://schemas.microsoft.com/office/drawing/2014/main" id="{9672CF53-5001-3A4A-2F68-75879850DE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578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87457B-B543-304A-6AC5-42D16D3BA3B1}"/>
              </a:ext>
            </a:extLst>
          </p:cNvPr>
          <p:cNvSpPr txBox="1"/>
          <p:nvPr/>
        </p:nvSpPr>
        <p:spPr>
          <a:xfrm>
            <a:off x="8070362" y="2124999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7" name="yt_shape_13407"/>
          <p:cNvSpPr txBox="1"/>
          <p:nvPr/>
        </p:nvSpPr>
        <p:spPr>
          <a:xfrm>
            <a:off x="540119" y="20496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（鄂州市中考）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长为半径作半圆，交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11" name="yt_table_13411_skip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297526"/>
                  </p:ext>
                </p:extLst>
              </p:nvPr>
            </p:nvGraphicFramePr>
            <p:xfrm>
              <a:off x="540000" y="3489174"/>
              <a:ext cx="5233035" cy="1176148"/>
            </p:xfrm>
            <a:graphic>
              <a:graphicData uri="http://schemas.openxmlformats.org/drawingml/2006/table">
                <a:tbl>
                  <a:tblPr/>
                  <a:tblGrid>
                    <a:gridCol w="306755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165477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11" name="yt_table_13411_skip" descr="{&quot;rangeId&quot;:16,&quot;type&quot;:&quot;Option&quot;,&quot;drawing&quot;:[&quot;yt_shape_13408&quot;]}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297526"/>
                  </p:ext>
                </p:extLst>
              </p:nvPr>
            </p:nvGraphicFramePr>
            <p:xfrm>
              <a:off x="540000" y="2339566"/>
              <a:ext cx="5233035" cy="1176148"/>
            </p:xfrm>
            <a:graphic>
              <a:graphicData uri="http://schemas.openxmlformats.org/drawingml/2006/table">
                <a:tbl>
                  <a:tblPr/>
                  <a:tblGrid>
                    <a:gridCol w="306755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2165477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635" b="-906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573" b="-90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55263" r="-7063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573" t="-15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08" name="yt_shape_13408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3499" y="3489174"/>
            <a:ext cx="2026431" cy="1679589"/>
            <a:chOff x="0" y="0"/>
            <a:chExt cx="2026431" cy="1679589"/>
          </a:xfrm>
        </p:grpSpPr>
        <p:pic>
          <p:nvPicPr>
            <p:cNvPr id="2" name="yt_image_1340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6431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0" name="yt_shape_13410"/>
            <p:cNvSpPr txBox="1"/>
            <p:nvPr/>
          </p:nvSpPr>
          <p:spPr>
            <a:xfrm>
              <a:off x="403751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CBAFE8-6E46-E9D3-F413-3715618F54A0}"/>
              </a:ext>
            </a:extLst>
          </p:cNvPr>
          <p:cNvSpPr txBox="1"/>
          <p:nvPr/>
        </p:nvSpPr>
        <p:spPr>
          <a:xfrm>
            <a:off x="1212108" y="29537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412">
                <a:extLst>
                  <a:ext uri="{FF2B5EF4-FFF2-40B4-BE49-F238E27FC236}">
                    <a16:creationId xmlns:a16="http://schemas.microsoft.com/office/drawing/2014/main" id="{75226869-920C-E495-00B0-D0B70EA7F845}"/>
                  </a:ext>
                </a:extLst>
              </p:cNvPr>
              <p:cNvSpPr txBox="1"/>
              <p:nvPr/>
            </p:nvSpPr>
            <p:spPr>
              <a:xfrm>
                <a:off x="540000" y="5373216"/>
                <a:ext cx="867057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同一个圆的内接正方形和正三角形的边心距的比为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412">
                <a:extLst>
                  <a:ext uri="{FF2B5EF4-FFF2-40B4-BE49-F238E27FC236}">
                    <a16:creationId xmlns:a16="http://schemas.microsoft.com/office/drawing/2014/main" id="{75226869-920C-E495-00B0-D0B70EA7F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73216"/>
                <a:ext cx="8670579" cy="466666"/>
              </a:xfrm>
              <a:prstGeom prst="rect">
                <a:avLst/>
              </a:prstGeom>
              <a:blipFill>
                <a:blip r:embed="rId4"/>
                <a:stretch>
                  <a:fillRect l="-2180" t="-3896" r="-119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B86004-6E2D-D24E-DAA0-2D1410E542B0}"/>
                  </a:ext>
                </a:extLst>
              </p:cNvPr>
              <p:cNvSpPr txBox="1"/>
              <p:nvPr/>
            </p:nvSpPr>
            <p:spPr>
              <a:xfrm>
                <a:off x="7830086" y="5245460"/>
                <a:ext cx="10057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B86004-6E2D-D24E-DAA0-2D1410E54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0086" y="5245460"/>
                <a:ext cx="1005714" cy="555765"/>
              </a:xfrm>
              <a:prstGeom prst="rect">
                <a:avLst/>
              </a:prstGeom>
              <a:blipFill>
                <a:blip r:embed="rId5"/>
                <a:stretch>
                  <a:fillRect r="-969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1872</Words>
  <Application>Microsoft Office PowerPoint</Application>
  <PresentationFormat>宽屏</PresentationFormat>
  <Paragraphs>157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2023-10-20T02:10:36Z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