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72" r:id="rId6"/>
    <p:sldId id="374" r:id="rId7"/>
    <p:sldId id="375" r:id="rId8"/>
    <p:sldId id="377" r:id="rId9"/>
    <p:sldId id="378" r:id="rId10"/>
    <p:sldId id="396" r:id="rId11"/>
    <p:sldId id="381" r:id="rId12"/>
    <p:sldId id="386" r:id="rId13"/>
    <p:sldId id="398" r:id="rId14"/>
    <p:sldId id="388" r:id="rId15"/>
    <p:sldId id="402" r:id="rId16"/>
    <p:sldId id="389" r:id="rId17"/>
    <p:sldId id="390" r:id="rId18"/>
    <p:sldId id="400" r:id="rId19"/>
    <p:sldId id="401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0.bin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1.bin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bin"/><Relationship Id="rId5" Type="http://schemas.openxmlformats.org/officeDocument/2006/relationships/image" Target="../media/image46.png"/><Relationship Id="rId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5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bin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bin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5" name="yt_shape_10745"/>
          <p:cNvSpPr txBox="1"/>
          <p:nvPr/>
        </p:nvSpPr>
        <p:spPr>
          <a:xfrm>
            <a:off x="540000" y="981356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0744" name="yt_image_1074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1356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7" name="yt_shape_10747"/>
          <p:cNvSpPr txBox="1"/>
          <p:nvPr/>
        </p:nvSpPr>
        <p:spPr>
          <a:xfrm>
            <a:off x="540000" y="1640086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p:sp>
        <p:nvSpPr>
          <p:cNvPr id="10748" name="yt_shape_10748"/>
          <p:cNvSpPr txBox="1"/>
          <p:nvPr/>
        </p:nvSpPr>
        <p:spPr>
          <a:xfrm>
            <a:off x="540000" y="2139651"/>
            <a:ext cx="10097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9" name="yt_table_10749" title="H_11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337044"/>
                  </p:ext>
                </p:extLst>
              </p:nvPr>
            </p:nvGraphicFramePr>
            <p:xfrm>
              <a:off x="540000" y="2618954"/>
              <a:ext cx="5324984" cy="1430148"/>
            </p:xfrm>
            <a:graphic>
              <a:graphicData uri="http://schemas.openxmlformats.org/drawingml/2006/table">
                <a:tbl>
                  <a:tblPr/>
                  <a:tblGrid>
                    <a:gridCol w="3178620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146364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0749" name="yt_table_10749" descr="{&quot;rangeId&quot;:2,&quot;type&quot;:&quot;Option&quot;}" title="H_11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8337044"/>
                  </p:ext>
                </p:extLst>
              </p:nvPr>
            </p:nvGraphicFramePr>
            <p:xfrm>
              <a:off x="540000" y="2537598"/>
              <a:ext cx="5324984" cy="1430148"/>
            </p:xfrm>
            <a:graphic>
              <a:graphicData uri="http://schemas.openxmlformats.org/drawingml/2006/table">
                <a:tbl>
                  <a:tblPr/>
                  <a:tblGrid>
                    <a:gridCol w="3178620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146364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625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875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7162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153" r="-6762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875" t="-991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50" name="yt_shape_10750"/>
          <p:cNvSpPr txBox="1"/>
          <p:nvPr/>
        </p:nvSpPr>
        <p:spPr>
          <a:xfrm>
            <a:off x="540119" y="4099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的小正方形网格中，点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都在这些小正方形的顶点上，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51" name="yt_image_10751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684" y="5211373"/>
            <a:ext cx="1540630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988605">
            <a:extLst>
              <a:ext uri="{FF2B5EF4-FFF2-40B4-BE49-F238E27FC236}">
                <a16:creationId xmlns:a16="http://schemas.microsoft.com/office/drawing/2014/main" id="{94458E4E-8A47-36E8-67C4-652BB6C59E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911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5AD8AF-BB30-8FBC-8B92-835EFA4A8487}"/>
              </a:ext>
            </a:extLst>
          </p:cNvPr>
          <p:cNvSpPr txBox="1"/>
          <p:nvPr/>
        </p:nvSpPr>
        <p:spPr>
          <a:xfrm>
            <a:off x="9789251" y="20928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9720F5-68B4-3639-7E05-70B1BD94B378}"/>
              </a:ext>
            </a:extLst>
          </p:cNvPr>
          <p:cNvSpPr txBox="1"/>
          <p:nvPr/>
        </p:nvSpPr>
        <p:spPr>
          <a:xfrm>
            <a:off x="7951046" y="452825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7" name="yt_shape_10807"/>
          <p:cNvSpPr txBox="1"/>
          <p:nvPr/>
        </p:nvSpPr>
        <p:spPr>
          <a:xfrm>
            <a:off x="540000" y="980728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考虑不全而漏解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08" name="yt_shape_10808"/>
              <p:cNvSpPr txBox="1"/>
              <p:nvPr/>
            </p:nvSpPr>
            <p:spPr>
              <a:xfrm>
                <a:off x="540119" y="1480293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的两个根分别是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的两条边，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>
                      <a:rPr lang="en-US" altLang="zh-CN" sz="2400" b="0" i="0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     </m:t>
                    </m: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08" name="yt_shape_10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0293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10" name="yt_shape_10810"/>
          <p:cNvSpPr txBox="1"/>
          <p:nvPr/>
        </p:nvSpPr>
        <p:spPr>
          <a:xfrm>
            <a:off x="540000" y="2732115"/>
            <a:ext cx="6339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6989486">
            <a:extLst>
              <a:ext uri="{FF2B5EF4-FFF2-40B4-BE49-F238E27FC236}">
                <a16:creationId xmlns:a16="http://schemas.microsoft.com/office/drawing/2014/main" id="{EE141372-275F-8B94-544E-B704A1659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B64BAD-7189-0251-6A65-B439B27AC55A}"/>
                  </a:ext>
                </a:extLst>
              </p:cNvPr>
              <p:cNvSpPr txBox="1"/>
              <p:nvPr/>
            </p:nvSpPr>
            <p:spPr>
              <a:xfrm>
                <a:off x="2886067" y="1628800"/>
                <a:ext cx="1192975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B64BAD-7189-0251-6A65-B439B27AC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067" y="1628800"/>
                <a:ext cx="1192975" cy="807543"/>
              </a:xfrm>
              <a:prstGeom prst="rect">
                <a:avLst/>
              </a:prstGeom>
              <a:blipFill>
                <a:blip r:embed="rId4"/>
                <a:stretch>
                  <a:fillRect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11">
                <a:extLst>
                  <a:ext uri="{FF2B5EF4-FFF2-40B4-BE49-F238E27FC236}">
                    <a16:creationId xmlns:a16="http://schemas.microsoft.com/office/drawing/2014/main" id="{F90F4ECA-B1AB-979C-F604-E21778B430E1}"/>
                  </a:ext>
                </a:extLst>
              </p:cNvPr>
              <p:cNvSpPr txBox="1"/>
              <p:nvPr/>
            </p:nvSpPr>
            <p:spPr>
              <a:xfrm>
                <a:off x="630011" y="3060398"/>
                <a:ext cx="5705088" cy="36694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为斜边，此情况不成立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综上所述，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0811">
                <a:extLst>
                  <a:ext uri="{FF2B5EF4-FFF2-40B4-BE49-F238E27FC236}">
                    <a16:creationId xmlns:a16="http://schemas.microsoft.com/office/drawing/2014/main" id="{F90F4ECA-B1AB-979C-F604-E21778B43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060398"/>
                <a:ext cx="5705088" cy="3669402"/>
              </a:xfrm>
              <a:prstGeom prst="rect">
                <a:avLst/>
              </a:prstGeom>
              <a:blipFill>
                <a:blip r:embed="rId5"/>
                <a:stretch>
                  <a:fillRect l="-3205" r="-2350" b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DBB223-B233-3D92-09C8-BCD6EA6B9B56}"/>
                  </a:ext>
                </a:extLst>
              </p:cNvPr>
              <p:cNvSpPr txBox="1"/>
              <p:nvPr/>
            </p:nvSpPr>
            <p:spPr>
              <a:xfrm>
                <a:off x="540000" y="3013592"/>
                <a:ext cx="483266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DBB223-B233-3D92-09C8-BCD6EA6B9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3592"/>
                <a:ext cx="4832667" cy="769062"/>
              </a:xfrm>
              <a:prstGeom prst="rect">
                <a:avLst/>
              </a:prstGeom>
              <a:blipFill>
                <a:blip r:embed="rId6"/>
                <a:stretch>
                  <a:fillRect l="-2020" r="-151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AB24665-5966-A9C6-089D-936F3C1CA529}"/>
              </a:ext>
            </a:extLst>
          </p:cNvPr>
          <p:cNvSpPr txBox="1"/>
          <p:nvPr/>
        </p:nvSpPr>
        <p:spPr>
          <a:xfrm>
            <a:off x="540000" y="3689042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5E575C-881C-6CC7-42D8-B74687AD7FA0}"/>
                  </a:ext>
                </a:extLst>
              </p:cNvPr>
              <p:cNvSpPr txBox="1"/>
              <p:nvPr/>
            </p:nvSpPr>
            <p:spPr>
              <a:xfrm>
                <a:off x="540000" y="4164530"/>
                <a:ext cx="546639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25+16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5E575C-881C-6CC7-42D8-B74687AD7F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4530"/>
                <a:ext cx="5466397" cy="630441"/>
              </a:xfrm>
              <a:prstGeom prst="rect">
                <a:avLst/>
              </a:prstGeom>
              <a:blipFill>
                <a:blip r:embed="rId7"/>
                <a:stretch>
                  <a:fillRect l="-1786" r="-1897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755BD2-F447-0308-E97A-2996B4DA356C}"/>
                  </a:ext>
                </a:extLst>
              </p:cNvPr>
              <p:cNvSpPr txBox="1"/>
              <p:nvPr/>
            </p:nvSpPr>
            <p:spPr>
              <a:xfrm>
                <a:off x="540000" y="4701359"/>
                <a:ext cx="3476117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755BD2-F447-0308-E97A-2996B4DA35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01359"/>
                <a:ext cx="3476117" cy="850786"/>
              </a:xfrm>
              <a:prstGeom prst="rect">
                <a:avLst/>
              </a:prstGeom>
              <a:blipFill>
                <a:blip r:embed="rId8"/>
                <a:stretch>
                  <a:fillRect l="-2807" r="-2105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1A70888-F2B5-3DEA-810D-36FD3A58BE11}"/>
              </a:ext>
            </a:extLst>
          </p:cNvPr>
          <p:cNvSpPr txBox="1"/>
          <p:nvPr/>
        </p:nvSpPr>
        <p:spPr>
          <a:xfrm>
            <a:off x="540000" y="5458533"/>
            <a:ext cx="582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为斜边，此情况不成立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649F6F-5A57-9B39-A002-AD02E07414AF}"/>
                  </a:ext>
                </a:extLst>
              </p:cNvPr>
              <p:cNvSpPr txBox="1"/>
              <p:nvPr/>
            </p:nvSpPr>
            <p:spPr>
              <a:xfrm>
                <a:off x="540000" y="5934021"/>
                <a:ext cx="4201287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综上所述，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649F6F-5A57-9B39-A002-AD02E0741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34021"/>
                <a:ext cx="4201287" cy="807098"/>
              </a:xfrm>
              <a:prstGeom prst="rect">
                <a:avLst/>
              </a:prstGeom>
              <a:blipFill>
                <a:blip r:embed="rId9"/>
                <a:stretch>
                  <a:fillRect l="-2322" r="-1887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4" name="yt_shape_10814"/>
          <p:cNvSpPr txBox="1"/>
          <p:nvPr/>
        </p:nvSpPr>
        <p:spPr>
          <a:xfrm>
            <a:off x="540000" y="980728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13" name="yt_image_10813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16" name="yt_shape_10816"/>
              <p:cNvSpPr txBox="1"/>
              <p:nvPr/>
            </p:nvSpPr>
            <p:spPr>
              <a:xfrm>
                <a:off x="540119" y="1666883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为等腰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的腰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上的高，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spc="150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16" name="yt_shape_10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6883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18" name="yt_shape_10818"/>
          <p:cNvSpPr txBox="1"/>
          <p:nvPr/>
        </p:nvSpPr>
        <p:spPr>
          <a:xfrm>
            <a:off x="540000" y="2671586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解：分两种情况：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9CD7EF-35ED-B3B6-263C-FD235429C67D}"/>
              </a:ext>
            </a:extLst>
          </p:cNvPr>
          <p:cNvSpPr txBox="1"/>
          <p:nvPr/>
        </p:nvSpPr>
        <p:spPr>
          <a:xfrm>
            <a:off x="449989" y="2624780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19">
                <a:extLst>
                  <a:ext uri="{FF2B5EF4-FFF2-40B4-BE49-F238E27FC236}">
                    <a16:creationId xmlns:a16="http://schemas.microsoft.com/office/drawing/2014/main" id="{346C984E-AB5B-0B67-6185-E2690AFD2018}"/>
                  </a:ext>
                </a:extLst>
              </p:cNvPr>
              <p:cNvSpPr txBox="1"/>
              <p:nvPr/>
            </p:nvSpPr>
            <p:spPr>
              <a:xfrm>
                <a:off x="540000" y="3142116"/>
                <a:ext cx="4119718" cy="3174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为钝角，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0819">
                <a:extLst>
                  <a:ext uri="{FF2B5EF4-FFF2-40B4-BE49-F238E27FC236}">
                    <a16:creationId xmlns:a16="http://schemas.microsoft.com/office/drawing/2014/main" id="{346C984E-AB5B-0B67-6185-E2690AFD2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2116"/>
                <a:ext cx="4119718" cy="3174972"/>
              </a:xfrm>
              <a:prstGeom prst="rect">
                <a:avLst/>
              </a:prstGeom>
              <a:blipFill>
                <a:blip r:embed="rId4"/>
                <a:stretch>
                  <a:fillRect l="-4593" t="-1536" r="-3704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822">
            <a:extLst>
              <a:ext uri="{FF2B5EF4-FFF2-40B4-BE49-F238E27FC236}">
                <a16:creationId xmlns:a16="http://schemas.microsoft.com/office/drawing/2014/main" id="{4F197EBE-DDC5-C07D-B10F-92B8E16C92E7}"/>
              </a:ext>
            </a:extLst>
          </p:cNvPr>
          <p:cNvSpPr txBox="1"/>
          <p:nvPr/>
        </p:nvSpPr>
        <p:spPr>
          <a:xfrm>
            <a:off x="5080835" y="6520240"/>
            <a:ext cx="1629549" cy="8464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700" b="0" i="0" u="none" spc="-4700">
                <a:solidFill>
                  <a:srgbClr val="1EE3CF"/>
                </a:solidFill>
                <a:effectLst/>
                <a:latin typeface="Times New Roman" pitchFamily="47"/>
                <a:ea typeface="宋体" pitchFamily="47"/>
                <a:cs typeface="宋体" pitchFamily="47"/>
              </a:rPr>
              <a:t> </a:t>
            </a:r>
            <a:r>
              <a:rPr lang="en-US" altLang="zh-CN" sz="4700" b="0" i="0" u="none" spc="11532">
                <a:solidFill>
                  <a:srgbClr val="1EE3CF"/>
                </a:solidFill>
                <a:effectLst/>
                <a:latin typeface="Times New Roman" pitchFamily="47"/>
                <a:ea typeface="宋体" pitchFamily="47"/>
                <a:cs typeface="宋体" pitchFamily="4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821">
            <a:extLst>
              <a:ext uri="{FF2B5EF4-FFF2-40B4-BE49-F238E27FC236}">
                <a16:creationId xmlns:a16="http://schemas.microsoft.com/office/drawing/2014/main" id="{CD2D0719-685F-3516-0FC6-E7090171CD33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4112" y="4258114"/>
            <a:ext cx="2448272" cy="143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BD2428E-0440-8755-74CB-B7A28C4D5689}"/>
              </a:ext>
            </a:extLst>
          </p:cNvPr>
          <p:cNvSpPr txBox="1"/>
          <p:nvPr/>
        </p:nvSpPr>
        <p:spPr>
          <a:xfrm>
            <a:off x="449989" y="3095310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为钝角，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9D2709-CBEA-7730-735A-925D47901EFB}"/>
              </a:ext>
            </a:extLst>
          </p:cNvPr>
          <p:cNvSpPr txBox="1"/>
          <p:nvPr/>
        </p:nvSpPr>
        <p:spPr>
          <a:xfrm>
            <a:off x="449989" y="357079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978969-2799-7C09-8B27-0DCD4EF7E878}"/>
                  </a:ext>
                </a:extLst>
              </p:cNvPr>
              <p:cNvSpPr txBox="1"/>
              <p:nvPr/>
            </p:nvSpPr>
            <p:spPr>
              <a:xfrm>
                <a:off x="449989" y="4046286"/>
                <a:ext cx="267785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978969-2799-7C09-8B27-0DCD4EF7E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6286"/>
                <a:ext cx="2677858" cy="768681"/>
              </a:xfrm>
              <a:prstGeom prst="rect">
                <a:avLst/>
              </a:prstGeom>
              <a:blipFill>
                <a:blip r:embed="rId6"/>
                <a:stretch>
                  <a:fillRect l="-3645" r="-38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F6EC5E6-9C03-D510-839A-893334176B94}"/>
                  </a:ext>
                </a:extLst>
              </p:cNvPr>
              <p:cNvSpPr txBox="1"/>
              <p:nvPr/>
            </p:nvSpPr>
            <p:spPr>
              <a:xfrm>
                <a:off x="449989" y="4721355"/>
                <a:ext cx="39505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F6EC5E6-9C03-D510-839A-893334176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1355"/>
                <a:ext cx="3950526" cy="613931"/>
              </a:xfrm>
              <a:prstGeom prst="rect">
                <a:avLst/>
              </a:prstGeom>
              <a:blipFill>
                <a:blip r:embed="rId7"/>
                <a:stretch>
                  <a:fillRect l="-2469" r="-262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418BBF-7283-4825-98AF-C9D56BA51DD9}"/>
                  </a:ext>
                </a:extLst>
              </p:cNvPr>
              <p:cNvSpPr txBox="1"/>
              <p:nvPr/>
            </p:nvSpPr>
            <p:spPr>
              <a:xfrm>
                <a:off x="449989" y="5241674"/>
                <a:ext cx="394455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418BBF-7283-4825-98AF-C9D56BA51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1674"/>
                <a:ext cx="3944557" cy="630441"/>
              </a:xfrm>
              <a:prstGeom prst="rect">
                <a:avLst/>
              </a:prstGeom>
              <a:blipFill>
                <a:blip r:embed="rId8"/>
                <a:stretch>
                  <a:fillRect l="-2473" r="-262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4CF7DD0-0FCC-6027-90B2-1ADB74EA7B0E}"/>
                  </a:ext>
                </a:extLst>
              </p:cNvPr>
              <p:cNvSpPr txBox="1"/>
              <p:nvPr/>
            </p:nvSpPr>
            <p:spPr>
              <a:xfrm>
                <a:off x="449989" y="5778503"/>
                <a:ext cx="2343976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4CF7DD0-0FCC-6027-90B2-1ADB74EA7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78503"/>
                <a:ext cx="2343976" cy="554685"/>
              </a:xfrm>
              <a:prstGeom prst="rect">
                <a:avLst/>
              </a:prstGeom>
              <a:blipFill>
                <a:blip r:embed="rId9"/>
                <a:stretch>
                  <a:fillRect l="-4167" r="-390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4" name="yt_shape_10824"/>
              <p:cNvSpPr txBox="1"/>
              <p:nvPr/>
            </p:nvSpPr>
            <p:spPr>
              <a:xfrm>
                <a:off x="540000" y="2197376"/>
                <a:ext cx="4942315" cy="37003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为锐角，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综上所述，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24" name="yt_shape_108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7376"/>
                <a:ext cx="4942315" cy="3700372"/>
              </a:xfrm>
              <a:prstGeom prst="rect">
                <a:avLst/>
              </a:prstGeom>
              <a:blipFill>
                <a:blip r:embed="rId2"/>
                <a:stretch>
                  <a:fillRect l="-3827" t="-1318" r="-2716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27" name="yt_shape_10827"/>
          <p:cNvSpPr txBox="1"/>
          <p:nvPr/>
        </p:nvSpPr>
        <p:spPr>
          <a:xfrm>
            <a:off x="5295290" y="5948536"/>
            <a:ext cx="1196353" cy="16569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 dirty="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200" b="0" i="0" u="none" spc="7029" dirty="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826" name="yt_image_1082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2910609"/>
            <a:ext cx="1728173" cy="267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29E629-F240-BB07-4DE8-A77DA2A96BF5}"/>
              </a:ext>
            </a:extLst>
          </p:cNvPr>
          <p:cNvSpPr txBox="1"/>
          <p:nvPr/>
        </p:nvSpPr>
        <p:spPr>
          <a:xfrm>
            <a:off x="449989" y="2150570"/>
            <a:ext cx="387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为锐角，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80EF9A-E938-6A62-7D02-13198C1D1236}"/>
              </a:ext>
            </a:extLst>
          </p:cNvPr>
          <p:cNvSpPr txBox="1"/>
          <p:nvPr/>
        </p:nvSpPr>
        <p:spPr>
          <a:xfrm>
            <a:off x="449989" y="262605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F236D1-2165-9FB5-E598-4887FE1DDFDC}"/>
                  </a:ext>
                </a:extLst>
              </p:cNvPr>
              <p:cNvSpPr txBox="1"/>
              <p:nvPr/>
            </p:nvSpPr>
            <p:spPr>
              <a:xfrm>
                <a:off x="449989" y="3101546"/>
                <a:ext cx="267785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F236D1-2165-9FB5-E598-4887FE1DDF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01546"/>
                <a:ext cx="2677858" cy="768681"/>
              </a:xfrm>
              <a:prstGeom prst="rect">
                <a:avLst/>
              </a:prstGeom>
              <a:blipFill>
                <a:blip r:embed="rId4"/>
                <a:stretch>
                  <a:fillRect l="-3645" r="-38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CF0547-4AE0-F969-EAC0-3675340BE033}"/>
                  </a:ext>
                </a:extLst>
              </p:cNvPr>
              <p:cNvSpPr txBox="1"/>
              <p:nvPr/>
            </p:nvSpPr>
            <p:spPr>
              <a:xfrm>
                <a:off x="449989" y="3776615"/>
                <a:ext cx="1640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CF0547-4AE0-F969-EAC0-3675340BE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6615"/>
                <a:ext cx="1640713" cy="613931"/>
              </a:xfrm>
              <a:prstGeom prst="rect">
                <a:avLst/>
              </a:prstGeom>
              <a:blipFill>
                <a:blip r:embed="rId5"/>
                <a:stretch>
                  <a:fillRect l="-5948" r="-594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4397E9-59EE-B9AD-DB1F-FE07A35B31C7}"/>
                  </a:ext>
                </a:extLst>
              </p:cNvPr>
              <p:cNvSpPr txBox="1"/>
              <p:nvPr/>
            </p:nvSpPr>
            <p:spPr>
              <a:xfrm>
                <a:off x="449989" y="4296934"/>
                <a:ext cx="424935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4397E9-59EE-B9AD-DB1F-FE07A35B3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934"/>
                <a:ext cx="4249357" cy="630441"/>
              </a:xfrm>
              <a:prstGeom prst="rect">
                <a:avLst/>
              </a:prstGeom>
              <a:blipFill>
                <a:blip r:embed="rId6"/>
                <a:stretch>
                  <a:fillRect l="-2296" r="-2439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3DEF637-DC59-87FE-1CB6-856A7253F52D}"/>
                  </a:ext>
                </a:extLst>
              </p:cNvPr>
              <p:cNvSpPr txBox="1"/>
              <p:nvPr/>
            </p:nvSpPr>
            <p:spPr>
              <a:xfrm>
                <a:off x="449989" y="4833763"/>
                <a:ext cx="3520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3DEF637-DC59-87FE-1CB6-856A7253F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3763"/>
                <a:ext cx="3520313" cy="613931"/>
              </a:xfrm>
              <a:prstGeom prst="rect">
                <a:avLst/>
              </a:prstGeom>
              <a:blipFill>
                <a:blip r:embed="rId7"/>
                <a:stretch>
                  <a:fillRect l="-2773" r="-27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9DB5EA-5A3D-172E-B01E-341393D50861}"/>
                  </a:ext>
                </a:extLst>
              </p:cNvPr>
              <p:cNvSpPr txBox="1"/>
              <p:nvPr/>
            </p:nvSpPr>
            <p:spPr>
              <a:xfrm>
                <a:off x="449989" y="5354082"/>
                <a:ext cx="5074602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综上所述，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9DB5EA-5A3D-172E-B01E-341393D508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4082"/>
                <a:ext cx="5074602" cy="554685"/>
              </a:xfrm>
              <a:prstGeom prst="rect">
                <a:avLst/>
              </a:prstGeom>
              <a:blipFill>
                <a:blip r:embed="rId8"/>
                <a:stretch>
                  <a:fillRect l="-1923" r="-180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816">
                <a:extLst>
                  <a:ext uri="{FF2B5EF4-FFF2-40B4-BE49-F238E27FC236}">
                    <a16:creationId xmlns:a16="http://schemas.microsoft.com/office/drawing/2014/main" id="{37205FFD-82BD-C826-D641-FC818FC95F01}"/>
                  </a:ext>
                </a:extLst>
              </p:cNvPr>
              <p:cNvSpPr txBox="1"/>
              <p:nvPr/>
            </p:nvSpPr>
            <p:spPr>
              <a:xfrm>
                <a:off x="337466" y="1156886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为等腰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的腰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上的高，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spc="150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0816">
                <a:extLst>
                  <a:ext uri="{FF2B5EF4-FFF2-40B4-BE49-F238E27FC236}">
                    <a16:creationId xmlns:a16="http://schemas.microsoft.com/office/drawing/2014/main" id="{37205FFD-82BD-C826-D641-FC818FC95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66" y="1156886"/>
                <a:ext cx="11111999" cy="953915"/>
              </a:xfrm>
              <a:prstGeom prst="rect">
                <a:avLst/>
              </a:prstGeom>
              <a:blipFill>
                <a:blip r:embed="rId9"/>
                <a:stretch>
                  <a:fillRect l="-1646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9" name="yt_shape_10829"/>
          <p:cNvSpPr txBox="1"/>
          <p:nvPr/>
        </p:nvSpPr>
        <p:spPr>
          <a:xfrm>
            <a:off x="540119" y="966294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（聊城市中考）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我市某辖区内的兴国寺有一座宋代仿木楼阁式空心砖塔，塔旁有一棵唐代古槐，称为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宋塔唐槐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），数学兴趣小组利用无人机测量古槐的高度，如图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所示，当无人机从位于塔基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点与古槐底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点之间的地面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点，竖直起飞到正上方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点处时，测得塔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和古槐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26.6°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三点在同一直线上）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已知塔高为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米，塔基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与树底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米，求古槐的高度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sin26.6°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cos26.6°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tan26.6°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sin76°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cos76°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tan76°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830" name="yt_image_1083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4419" y="4478750"/>
            <a:ext cx="2423160" cy="177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AF06920-722D-C929-29F5-140BA2F08A31}"/>
              </a:ext>
            </a:extLst>
          </p:cNvPr>
          <p:cNvSpPr txBox="1"/>
          <p:nvPr/>
        </p:nvSpPr>
        <p:spPr>
          <a:xfrm>
            <a:off x="449989" y="853194"/>
            <a:ext cx="7028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E9F418-6FBC-E3FD-98CC-48B5BC9C9A29}"/>
              </a:ext>
            </a:extLst>
          </p:cNvPr>
          <p:cNvSpPr txBox="1"/>
          <p:nvPr/>
        </p:nvSpPr>
        <p:spPr>
          <a:xfrm>
            <a:off x="449989" y="1196752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由题意知，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432A97-9825-56BF-6EEF-C2DAFF9B4C8A}"/>
              </a:ext>
            </a:extLst>
          </p:cNvPr>
          <p:cNvSpPr txBox="1"/>
          <p:nvPr/>
        </p:nvSpPr>
        <p:spPr>
          <a:xfrm>
            <a:off x="449989" y="1556792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26.6°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0F441E-C54D-116A-442E-C55B40F5A1C7}"/>
                  </a:ext>
                </a:extLst>
              </p:cNvPr>
              <p:cNvSpPr txBox="1"/>
              <p:nvPr/>
            </p:nvSpPr>
            <p:spPr>
              <a:xfrm>
                <a:off x="449989" y="1916832"/>
                <a:ext cx="274453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0F441E-C54D-116A-442E-C55B40F5A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6832"/>
                <a:ext cx="2744533" cy="766331"/>
              </a:xfrm>
              <a:prstGeom prst="rect">
                <a:avLst/>
              </a:prstGeom>
              <a:blipFill>
                <a:blip r:embed="rId2"/>
                <a:stretch>
                  <a:fillRect l="-3556" r="-37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22F763-D224-8222-A448-AA332961FFF7}"/>
                  </a:ext>
                </a:extLst>
              </p:cNvPr>
              <p:cNvSpPr txBox="1"/>
              <p:nvPr/>
            </p:nvSpPr>
            <p:spPr>
              <a:xfrm>
                <a:off x="449989" y="2492896"/>
                <a:ext cx="6440233" cy="788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𝐸𝑀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𝑀𝐻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22F763-D224-8222-A448-AA332961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2896"/>
                <a:ext cx="6440233" cy="788874"/>
              </a:xfrm>
              <a:prstGeom prst="rect">
                <a:avLst/>
              </a:prstGeom>
              <a:blipFill>
                <a:blip r:embed="rId3"/>
                <a:stretch>
                  <a:fillRect l="-1515" r="-1610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6CBA632-1B97-10F2-728D-C6C4DC8A06F5}"/>
              </a:ext>
            </a:extLst>
          </p:cNvPr>
          <p:cNvSpPr txBox="1"/>
          <p:nvPr/>
        </p:nvSpPr>
        <p:spPr>
          <a:xfrm>
            <a:off x="449989" y="3140968"/>
            <a:ext cx="2626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3124FE-FAEE-75FB-4B1D-0D12E91C49F4}"/>
              </a:ext>
            </a:extLst>
          </p:cNvPr>
          <p:cNvSpPr txBox="1"/>
          <p:nvPr/>
        </p:nvSpPr>
        <p:spPr>
          <a:xfrm>
            <a:off x="449989" y="3501008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27BDB9-56A0-B477-2987-AA6307279639}"/>
              </a:ext>
            </a:extLst>
          </p:cNvPr>
          <p:cNvSpPr txBox="1"/>
          <p:nvPr/>
        </p:nvSpPr>
        <p:spPr>
          <a:xfrm>
            <a:off x="449989" y="3861048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DF5F4F-EF08-124B-6247-21A7F86F6A92}"/>
              </a:ext>
            </a:extLst>
          </p:cNvPr>
          <p:cNvSpPr txBox="1"/>
          <p:nvPr/>
        </p:nvSpPr>
        <p:spPr>
          <a:xfrm>
            <a:off x="449989" y="4197054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A7DD0B-C27E-616F-D40C-D1422FEF3A01}"/>
              </a:ext>
            </a:extLst>
          </p:cNvPr>
          <p:cNvSpPr txBox="1"/>
          <p:nvPr/>
        </p:nvSpPr>
        <p:spPr>
          <a:xfrm>
            <a:off x="449989" y="4581128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D50D9C-8C89-5D22-CD83-CD868101DDEC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2679255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D50D9C-8C89-5D22-CD83-CD868101D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2679255" cy="730390"/>
              </a:xfrm>
              <a:prstGeom prst="rect">
                <a:avLst/>
              </a:prstGeom>
              <a:blipFill>
                <a:blip r:embed="rId4"/>
                <a:stretch>
                  <a:fillRect l="-3645" r="-364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0830">
            <a:extLst>
              <a:ext uri="{FF2B5EF4-FFF2-40B4-BE49-F238E27FC236}">
                <a16:creationId xmlns:a16="http://schemas.microsoft.com/office/drawing/2014/main" id="{69F3750D-B918-A16A-4CA0-15227EAA02A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2224" y="1776235"/>
            <a:ext cx="3227805" cy="23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2">
            <a:extLst>
              <a:ext uri="{FF2B5EF4-FFF2-40B4-BE49-F238E27FC236}">
                <a16:creationId xmlns:a16="http://schemas.microsoft.com/office/drawing/2014/main" id="{55D11A24-AF73-E2C7-1D04-EC52DDFA2373}"/>
              </a:ext>
            </a:extLst>
          </p:cNvPr>
          <p:cNvSpPr txBox="1"/>
          <p:nvPr/>
        </p:nvSpPr>
        <p:spPr>
          <a:xfrm>
            <a:off x="540000" y="5492030"/>
            <a:ext cx="6341480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ECN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4.01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32.08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32.08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（米）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15" name="yt_shape_10834">
            <a:extLst>
              <a:ext uri="{FF2B5EF4-FFF2-40B4-BE49-F238E27FC236}">
                <a16:creationId xmlns:a16="http://schemas.microsoft.com/office/drawing/2014/main" id="{720DAC1C-CDA1-C890-AC58-EA56FC45B38E}"/>
              </a:ext>
            </a:extLst>
          </p:cNvPr>
          <p:cNvSpPr txBox="1"/>
          <p:nvPr/>
        </p:nvSpPr>
        <p:spPr>
          <a:xfrm>
            <a:off x="540000" y="6336017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答：古槐的高度约为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0836">
            <a:extLst>
              <a:ext uri="{FF2B5EF4-FFF2-40B4-BE49-F238E27FC236}">
                <a16:creationId xmlns:a16="http://schemas.microsoft.com/office/drawing/2014/main" id="{09AEFF1A-3A88-3368-D77D-F78C35C76CDB}"/>
              </a:ext>
            </a:extLst>
          </p:cNvPr>
          <p:cNvSpPr txBox="1"/>
          <p:nvPr/>
        </p:nvSpPr>
        <p:spPr>
          <a:xfrm>
            <a:off x="5110302" y="8354971"/>
            <a:ext cx="1570045" cy="237731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200" b="0" i="0" u="none" spc="-132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3200" b="0" i="0" u="none" spc="894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7" name="yt_image_10835">
            <a:extLst>
              <a:ext uri="{FF2B5EF4-FFF2-40B4-BE49-F238E27FC236}">
                <a16:creationId xmlns:a16="http://schemas.microsoft.com/office/drawing/2014/main" id="{93DBFDD0-5514-3875-3404-826CB70EEA8A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12424" y="4328753"/>
            <a:ext cx="155448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5234E84-1C71-1584-BD11-34E9AEFC7E75}"/>
              </a:ext>
            </a:extLst>
          </p:cNvPr>
          <p:cNvSpPr txBox="1"/>
          <p:nvPr/>
        </p:nvSpPr>
        <p:spPr>
          <a:xfrm>
            <a:off x="449989" y="5445224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32.08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108FD14-75C7-E7F8-8F02-0D5451EAEC7F}"/>
              </a:ext>
            </a:extLst>
          </p:cNvPr>
          <p:cNvSpPr txBox="1"/>
          <p:nvPr/>
        </p:nvSpPr>
        <p:spPr>
          <a:xfrm>
            <a:off x="449989" y="5805264"/>
            <a:ext cx="6242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32.08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74BED1-C309-CA96-F4E2-129180A94291}"/>
              </a:ext>
            </a:extLst>
          </p:cNvPr>
          <p:cNvSpPr txBox="1"/>
          <p:nvPr/>
        </p:nvSpPr>
        <p:spPr>
          <a:xfrm>
            <a:off x="449989" y="6309320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答：古槐的高度约为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8" grpId="0" build="allAtOnce"/>
      <p:bldP spid="19" grpId="0" build="allAtOnce"/>
      <p:bldP spid="2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540000" y="11247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有一种升降熨烫台如图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所示，其原理是通过改变两根支撑杆夹角的度数来调整熨烫台的高度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是这种升降熨烫台的平面示意图，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是两根相同长度的活动支撑杆，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是它们的连接点，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）表示熨烫台的高度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2" name="yt_image_10839">
            <a:extLst>
              <a:ext uri="{FF2B5EF4-FFF2-40B4-BE49-F238E27FC236}">
                <a16:creationId xmlns:a16="http://schemas.microsoft.com/office/drawing/2014/main" id="{DAA39988-22FE-4F78-CF09-3564FAFE33E9}"/>
              </a:ex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3645024"/>
            <a:ext cx="3977640" cy="167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1" name="yt_shape_10841"/>
          <p:cNvSpPr txBox="1"/>
          <p:nvPr/>
        </p:nvSpPr>
        <p:spPr>
          <a:xfrm>
            <a:off x="540000" y="1268760"/>
            <a:ext cx="6646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</a:p>
        </p:txBody>
      </p:sp>
      <p:pic>
        <p:nvPicPr>
          <p:cNvPr id="10842" name="yt_image_10842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7007" y="2764710"/>
            <a:ext cx="2434016" cy="197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44" name="yt_shape_10844"/>
              <p:cNvSpPr txBox="1"/>
              <p:nvPr/>
            </p:nvSpPr>
            <p:spPr>
              <a:xfrm>
                <a:off x="668313" y="1835494"/>
                <a:ext cx="1013271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（结果保留根号）；</a:t>
                </a:r>
              </a:p>
            </p:txBody>
          </p:sp>
        </mc:Choice>
        <mc:Fallback xmlns="">
          <p:sp>
            <p:nvSpPr>
              <p:cNvPr id="10844" name="yt_shape_10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313" y="1835494"/>
                <a:ext cx="10132710" cy="465577"/>
              </a:xfrm>
              <a:prstGeom prst="rect">
                <a:avLst/>
              </a:prstGeom>
              <a:blipFill>
                <a:blip r:embed="rId3"/>
                <a:stretch>
                  <a:fillRect l="-1865" t="-3947" r="-72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231554-6E78-3A39-6FE9-B4A75B07F7AD}"/>
              </a:ext>
            </a:extLst>
          </p:cNvPr>
          <p:cNvSpPr txBox="1"/>
          <p:nvPr/>
        </p:nvSpPr>
        <p:spPr>
          <a:xfrm>
            <a:off x="3626302" y="1788688"/>
            <a:ext cx="484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E17C8C-2347-B8F8-1E7E-C954CCBE6292}"/>
                  </a:ext>
                </a:extLst>
              </p:cNvPr>
              <p:cNvSpPr txBox="1"/>
              <p:nvPr/>
            </p:nvSpPr>
            <p:spPr>
              <a:xfrm>
                <a:off x="6520315" y="1707738"/>
                <a:ext cx="8533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E17C8C-2347-B8F8-1E7E-C954CCBE6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315" y="1707738"/>
                <a:ext cx="853313" cy="554686"/>
              </a:xfrm>
              <a:prstGeom prst="rect">
                <a:avLst/>
              </a:prstGeom>
              <a:blipFill>
                <a:blip r:embed="rId4"/>
                <a:stretch>
                  <a:fillRect l="-1142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D56AAF-6B6D-F119-94C3-F5171F76FC84}"/>
              </a:ext>
            </a:extLst>
          </p:cNvPr>
          <p:cNvSpPr txBox="1"/>
          <p:nvPr/>
        </p:nvSpPr>
        <p:spPr>
          <a:xfrm>
            <a:off x="668313" y="2425048"/>
            <a:ext cx="8298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B9BFCC-191F-80F7-392A-ED82207C3176}"/>
              </a:ext>
            </a:extLst>
          </p:cNvPr>
          <p:cNvSpPr txBox="1"/>
          <p:nvPr/>
        </p:nvSpPr>
        <p:spPr>
          <a:xfrm>
            <a:off x="668313" y="2900536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FDE945-1B60-2124-0112-FBC77D61DAE3}"/>
                  </a:ext>
                </a:extLst>
              </p:cNvPr>
              <p:cNvSpPr txBox="1"/>
              <p:nvPr/>
            </p:nvSpPr>
            <p:spPr>
              <a:xfrm>
                <a:off x="668313" y="3376024"/>
                <a:ext cx="5083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FDE945-1B60-2124-0112-FBC77D61D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313" y="3376024"/>
                <a:ext cx="5083873" cy="765061"/>
              </a:xfrm>
              <a:prstGeom prst="rect">
                <a:avLst/>
              </a:prstGeom>
              <a:blipFill>
                <a:blip r:embed="rId5"/>
                <a:stretch>
                  <a:fillRect l="-1918" r="-167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B453989-23E9-05BF-8645-377AA154DFD7}"/>
              </a:ext>
            </a:extLst>
          </p:cNvPr>
          <p:cNvSpPr txBox="1"/>
          <p:nvPr/>
        </p:nvSpPr>
        <p:spPr>
          <a:xfrm>
            <a:off x="668313" y="4047473"/>
            <a:ext cx="1473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19ADC0-67C5-ADA9-A2B9-077B07E81E5C}"/>
                  </a:ext>
                </a:extLst>
              </p:cNvPr>
              <p:cNvSpPr txBox="1"/>
              <p:nvPr/>
            </p:nvSpPr>
            <p:spPr>
              <a:xfrm>
                <a:off x="668313" y="4522961"/>
                <a:ext cx="4810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19ADC0-67C5-ADA9-A2B9-077B07E81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313" y="4522961"/>
                <a:ext cx="4810823" cy="765061"/>
              </a:xfrm>
              <a:prstGeom prst="rect">
                <a:avLst/>
              </a:prstGeom>
              <a:blipFill>
                <a:blip r:embed="rId6"/>
                <a:stretch>
                  <a:fillRect l="-2028" r="-202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30C6DE6-9F75-EB2F-15E6-720EB020C682}"/>
                  </a:ext>
                </a:extLst>
              </p:cNvPr>
              <p:cNvSpPr txBox="1"/>
              <p:nvPr/>
            </p:nvSpPr>
            <p:spPr>
              <a:xfrm>
                <a:off x="668313" y="5194410"/>
                <a:ext cx="606990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30C6DE6-9F75-EB2F-15E6-720EB020C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313" y="5194410"/>
                <a:ext cx="6069901" cy="850024"/>
              </a:xfrm>
              <a:prstGeom prst="rect">
                <a:avLst/>
              </a:prstGeom>
              <a:blipFill>
                <a:blip r:embed="rId7"/>
                <a:stretch>
                  <a:fillRect l="-1608" r="-130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98184F8-B691-8EE7-2FAF-2317CB635FDF}"/>
                  </a:ext>
                </a:extLst>
              </p:cNvPr>
              <p:cNvSpPr txBox="1"/>
              <p:nvPr/>
            </p:nvSpPr>
            <p:spPr>
              <a:xfrm>
                <a:off x="668313" y="5950822"/>
                <a:ext cx="312820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98184F8-B691-8EE7-2FAF-2317CB63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313" y="5950822"/>
                <a:ext cx="3128201" cy="554686"/>
              </a:xfrm>
              <a:prstGeom prst="rect">
                <a:avLst/>
              </a:prstGeom>
              <a:blipFill>
                <a:blip r:embed="rId8"/>
                <a:stretch>
                  <a:fillRect l="-3119" r="-292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850">
            <a:extLst>
              <a:ext uri="{FF2B5EF4-FFF2-40B4-BE49-F238E27FC236}">
                <a16:creationId xmlns:a16="http://schemas.microsoft.com/office/drawing/2014/main" id="{8D24D5C6-0641-1D3B-A713-C4E606EE64F8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62002" y="4866561"/>
            <a:ext cx="2539021" cy="184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1" name="yt_shape_10851"/>
          <p:cNvSpPr txBox="1"/>
          <p:nvPr/>
        </p:nvSpPr>
        <p:spPr>
          <a:xfrm>
            <a:off x="4950282" y="836712"/>
            <a:ext cx="1894814" cy="12336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13063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3" name="yt_shape_10853"/>
              <p:cNvSpPr txBox="1"/>
              <p:nvPr/>
            </p:nvSpPr>
            <p:spPr>
              <a:xfrm>
                <a:off x="540000" y="2251123"/>
                <a:ext cx="4812215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53" name="yt_shape_108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1123"/>
                <a:ext cx="4812215" cy="2546916"/>
              </a:xfrm>
              <a:prstGeom prst="rect">
                <a:avLst/>
              </a:prstGeom>
              <a:blipFill>
                <a:blip r:embed="rId2"/>
                <a:stretch>
                  <a:fillRect l="-3929" t="-1914" r="-2662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AB33F9-B52D-0E67-D11B-7C66DE558F68}"/>
              </a:ext>
            </a:extLst>
          </p:cNvPr>
          <p:cNvSpPr txBox="1"/>
          <p:nvPr/>
        </p:nvSpPr>
        <p:spPr>
          <a:xfrm>
            <a:off x="449989" y="2204317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9C4A6-ABD5-9D08-0B35-339F42E3F031}"/>
              </a:ext>
            </a:extLst>
          </p:cNvPr>
          <p:cNvSpPr txBox="1"/>
          <p:nvPr/>
        </p:nvSpPr>
        <p:spPr>
          <a:xfrm>
            <a:off x="449989" y="2679805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D11E23-4BEB-055A-D080-0ABB9D9D8F04}"/>
              </a:ext>
            </a:extLst>
          </p:cNvPr>
          <p:cNvSpPr txBox="1"/>
          <p:nvPr/>
        </p:nvSpPr>
        <p:spPr>
          <a:xfrm>
            <a:off x="449989" y="3155293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39F9FA-EA34-E77D-AABC-5A0C10C226B5}"/>
                  </a:ext>
                </a:extLst>
              </p:cNvPr>
              <p:cNvSpPr txBox="1"/>
              <p:nvPr/>
            </p:nvSpPr>
            <p:spPr>
              <a:xfrm>
                <a:off x="449989" y="3630781"/>
                <a:ext cx="4669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39F9FA-EA34-E77D-AABC-5A0C10C22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0781"/>
                <a:ext cx="4669536" cy="765061"/>
              </a:xfrm>
              <a:prstGeom prst="rect">
                <a:avLst/>
              </a:prstGeom>
              <a:blipFill>
                <a:blip r:embed="rId3"/>
                <a:stretch>
                  <a:fillRect l="-2089" r="-16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5B5A3EF-C839-D4A6-4881-A55563E954A6}"/>
              </a:ext>
            </a:extLst>
          </p:cNvPr>
          <p:cNvSpPr txBox="1"/>
          <p:nvPr/>
        </p:nvSpPr>
        <p:spPr>
          <a:xfrm>
            <a:off x="449989" y="4302230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846">
            <a:extLst>
              <a:ext uri="{FF2B5EF4-FFF2-40B4-BE49-F238E27FC236}">
                <a16:creationId xmlns:a16="http://schemas.microsoft.com/office/drawing/2014/main" id="{626FFB83-720A-89E0-F64E-0744FF377A2E}"/>
              </a:ext>
            </a:extLst>
          </p:cNvPr>
          <p:cNvSpPr txBox="1"/>
          <p:nvPr/>
        </p:nvSpPr>
        <p:spPr>
          <a:xfrm>
            <a:off x="449989" y="1748907"/>
            <a:ext cx="6315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，则熨烫台的高度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CD9A9F-1019-0CEE-820A-8B7DA7650194}"/>
              </a:ext>
            </a:extLst>
          </p:cNvPr>
          <p:cNvSpPr txBox="1"/>
          <p:nvPr/>
        </p:nvSpPr>
        <p:spPr>
          <a:xfrm>
            <a:off x="5557453" y="17021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842">
            <a:extLst>
              <a:ext uri="{FF2B5EF4-FFF2-40B4-BE49-F238E27FC236}">
                <a16:creationId xmlns:a16="http://schemas.microsoft.com/office/drawing/2014/main" id="{16437C29-99DC-1EB6-C04F-49EE720C0648}"/>
              </a:ex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7007" y="2764710"/>
            <a:ext cx="2434016" cy="197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5" name="yt_shape_10855"/>
              <p:cNvSpPr txBox="1"/>
              <p:nvPr/>
            </p:nvSpPr>
            <p:spPr>
              <a:xfrm>
                <a:off x="540000" y="2773666"/>
                <a:ext cx="7817846" cy="23934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128cm.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𝑠𝑖𝑛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55" name="yt_shape_10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3666"/>
                <a:ext cx="7817846" cy="2393412"/>
              </a:xfrm>
              <a:prstGeom prst="rect">
                <a:avLst/>
              </a:prstGeom>
              <a:blipFill>
                <a:blip r:embed="rId2"/>
                <a:stretch>
                  <a:fillRect l="-2418" t="-2290" r="-1326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57" name="yt_shape_10857"/>
          <p:cNvSpPr txBox="1"/>
          <p:nvPr/>
        </p:nvSpPr>
        <p:spPr>
          <a:xfrm>
            <a:off x="540000" y="5217866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答：支撑杆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859" name="yt_shape_10859"/>
          <p:cNvSpPr txBox="1"/>
          <p:nvPr/>
        </p:nvSpPr>
        <p:spPr>
          <a:xfrm>
            <a:off x="5018862" y="5849533"/>
            <a:ext cx="1756315" cy="1683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50" b="0" i="0" u="none" spc="-935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350" b="0" i="0" u="none" spc="11358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858" name="yt_image_1085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3347635"/>
            <a:ext cx="1737360" cy="1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0B9175-BD06-F84A-D0E8-11E59939CD8A}"/>
              </a:ext>
            </a:extLst>
          </p:cNvPr>
          <p:cNvSpPr txBox="1"/>
          <p:nvPr/>
        </p:nvSpPr>
        <p:spPr>
          <a:xfrm>
            <a:off x="449989" y="2726860"/>
            <a:ext cx="792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128cm.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0BA59A-F7B9-56CC-2393-3131D71DC1DB}"/>
              </a:ext>
            </a:extLst>
          </p:cNvPr>
          <p:cNvSpPr txBox="1"/>
          <p:nvPr/>
        </p:nvSpPr>
        <p:spPr>
          <a:xfrm>
            <a:off x="449989" y="3202348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CC26FA-B6AD-2F17-4B55-A3276298C197}"/>
                  </a:ext>
                </a:extLst>
              </p:cNvPr>
              <p:cNvSpPr txBox="1"/>
              <p:nvPr/>
            </p:nvSpPr>
            <p:spPr>
              <a:xfrm>
                <a:off x="449989" y="3677836"/>
                <a:ext cx="5145786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53°.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CC26FA-B6AD-2F17-4B55-A3276298C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7836"/>
                <a:ext cx="5145786" cy="874154"/>
              </a:xfrm>
              <a:prstGeom prst="rect">
                <a:avLst/>
              </a:prstGeom>
              <a:blipFill>
                <a:blip r:embed="rId4"/>
                <a:stretch>
                  <a:fillRect l="-1896" r="-17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593CC6-03ED-8632-4E6C-A4AB3794533D}"/>
                  </a:ext>
                </a:extLst>
              </p:cNvPr>
              <p:cNvSpPr txBox="1"/>
              <p:nvPr/>
            </p:nvSpPr>
            <p:spPr>
              <a:xfrm>
                <a:off x="449989" y="4458378"/>
                <a:ext cx="6273165" cy="7323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𝑠𝑖𝑛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593CC6-03ED-8632-4E6C-A4AB37945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8378"/>
                <a:ext cx="6273165" cy="732359"/>
              </a:xfrm>
              <a:prstGeom prst="rect">
                <a:avLst/>
              </a:prstGeom>
              <a:blipFill>
                <a:blip r:embed="rId5"/>
                <a:stretch>
                  <a:fillRect l="-1555" r="-155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519D5E6-DDE4-EA62-C9A9-E80BFCA45189}"/>
              </a:ext>
            </a:extLst>
          </p:cNvPr>
          <p:cNvSpPr txBox="1"/>
          <p:nvPr/>
        </p:nvSpPr>
        <p:spPr>
          <a:xfrm>
            <a:off x="449989" y="5171060"/>
            <a:ext cx="3285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答：支撑杆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847">
            <a:extLst>
              <a:ext uri="{FF2B5EF4-FFF2-40B4-BE49-F238E27FC236}">
                <a16:creationId xmlns:a16="http://schemas.microsoft.com/office/drawing/2014/main" id="{0B1BF65F-C7D0-1C72-9E62-06361D690206}"/>
              </a:ext>
            </a:extLst>
          </p:cNvPr>
          <p:cNvSpPr txBox="1"/>
          <p:nvPr/>
        </p:nvSpPr>
        <p:spPr>
          <a:xfrm>
            <a:off x="341019" y="1162084"/>
            <a:ext cx="11111999" cy="1478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）爱动脑筋的小明发现，当这种升降熨烫台的高度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时，两根支撑杆的夹角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求该熨烫台支撑杆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000" y="2137759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p:sp>
        <p:nvSpPr>
          <p:cNvPr id="10754" name="yt_shape_10754"/>
          <p:cNvSpPr txBox="1"/>
          <p:nvPr/>
        </p:nvSpPr>
        <p:spPr>
          <a:xfrm>
            <a:off x="540000" y="2637324"/>
            <a:ext cx="4547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5" name="yt_table_10755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5934154"/>
                  </p:ext>
                </p:extLst>
              </p:nvPr>
            </p:nvGraphicFramePr>
            <p:xfrm>
              <a:off x="540000" y="3116627"/>
              <a:ext cx="7697281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360994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446276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55" name="yt_table_10755" descr="{&quot;rangeId&quot;:5,&quot;type&quot;:&quot;Option&quot;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5934154"/>
                  </p:ext>
                </p:extLst>
              </p:nvPr>
            </p:nvGraphicFramePr>
            <p:xfrm>
              <a:off x="540000" y="1878868"/>
              <a:ext cx="7697281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360994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446276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3463" r="-14315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3975" r="-7476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33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56" name="yt_shape_10756"/>
              <p:cNvSpPr txBox="1"/>
              <p:nvPr/>
            </p:nvSpPr>
            <p:spPr>
              <a:xfrm>
                <a:off x="540000" y="3881188"/>
                <a:ext cx="10081350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锐角三角形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的形状是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等边三角形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56" name="yt_shape_1075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1188"/>
                <a:ext cx="10081350" cy="719749"/>
              </a:xfrm>
              <a:prstGeom prst="rect">
                <a:avLst/>
              </a:prstGeom>
              <a:blipFill>
                <a:blip r:embed="rId3"/>
                <a:stretch>
                  <a:fillRect l="-1875" r="-90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6988756">
            <a:extLst>
              <a:ext uri="{FF2B5EF4-FFF2-40B4-BE49-F238E27FC236}">
                <a16:creationId xmlns:a16="http://schemas.microsoft.com/office/drawing/2014/main" id="{F94A8488-B575-2646-0E7E-2B681496DB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678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128459-42BC-03BA-544A-FFDE6B1E1E70}"/>
              </a:ext>
            </a:extLst>
          </p:cNvPr>
          <p:cNvSpPr txBox="1"/>
          <p:nvPr/>
        </p:nvSpPr>
        <p:spPr>
          <a:xfrm>
            <a:off x="4275864" y="25905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05C159-1903-4E16-ABDA-982241BC2227}"/>
              </a:ext>
            </a:extLst>
          </p:cNvPr>
          <p:cNvSpPr txBox="1"/>
          <p:nvPr/>
        </p:nvSpPr>
        <p:spPr>
          <a:xfrm>
            <a:off x="8528839" y="3834382"/>
            <a:ext cx="1704086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等边三角形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9" name="yt_shape_10759"/>
              <p:cNvSpPr txBox="1"/>
              <p:nvPr/>
            </p:nvSpPr>
            <p:spPr>
              <a:xfrm>
                <a:off x="540000" y="1550840"/>
                <a:ext cx="5280292" cy="4116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tan30°·sin60°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59" name="yt_shape_10759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0840"/>
                <a:ext cx="5280292" cy="4116320"/>
              </a:xfrm>
              <a:prstGeom prst="rect">
                <a:avLst/>
              </a:prstGeom>
              <a:blipFill>
                <a:blip r:embed="rId2"/>
                <a:stretch>
                  <a:fillRect l="-3580" t="-1183" r="-2079" b="-3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9D27F8-D142-59F2-326D-EF06061D0175}"/>
                  </a:ext>
                </a:extLst>
              </p:cNvPr>
              <p:cNvSpPr txBox="1"/>
              <p:nvPr/>
            </p:nvSpPr>
            <p:spPr>
              <a:xfrm>
                <a:off x="449989" y="1979522"/>
                <a:ext cx="384898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}">
                <a:extLst>
                  <a:ext uri="{FF2B5EF4-FFF2-40B4-BE49-F238E27FC236}">
                    <a16:creationId xmlns:a16="http://schemas.microsoft.com/office/drawing/2014/main" id="{5E9D27F8-D142-59F2-326D-EF06061D0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79522"/>
                <a:ext cx="3848989" cy="852437"/>
              </a:xfrm>
              <a:prstGeom prst="rect">
                <a:avLst/>
              </a:prstGeom>
              <a:blipFill>
                <a:blip r:embed="rId3"/>
                <a:stretch>
                  <a:fillRect l="-2536" b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935CE5-5B5D-7CCF-48C0-38DBD5C10F2C}"/>
                  </a:ext>
                </a:extLst>
              </p:cNvPr>
              <p:cNvSpPr txBox="1"/>
              <p:nvPr/>
            </p:nvSpPr>
            <p:spPr>
              <a:xfrm>
                <a:off x="1664762" y="2738347"/>
                <a:ext cx="10468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935CE5-5B5D-7CCF-48C0-38DBD5C10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4762" y="2738347"/>
                <a:ext cx="1046862" cy="765061"/>
              </a:xfrm>
              <a:prstGeom prst="rect">
                <a:avLst/>
              </a:prstGeom>
              <a:blipFill>
                <a:blip r:embed="rId4"/>
                <a:stretch>
                  <a:fillRect l="-872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0AE480-A655-80F1-1245-405A9827716A}"/>
              </a:ext>
            </a:extLst>
          </p:cNvPr>
          <p:cNvSpPr txBox="1"/>
          <p:nvPr/>
        </p:nvSpPr>
        <p:spPr>
          <a:xfrm>
            <a:off x="1664762" y="3409797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82C37A-F55B-B277-281B-14E34BC3FEDD}"/>
                  </a:ext>
                </a:extLst>
              </p:cNvPr>
              <p:cNvSpPr txBox="1"/>
              <p:nvPr/>
            </p:nvSpPr>
            <p:spPr>
              <a:xfrm>
                <a:off x="449989" y="4360772"/>
                <a:ext cx="3807587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6}">
                <a:extLst>
                  <a:ext uri="{FF2B5EF4-FFF2-40B4-BE49-F238E27FC236}">
                    <a16:creationId xmlns:a16="http://schemas.microsoft.com/office/drawing/2014/main" id="{C782C37A-F55B-B277-281B-14E34BC3F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0772"/>
                <a:ext cx="3807587" cy="851231"/>
              </a:xfrm>
              <a:prstGeom prst="rect">
                <a:avLst/>
              </a:prstGeom>
              <a:blipFill>
                <a:blip r:embed="rId5"/>
                <a:stretch>
                  <a:fillRect l="-256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FA52D9-30B4-8397-2902-C272830278BF}"/>
                  </a:ext>
                </a:extLst>
              </p:cNvPr>
              <p:cNvSpPr txBox="1"/>
              <p:nvPr/>
            </p:nvSpPr>
            <p:spPr>
              <a:xfrm>
                <a:off x="1681040" y="5106960"/>
                <a:ext cx="9295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FA52D9-30B4-8397-2902-C27283027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1040" y="5106960"/>
                <a:ext cx="929514" cy="555765"/>
              </a:xfrm>
              <a:prstGeom prst="rect">
                <a:avLst/>
              </a:prstGeom>
              <a:blipFill>
                <a:blip r:embed="rId6"/>
                <a:stretch>
                  <a:fillRect l="-10526" r="-1052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758">
            <a:extLst>
              <a:ext uri="{FF2B5EF4-FFF2-40B4-BE49-F238E27FC236}">
                <a16:creationId xmlns:a16="http://schemas.microsoft.com/office/drawing/2014/main" id="{A96A02DF-38AD-E0AB-A39A-80206A12E60D}"/>
              </a:ext>
            </a:extLst>
          </p:cNvPr>
          <p:cNvSpPr txBox="1"/>
          <p:nvPr/>
        </p:nvSpPr>
        <p:spPr>
          <a:xfrm>
            <a:off x="586394" y="1075351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540000" y="1774288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66" name="yt_shape_10766"/>
              <p:cNvSpPr txBox="1"/>
              <p:nvPr/>
            </p:nvSpPr>
            <p:spPr>
              <a:xfrm>
                <a:off x="540119" y="2273853"/>
                <a:ext cx="11111999" cy="22469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（遵义市中考）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构建几何图形解决代数问题是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数形结合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思想的重要体现，在计算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，所以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类比这种方法，计算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tan22.5°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766" name="yt_shape_1076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3853"/>
                <a:ext cx="11111999" cy="2246962"/>
              </a:xfrm>
              <a:prstGeom prst="rect">
                <a:avLst/>
              </a:prstGeom>
              <a:blipFill>
                <a:blip r:embed="rId2"/>
                <a:stretch>
                  <a:fillRect l="-1701" t="-2168" r="-1537" b="-7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69" name="yt_table_10769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3691539"/>
                  </p:ext>
                </p:extLst>
              </p:nvPr>
            </p:nvGraphicFramePr>
            <p:xfrm>
              <a:off x="540000" y="4571603"/>
              <a:ext cx="8434134" cy="632714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69" name="yt_table_10769_skip" descr="{&quot;rangeId&quot;:8,&quot;type&quot;:&quot;Option&quot;,&quot;drawing&quot;:[&quot;yt_image_10768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3691539"/>
                  </p:ext>
                </p:extLst>
              </p:nvPr>
            </p:nvGraphicFramePr>
            <p:xfrm>
              <a:off x="540000" y="3697315"/>
              <a:ext cx="8434134" cy="632714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198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64" r="-120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3380" r="-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73433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768" name="yt_image_10768_skip" title="H_68.6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1518" y="4571603"/>
            <a:ext cx="2188447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6988930">
            <a:extLst>
              <a:ext uri="{FF2B5EF4-FFF2-40B4-BE49-F238E27FC236}">
                <a16:creationId xmlns:a16="http://schemas.microsoft.com/office/drawing/2014/main" id="{237F812F-53FF-6225-1BF1-BF180434D0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331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1D7257-C04F-1AE0-B5BA-8320B3684AD4}"/>
              </a:ext>
            </a:extLst>
          </p:cNvPr>
          <p:cNvSpPr txBox="1"/>
          <p:nvPr/>
        </p:nvSpPr>
        <p:spPr>
          <a:xfrm>
            <a:off x="4677621" y="40279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0" name="yt_shape_10770"/>
              <p:cNvSpPr txBox="1"/>
              <p:nvPr/>
            </p:nvSpPr>
            <p:spPr>
              <a:xfrm>
                <a:off x="540119" y="1124744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（自贡市中考）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70" name="yt_shape_10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4744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549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72" name="yt_image_1077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467628"/>
            <a:ext cx="2500102" cy="130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774">
                <a:extLst>
                  <a:ext uri="{FF2B5EF4-FFF2-40B4-BE49-F238E27FC236}">
                    <a16:creationId xmlns:a16="http://schemas.microsoft.com/office/drawing/2014/main" id="{F3F03BF4-9DCF-3F0A-E18C-3CEB7E9B9FF2}"/>
                  </a:ext>
                </a:extLst>
              </p:cNvPr>
              <p:cNvSpPr txBox="1"/>
              <p:nvPr/>
            </p:nvSpPr>
            <p:spPr>
              <a:xfrm>
                <a:off x="497379" y="2297130"/>
                <a:ext cx="5451685" cy="41489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774">
                <a:extLst>
                  <a:ext uri="{FF2B5EF4-FFF2-40B4-BE49-F238E27FC236}">
                    <a16:creationId xmlns:a16="http://schemas.microsoft.com/office/drawing/2014/main" id="{F3F03BF4-9DCF-3F0A-E18C-3CEB7E9B9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297130"/>
                <a:ext cx="5451685" cy="4148956"/>
              </a:xfrm>
              <a:prstGeom prst="rect">
                <a:avLst/>
              </a:prstGeom>
              <a:blipFill>
                <a:blip r:embed="rId4"/>
                <a:stretch>
                  <a:fillRect l="-3468" t="-1324" r="-2573" b="-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777">
            <a:extLst>
              <a:ext uri="{FF2B5EF4-FFF2-40B4-BE49-F238E27FC236}">
                <a16:creationId xmlns:a16="http://schemas.microsoft.com/office/drawing/2014/main" id="{EC2C396F-51E7-1591-6983-A4026E344CF8}"/>
              </a:ext>
            </a:extLst>
          </p:cNvPr>
          <p:cNvSpPr txBox="1"/>
          <p:nvPr/>
        </p:nvSpPr>
        <p:spPr>
          <a:xfrm>
            <a:off x="4915864" y="6649238"/>
            <a:ext cx="1878271" cy="7834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50" b="0" i="0" u="none" spc="-435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  <a:cs typeface="宋体" pitchFamily="44"/>
              </a:rPr>
              <a:t> </a:t>
            </a:r>
            <a:r>
              <a:rPr lang="en-US" altLang="zh-CN" sz="4350" b="0" i="0" u="none" spc="13559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  <a:cs typeface="宋体" pitchFamily="4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0776">
            <a:extLst>
              <a:ext uri="{FF2B5EF4-FFF2-40B4-BE49-F238E27FC236}">
                <a16:creationId xmlns:a16="http://schemas.microsoft.com/office/drawing/2014/main" id="{171740E5-5795-23F5-6CBA-BBF3A5592263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54188" y="4598973"/>
            <a:ext cx="2376264" cy="11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9B1AA9C-FAEE-3C21-42D0-A264D36CDE34}"/>
              </a:ext>
            </a:extLst>
          </p:cNvPr>
          <p:cNvSpPr txBox="1"/>
          <p:nvPr/>
        </p:nvSpPr>
        <p:spPr>
          <a:xfrm>
            <a:off x="407368" y="2250324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5B3C71-E5B7-5083-90A0-29374564BF3B}"/>
              </a:ext>
            </a:extLst>
          </p:cNvPr>
          <p:cNvSpPr txBox="1"/>
          <p:nvPr/>
        </p:nvSpPr>
        <p:spPr>
          <a:xfrm>
            <a:off x="407368" y="2725812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C8069E-04B4-D996-05FB-F9E6BCAC0B05}"/>
              </a:ext>
            </a:extLst>
          </p:cNvPr>
          <p:cNvSpPr txBox="1"/>
          <p:nvPr/>
        </p:nvSpPr>
        <p:spPr>
          <a:xfrm>
            <a:off x="407368" y="3201300"/>
            <a:ext cx="144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BF1CBF-D690-D68B-20DB-54C41AE9A0C5}"/>
                  </a:ext>
                </a:extLst>
              </p:cNvPr>
              <p:cNvSpPr txBox="1"/>
              <p:nvPr/>
            </p:nvSpPr>
            <p:spPr>
              <a:xfrm>
                <a:off x="407368" y="3676788"/>
                <a:ext cx="5579046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6BF1CBF-D690-D68B-20DB-54C41AE9A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76788"/>
                <a:ext cx="5579046" cy="631267"/>
              </a:xfrm>
              <a:prstGeom prst="rect">
                <a:avLst/>
              </a:prstGeom>
              <a:blipFill>
                <a:blip r:embed="rId6"/>
                <a:stretch>
                  <a:fillRect l="-1749" r="-185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500FB4-1D39-02AA-E9DC-6C232B7FB595}"/>
                  </a:ext>
                </a:extLst>
              </p:cNvPr>
              <p:cNvSpPr txBox="1"/>
              <p:nvPr/>
            </p:nvSpPr>
            <p:spPr>
              <a:xfrm>
                <a:off x="407368" y="4214443"/>
                <a:ext cx="239687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500FB4-1D39-02AA-E9DC-6C232B7FB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14443"/>
                <a:ext cx="2396872" cy="769061"/>
              </a:xfrm>
              <a:prstGeom prst="rect">
                <a:avLst/>
              </a:prstGeom>
              <a:blipFill>
                <a:blip r:embed="rId7"/>
                <a:stretch>
                  <a:fillRect l="-4071" r="-40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9A31D6F-169E-5BF8-945B-C276C6E49EEE}"/>
              </a:ext>
            </a:extLst>
          </p:cNvPr>
          <p:cNvSpPr txBox="1"/>
          <p:nvPr/>
        </p:nvSpPr>
        <p:spPr>
          <a:xfrm>
            <a:off x="407368" y="4889892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ABC81B6-5EE5-D9FF-EEF7-EAE996CF244E}"/>
                  </a:ext>
                </a:extLst>
              </p:cNvPr>
              <p:cNvSpPr txBox="1"/>
              <p:nvPr/>
            </p:nvSpPr>
            <p:spPr>
              <a:xfrm>
                <a:off x="407368" y="5365380"/>
                <a:ext cx="36377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ABC81B6-5EE5-D9FF-EEF7-EAE996CF2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365380"/>
                <a:ext cx="3637788" cy="613931"/>
              </a:xfrm>
              <a:prstGeom prst="rect">
                <a:avLst/>
              </a:prstGeom>
              <a:blipFill>
                <a:blip r:embed="rId8"/>
                <a:stretch>
                  <a:fillRect l="-2680" r="-28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620EC28-8CDA-FD3C-F403-AA9EE45BDE8C}"/>
                  </a:ext>
                </a:extLst>
              </p:cNvPr>
              <p:cNvSpPr txBox="1"/>
              <p:nvPr/>
            </p:nvSpPr>
            <p:spPr>
              <a:xfrm>
                <a:off x="407368" y="5885699"/>
                <a:ext cx="5300408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620EC28-8CDA-FD3C-F403-AA9EE45BD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85699"/>
                <a:ext cx="5300408" cy="567068"/>
              </a:xfrm>
              <a:prstGeom prst="rect">
                <a:avLst/>
              </a:prstGeom>
              <a:blipFill>
                <a:blip r:embed="rId9"/>
                <a:stretch>
                  <a:fillRect l="-1841" r="-2071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9" name="yt_shape_10779"/>
          <p:cNvSpPr txBox="1"/>
          <p:nvPr/>
        </p:nvSpPr>
        <p:spPr>
          <a:xfrm>
            <a:off x="540000" y="1958667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三角函数的应用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80" name="yt_shape_10780"/>
              <p:cNvSpPr txBox="1"/>
              <p:nvPr/>
            </p:nvSpPr>
            <p:spPr>
              <a:xfrm>
                <a:off x="540119" y="2458232"/>
                <a:ext cx="11111999" cy="14721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（深圳市中考）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爬坡时坡面与水平面夹角为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，则每爬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耗能（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J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，如图，若某人爬了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，该坡角为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，则他耗能（参考数据：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780" name="yt_shape_1078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58232"/>
                <a:ext cx="11111999" cy="1472198"/>
              </a:xfrm>
              <a:prstGeom prst="rect">
                <a:avLst/>
              </a:prstGeom>
              <a:blipFill>
                <a:blip r:embed="rId2"/>
                <a:stretch>
                  <a:fillRect l="-1701" t="-3306" r="-494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85" name="yt_table_107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631971"/>
              </p:ext>
            </p:extLst>
          </p:nvPr>
        </p:nvGraphicFramePr>
        <p:xfrm>
          <a:off x="540000" y="3981218"/>
          <a:ext cx="8743316" cy="475488"/>
        </p:xfrm>
        <a:graphic>
          <a:graphicData uri="http://schemas.openxmlformats.org/drawingml/2006/table">
            <a:tbl>
              <a:tblPr/>
              <a:tblGrid>
                <a:gridCol w="2237105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52444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A.58J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B.159J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C.1025J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D.1732J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grpSp>
        <p:nvGrpSpPr>
          <p:cNvPr id="10782" name="yt_shape_10782_skip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7608" y="3981218"/>
            <a:ext cx="1642237" cy="1278396"/>
            <a:chOff x="0" y="0"/>
            <a:chExt cx="1642237" cy="1278396"/>
          </a:xfrm>
        </p:grpSpPr>
        <p:pic>
          <p:nvPicPr>
            <p:cNvPr id="2" name="yt_image_1078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2237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84" name="yt_shape_10784"/>
            <p:cNvSpPr txBox="1"/>
            <p:nvPr/>
          </p:nvSpPr>
          <p:spPr>
            <a:xfrm>
              <a:off x="287837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6989095">
            <a:extLst>
              <a:ext uri="{FF2B5EF4-FFF2-40B4-BE49-F238E27FC236}">
                <a16:creationId xmlns:a16="http://schemas.microsoft.com/office/drawing/2014/main" id="{B1B9A307-7684-D328-AD0D-ACF30F0E59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769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3102D9-D9D5-CABB-D7EC-250C0A8A840C}"/>
              </a:ext>
            </a:extLst>
          </p:cNvPr>
          <p:cNvSpPr txBox="1"/>
          <p:nvPr/>
        </p:nvSpPr>
        <p:spPr>
          <a:xfrm>
            <a:off x="2571135" y="3407233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7" name="yt_shape_10787"/>
              <p:cNvSpPr txBox="1"/>
              <p:nvPr/>
            </p:nvSpPr>
            <p:spPr>
              <a:xfrm>
                <a:off x="540119" y="1468114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（济宁市中考）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某数学活动小组要测量一建筑物的高度，如图，他们在建筑物前的平地上选择一点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和建筑物之间选择一点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）的测角仪在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处测得建筑物顶部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，则该建筑物的高是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87" name="yt_shape_10787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68114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885" r="-55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92" name="yt_shape_10792"/>
          <p:cNvSpPr txBox="1"/>
          <p:nvPr/>
        </p:nvSpPr>
        <p:spPr>
          <a:xfrm>
            <a:off x="540000" y="54272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89" name="yt_shape_10789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8988" y="3577237"/>
            <a:ext cx="2134022" cy="1799604"/>
            <a:chOff x="0" y="0"/>
            <a:chExt cx="2134022" cy="1799604"/>
          </a:xfrm>
        </p:grpSpPr>
        <p:pic>
          <p:nvPicPr>
            <p:cNvPr id="2" name="yt_image_1078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4022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91" name="yt_shape_10791"/>
            <p:cNvSpPr txBox="1"/>
            <p:nvPr/>
          </p:nvSpPr>
          <p:spPr>
            <a:xfrm>
              <a:off x="533730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08ACE6-256B-18D0-C5F6-362D7AEC1E8C}"/>
                  </a:ext>
                </a:extLst>
              </p:cNvPr>
              <p:cNvSpPr txBox="1"/>
              <p:nvPr/>
            </p:nvSpPr>
            <p:spPr>
              <a:xfrm>
                <a:off x="2583708" y="2766822"/>
                <a:ext cx="1920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4508ACE6-256B-18D0-C5F6-362D7AEC1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2766822"/>
                <a:ext cx="1920114" cy="554686"/>
              </a:xfrm>
              <a:prstGeom prst="rect">
                <a:avLst/>
              </a:prstGeom>
              <a:blipFill>
                <a:blip r:embed="rId4"/>
                <a:stretch>
                  <a:fillRect l="-5079" r="-476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4" name="yt_shape_10794"/>
          <p:cNvSpPr txBox="1"/>
          <p:nvPr/>
        </p:nvSpPr>
        <p:spPr>
          <a:xfrm>
            <a:off x="540000" y="1425848"/>
            <a:ext cx="2442335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93" name="yt_image_10793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4744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6" name="yt_shape_10796"/>
          <p:cNvSpPr txBox="1"/>
          <p:nvPr/>
        </p:nvSpPr>
        <p:spPr>
          <a:xfrm>
            <a:off x="540000" y="1964159"/>
            <a:ext cx="9063379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忽略求锐角的三角函数值的前提是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在直角三角形中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000" y="2617282"/>
            <a:ext cx="846866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98" name="yt_table_1079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5232401"/>
                  </p:ext>
                </p:extLst>
              </p:nvPr>
            </p:nvGraphicFramePr>
            <p:xfrm>
              <a:off x="540000" y="3226048"/>
              <a:ext cx="7608508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98" name="yt_table_1079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5232401"/>
                  </p:ext>
                </p:extLst>
              </p:nvPr>
            </p:nvGraphicFramePr>
            <p:xfrm>
              <a:off x="540000" y="3226048"/>
              <a:ext cx="7608508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215" r="-1930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8158" r="-6052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304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6989301">
            <a:extLst>
              <a:ext uri="{FF2B5EF4-FFF2-40B4-BE49-F238E27FC236}">
                <a16:creationId xmlns:a16="http://schemas.microsoft.com/office/drawing/2014/main" id="{2A5BF0E6-1AA1-025B-65DE-186740780D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88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6B3B22-F156-9A98-C668-DF050BB5B9D5}"/>
              </a:ext>
            </a:extLst>
          </p:cNvPr>
          <p:cNvSpPr txBox="1"/>
          <p:nvPr/>
        </p:nvSpPr>
        <p:spPr>
          <a:xfrm>
            <a:off x="8176351" y="25704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t_shape_10799">
            <a:extLst>
              <a:ext uri="{FF2B5EF4-FFF2-40B4-BE49-F238E27FC236}">
                <a16:creationId xmlns:a16="http://schemas.microsoft.com/office/drawing/2014/main" id="{6A70A767-8C40-89A5-5B06-03866E776195}"/>
              </a:ext>
            </a:extLst>
          </p:cNvPr>
          <p:cNvSpPr txBox="1"/>
          <p:nvPr/>
        </p:nvSpPr>
        <p:spPr>
          <a:xfrm>
            <a:off x="551384" y="1268760"/>
            <a:ext cx="8277715" cy="899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30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800">
            <a:extLst>
              <a:ext uri="{FF2B5EF4-FFF2-40B4-BE49-F238E27FC236}">
                <a16:creationId xmlns:a16="http://schemas.microsoft.com/office/drawing/2014/main" id="{09BC0CC4-E129-8728-0A65-D65E6761BB83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7662" y="2155947"/>
            <a:ext cx="3040380" cy="178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802">
                <a:extLst>
                  <a:ext uri="{FF2B5EF4-FFF2-40B4-BE49-F238E27FC236}">
                    <a16:creationId xmlns:a16="http://schemas.microsoft.com/office/drawing/2014/main" id="{283F1F69-AC80-DCA4-EA9E-5952E055D53F}"/>
                  </a:ext>
                </a:extLst>
              </p:cNvPr>
              <p:cNvSpPr txBox="1"/>
              <p:nvPr/>
            </p:nvSpPr>
            <p:spPr>
              <a:xfrm>
                <a:off x="551384" y="1695485"/>
                <a:ext cx="5862631" cy="87325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30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根据勾股定理，得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30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0802">
                <a:extLst>
                  <a:ext uri="{FF2B5EF4-FFF2-40B4-BE49-F238E27FC236}">
                    <a16:creationId xmlns:a16="http://schemas.microsoft.com/office/drawing/2014/main" id="{283F1F69-AC80-DCA4-EA9E-5952E055D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95485"/>
                <a:ext cx="5862631" cy="8732519"/>
              </a:xfrm>
              <a:prstGeom prst="rect">
                <a:avLst/>
              </a:prstGeom>
              <a:blipFill>
                <a:blip r:embed="rId3"/>
                <a:stretch>
                  <a:fillRect l="-3119" r="-2183" b="-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805">
            <a:extLst>
              <a:ext uri="{FF2B5EF4-FFF2-40B4-BE49-F238E27FC236}">
                <a16:creationId xmlns:a16="http://schemas.microsoft.com/office/drawing/2014/main" id="{D224A229-A62D-6A41-1FAB-49EE7A21BEA1}"/>
              </a:ext>
            </a:extLst>
          </p:cNvPr>
          <p:cNvSpPr txBox="1"/>
          <p:nvPr/>
        </p:nvSpPr>
        <p:spPr>
          <a:xfrm>
            <a:off x="5023574" y="5766555"/>
            <a:ext cx="1768176" cy="20320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300000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  <a:cs typeface="宋体" pitchFamily="54"/>
              </a:rPr>
              <a:t> </a:t>
            </a:r>
            <a:r>
              <a:rPr lang="en-US" altLang="zh-CN" sz="5400" b="0" i="0" u="none" spc="12438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  <a:cs typeface="宋体" pitchFamily="5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0804">
            <a:extLst>
              <a:ext uri="{FF2B5EF4-FFF2-40B4-BE49-F238E27FC236}">
                <a16:creationId xmlns:a16="http://schemas.microsoft.com/office/drawing/2014/main" id="{7BABC809-AD02-727C-DF59-66DB8EBE3FD6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95637" y="2272534"/>
            <a:ext cx="2804542" cy="172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3F168B89-7974-A237-05FB-1FA01C4D05F0}"/>
              </a:ext>
            </a:extLst>
          </p:cNvPr>
          <p:cNvSpPr txBox="1"/>
          <p:nvPr/>
        </p:nvSpPr>
        <p:spPr>
          <a:xfrm>
            <a:off x="461373" y="1648679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30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7B8148-66EC-8BBB-A117-55D2D3455AB3}"/>
              </a:ext>
            </a:extLst>
          </p:cNvPr>
          <p:cNvSpPr txBox="1"/>
          <p:nvPr/>
        </p:nvSpPr>
        <p:spPr>
          <a:xfrm>
            <a:off x="461373" y="2124167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30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9B15A92-13E7-639B-00C0-C057EC61ADF9}"/>
                  </a:ext>
                </a:extLst>
              </p:cNvPr>
              <p:cNvSpPr txBox="1"/>
              <p:nvPr/>
            </p:nvSpPr>
            <p:spPr>
              <a:xfrm>
                <a:off x="461373" y="2599655"/>
                <a:ext cx="2975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30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9B15A92-13E7-639B-00C0-C057EC61A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599655"/>
                <a:ext cx="2975674" cy="765061"/>
              </a:xfrm>
              <a:prstGeom prst="rect">
                <a:avLst/>
              </a:prstGeom>
              <a:blipFill>
                <a:blip r:embed="rId5"/>
                <a:stretch>
                  <a:fillRect l="-3279" r="-3279" b="-48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9EBF771A-CC98-2126-5D36-5509981BEA30}"/>
              </a:ext>
            </a:extLst>
          </p:cNvPr>
          <p:cNvSpPr txBox="1"/>
          <p:nvPr/>
        </p:nvSpPr>
        <p:spPr>
          <a:xfrm>
            <a:off x="461373" y="3271104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30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B177F4-C367-6184-CA7A-C0C8B154C2C1}"/>
              </a:ext>
            </a:extLst>
          </p:cNvPr>
          <p:cNvSpPr txBox="1"/>
          <p:nvPr/>
        </p:nvSpPr>
        <p:spPr>
          <a:xfrm>
            <a:off x="461373" y="3746592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30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3812C3-25D8-3268-9C95-AE1C3A9F1BD7}"/>
                  </a:ext>
                </a:extLst>
              </p:cNvPr>
              <p:cNvSpPr txBox="1"/>
              <p:nvPr/>
            </p:nvSpPr>
            <p:spPr>
              <a:xfrm>
                <a:off x="461373" y="4222080"/>
                <a:ext cx="5986018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30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根据勾股定理，得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3812C3-25D8-3268-9C95-AE1C3A9F1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22080"/>
                <a:ext cx="5986018" cy="632727"/>
              </a:xfrm>
              <a:prstGeom prst="rect">
                <a:avLst/>
              </a:prstGeom>
              <a:blipFill>
                <a:blip r:embed="rId6"/>
                <a:stretch>
                  <a:fillRect l="-1629" r="-1527" b="-60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D1F0F53-6286-AC81-145B-8B1EE4A6A224}"/>
                  </a:ext>
                </a:extLst>
              </p:cNvPr>
              <p:cNvSpPr txBox="1"/>
              <p:nvPr/>
            </p:nvSpPr>
            <p:spPr>
              <a:xfrm>
                <a:off x="461373" y="4761195"/>
                <a:ext cx="2298510" cy="8116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30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D1F0F53-6286-AC81-145B-8B1EE4A6A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61195"/>
                <a:ext cx="2298510" cy="811607"/>
              </a:xfrm>
              <a:prstGeom prst="rect">
                <a:avLst/>
              </a:prstGeom>
              <a:blipFill>
                <a:blip r:embed="rId7"/>
                <a:stretch>
                  <a:fillRect l="-4244" r="-3448" b="-53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2642</Words>
  <Application>Microsoft Office PowerPoint</Application>
  <PresentationFormat>宽屏</PresentationFormat>
  <Paragraphs>204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48</cp:revision>
  <dcterms:created xsi:type="dcterms:W3CDTF">2023-05-05T05:33:04Z</dcterms:created>
  <dcterms:modified xsi:type="dcterms:W3CDTF">2023-10-19T13:18:12Z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