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71" r:id="rId8"/>
    <p:sldId id="374" r:id="rId9"/>
    <p:sldId id="376" r:id="rId10"/>
    <p:sldId id="378" r:id="rId11"/>
    <p:sldId id="379" r:id="rId12"/>
    <p:sldId id="382" r:id="rId13"/>
    <p:sldId id="384" r:id="rId14"/>
    <p:sldId id="386" r:id="rId15"/>
    <p:sldId id="395" r:id="rId16"/>
    <p:sldId id="388" r:id="rId17"/>
    <p:sldId id="397" r:id="rId18"/>
    <p:sldId id="398" r:id="rId19"/>
    <p:sldId id="389" r:id="rId20"/>
    <p:sldId id="399" r:id="rId21"/>
    <p:sldId id="400" r:id="rId22"/>
    <p:sldId id="402" r:id="rId23"/>
    <p:sldId id="256" r:id="rId2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5.bin"/><Relationship Id="rId7" Type="http://schemas.openxmlformats.org/officeDocument/2006/relationships/image" Target="../media/image4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bin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35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bin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3" name="yt_shape_11933"/>
          <p:cNvSpPr txBox="1"/>
          <p:nvPr/>
        </p:nvSpPr>
        <p:spPr>
          <a:xfrm>
            <a:off x="540000" y="1839434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1932" name="yt_image_11932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39434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5" name="yt_shape_11935"/>
          <p:cNvSpPr txBox="1"/>
          <p:nvPr/>
        </p:nvSpPr>
        <p:spPr>
          <a:xfrm>
            <a:off x="540000" y="2498164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二次函数的图象与性质</a:t>
            </a:r>
          </a:p>
        </p:txBody>
      </p:sp>
      <p:sp>
        <p:nvSpPr>
          <p:cNvPr id="11936" name="yt_shape_11936"/>
          <p:cNvSpPr txBox="1"/>
          <p:nvPr/>
        </p:nvSpPr>
        <p:spPr>
          <a:xfrm>
            <a:off x="540000" y="2997729"/>
            <a:ext cx="91387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37" name="yt_table_119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302874"/>
              </p:ext>
            </p:extLst>
          </p:nvPr>
        </p:nvGraphicFramePr>
        <p:xfrm>
          <a:off x="540000" y="3477032"/>
          <a:ext cx="4468813" cy="1901952"/>
        </p:xfrm>
        <a:graphic>
          <a:graphicData uri="http://schemas.openxmlformats.org/drawingml/2006/table">
            <a:tbl>
              <a:tblPr/>
              <a:tblGrid>
                <a:gridCol w="4468813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对称轴为直线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轴有两个交点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p:pic>
        <p:nvPicPr>
          <p:cNvPr id="3" name="yt_shape_1697707500692">
            <a:extLst>
              <a:ext uri="{FF2B5EF4-FFF2-40B4-BE49-F238E27FC236}">
                <a16:creationId xmlns:a16="http://schemas.microsoft.com/office/drawing/2014/main" id="{ADADBA37-1CC0-AD1A-0564-70784C4204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37193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059918-96AB-5A2B-6C73-F52B6E689052}"/>
              </a:ext>
            </a:extLst>
          </p:cNvPr>
          <p:cNvSpPr txBox="1"/>
          <p:nvPr/>
        </p:nvSpPr>
        <p:spPr>
          <a:xfrm>
            <a:off x="8822464" y="29509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7" name="yt_shape_11977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976" name="yt_image_11976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9" name="yt_shape_11979"/>
          <p:cNvSpPr txBox="1"/>
          <p:nvPr/>
        </p:nvSpPr>
        <p:spPr>
          <a:xfrm>
            <a:off x="540000" y="1591869"/>
            <a:ext cx="61395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而导致错误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80" name="yt_shape_11980"/>
              <p:cNvSpPr txBox="1"/>
              <p:nvPr/>
            </p:nvSpPr>
            <p:spPr>
              <a:xfrm>
                <a:off x="540000" y="2091434"/>
                <a:ext cx="9207072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是二次函数，则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980" name="yt_shape_11980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1434"/>
                <a:ext cx="9207072" cy="481029"/>
              </a:xfrm>
              <a:prstGeom prst="rect">
                <a:avLst/>
              </a:prstGeom>
              <a:blipFill>
                <a:blip r:embed="rId3"/>
                <a:stretch>
                  <a:fillRect l="-2053" r="-1060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982" name="yt_table_119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448396"/>
              </p:ext>
            </p:extLst>
          </p:nvPr>
        </p:nvGraphicFramePr>
        <p:xfrm>
          <a:off x="540000" y="2623251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sp>
        <p:nvSpPr>
          <p:cNvPr id="11984" name="yt_shape_11984"/>
          <p:cNvSpPr txBox="1"/>
          <p:nvPr/>
        </p:nvSpPr>
        <p:spPr>
          <a:xfrm>
            <a:off x="540000" y="3149422"/>
            <a:ext cx="967893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混淆二次函数图象的平移方向与相关系数的加减关系而出错</a:t>
            </a:r>
          </a:p>
        </p:txBody>
      </p:sp>
      <p:sp>
        <p:nvSpPr>
          <p:cNvPr id="11985" name="yt_shape_11985"/>
          <p:cNvSpPr txBox="1"/>
          <p:nvPr/>
        </p:nvSpPr>
        <p:spPr>
          <a:xfrm>
            <a:off x="540119" y="3648987"/>
            <a:ext cx="1117250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平移后得到抛物线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，则平移的方式为（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86" name="yt_table_1198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599909"/>
              </p:ext>
            </p:extLst>
          </p:nvPr>
        </p:nvGraphicFramePr>
        <p:xfrm>
          <a:off x="540000" y="4608422"/>
          <a:ext cx="6367463" cy="1901952"/>
        </p:xfrm>
        <a:graphic>
          <a:graphicData uri="http://schemas.openxmlformats.org/drawingml/2006/table">
            <a:tbl>
              <a:tblPr/>
              <a:tblGrid>
                <a:gridCol w="6367463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个单位，再向上平移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个单位，再向上平移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个单位，再向下平移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个单位，再向下平移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pic>
        <p:nvPicPr>
          <p:cNvPr id="3" name="yt_shape_1697707501540">
            <a:extLst>
              <a:ext uri="{FF2B5EF4-FFF2-40B4-BE49-F238E27FC236}">
                <a16:creationId xmlns:a16="http://schemas.microsoft.com/office/drawing/2014/main" id="{452632C0-7670-ACBD-B2B4-CF49EDA5FB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31196"/>
            <a:ext cx="1355917" cy="365782"/>
          </a:xfrm>
          <a:prstGeom prst="rect">
            <a:avLst/>
          </a:prstGeom>
        </p:spPr>
      </p:pic>
      <p:pic>
        <p:nvPicPr>
          <p:cNvPr id="5" name="yt_shape_1697707501699">
            <a:extLst>
              <a:ext uri="{FF2B5EF4-FFF2-40B4-BE49-F238E27FC236}">
                <a16:creationId xmlns:a16="http://schemas.microsoft.com/office/drawing/2014/main" id="{F4736C88-BA4A-B7F3-FD76-25B822FBD0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18874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3776A2-CD02-74BF-5E24-732B4AB17FCA}"/>
              </a:ext>
            </a:extLst>
          </p:cNvPr>
          <p:cNvSpPr txBox="1"/>
          <p:nvPr/>
        </p:nvSpPr>
        <p:spPr>
          <a:xfrm>
            <a:off x="8907618" y="2044628"/>
            <a:ext cx="383285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E6A509-8886-56F3-8A1A-B6BB54745AA5}"/>
              </a:ext>
            </a:extLst>
          </p:cNvPr>
          <p:cNvSpPr txBox="1"/>
          <p:nvPr/>
        </p:nvSpPr>
        <p:spPr>
          <a:xfrm>
            <a:off x="907308" y="40776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8" name="yt_shape_11988"/>
          <p:cNvSpPr txBox="1"/>
          <p:nvPr/>
        </p:nvSpPr>
        <p:spPr>
          <a:xfrm>
            <a:off x="540000" y="1955316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由抛物线平移产生图形面积的计算出错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89" name="yt_shape_11989"/>
              <p:cNvSpPr txBox="1"/>
              <p:nvPr/>
            </p:nvSpPr>
            <p:spPr>
              <a:xfrm>
                <a:off x="540119" y="2454881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如图，在平面直角坐标系中，抛物线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经过平移得到抛物线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，其对称轴与两段抛物线所围成的阴影部分的面积为（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989" name="yt_shape_11989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54881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992" name="yt_table_119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296974"/>
              </p:ext>
            </p:extLst>
          </p:nvPr>
        </p:nvGraphicFramePr>
        <p:xfrm>
          <a:off x="540000" y="3612190"/>
          <a:ext cx="7047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</a:tbl>
          </a:graphicData>
        </a:graphic>
      </p:graphicFrame>
      <p:pic>
        <p:nvPicPr>
          <p:cNvPr id="11991" name="yt_image_11991_skip" title="H_129.96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5724" y="3612190"/>
            <a:ext cx="1604113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501869">
            <a:extLst>
              <a:ext uri="{FF2B5EF4-FFF2-40B4-BE49-F238E27FC236}">
                <a16:creationId xmlns:a16="http://schemas.microsoft.com/office/drawing/2014/main" id="{3AA8613B-739A-7645-5DBE-8541033071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946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EB13F7-CFC3-9A05-16C9-D2E43AD20531}"/>
              </a:ext>
            </a:extLst>
          </p:cNvPr>
          <p:cNvSpPr txBox="1"/>
          <p:nvPr/>
        </p:nvSpPr>
        <p:spPr>
          <a:xfrm>
            <a:off x="7308107" y="30795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4" name="yt_shape_11994"/>
          <p:cNvSpPr txBox="1"/>
          <p:nvPr/>
        </p:nvSpPr>
        <p:spPr>
          <a:xfrm>
            <a:off x="540000" y="1678979"/>
            <a:ext cx="875560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求二次函数的最值时，忽视自变量的取值范围而出错</a:t>
            </a:r>
          </a:p>
        </p:txBody>
      </p:sp>
      <p:sp>
        <p:nvSpPr>
          <p:cNvPr id="11995" name="yt_shape_11995"/>
          <p:cNvSpPr txBox="1"/>
          <p:nvPr/>
        </p:nvSpPr>
        <p:spPr>
          <a:xfrm>
            <a:off x="540000" y="2178544"/>
            <a:ext cx="55720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96" name="yt_shape_11996"/>
              <p:cNvSpPr txBox="1"/>
              <p:nvPr/>
            </p:nvSpPr>
            <p:spPr>
              <a:xfrm>
                <a:off x="540000" y="2657847"/>
                <a:ext cx="4832028" cy="28811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存在最小值，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取最小值为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96" name="yt_shape_11996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57847"/>
                <a:ext cx="4832028" cy="2881173"/>
              </a:xfrm>
              <a:prstGeom prst="rect">
                <a:avLst/>
              </a:prstGeom>
              <a:blipFill>
                <a:blip r:embed="rId2"/>
                <a:stretch>
                  <a:fillRect l="-3914" r="-2904" b="-5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7502030">
            <a:extLst>
              <a:ext uri="{FF2B5EF4-FFF2-40B4-BE49-F238E27FC236}">
                <a16:creationId xmlns:a16="http://schemas.microsoft.com/office/drawing/2014/main" id="{23B4615F-DAB0-84BE-B4E1-0BF0040045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8306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6909401-F30D-6820-04F4-B1483634DE22}"/>
                  </a:ext>
                </a:extLst>
              </p:cNvPr>
              <p:cNvSpPr txBox="1"/>
              <p:nvPr/>
            </p:nvSpPr>
            <p:spPr>
              <a:xfrm>
                <a:off x="449989" y="2611041"/>
                <a:ext cx="4965382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mathAnswerShape': 1}">
                <a:extLst>
                  <a:ext uri="{FF2B5EF4-FFF2-40B4-BE49-F238E27FC236}">
                    <a16:creationId xmlns:a16="http://schemas.microsoft.com/office/drawing/2014/main" id="{D6909401-F30D-6820-04F4-B1483634DE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11041"/>
                <a:ext cx="4965382" cy="899110"/>
              </a:xfrm>
              <a:prstGeom prst="rect">
                <a:avLst/>
              </a:prstGeom>
              <a:blipFill>
                <a:blip r:embed="rId4"/>
                <a:stretch>
                  <a:fillRect l="-1966" r="-1966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7A4644-35C7-B1D4-4A50-867BF14AF3F3}"/>
                  </a:ext>
                </a:extLst>
              </p:cNvPr>
              <p:cNvSpPr txBox="1"/>
              <p:nvPr/>
            </p:nvSpPr>
            <p:spPr>
              <a:xfrm>
                <a:off x="449989" y="3416540"/>
                <a:ext cx="44472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随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的增大而增大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mathAnswerShape': 1}">
                <a:extLst>
                  <a:ext uri="{FF2B5EF4-FFF2-40B4-BE49-F238E27FC236}">
                    <a16:creationId xmlns:a16="http://schemas.microsoft.com/office/drawing/2014/main" id="{747A4644-35C7-B1D4-4A50-867BF14AF3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6540"/>
                <a:ext cx="4447286" cy="766077"/>
              </a:xfrm>
              <a:prstGeom prst="rect">
                <a:avLst/>
              </a:prstGeom>
              <a:blipFill>
                <a:blip r:embed="rId5"/>
                <a:stretch>
                  <a:fillRect l="-2195" r="-219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0046229-4E8B-88F5-474B-1157E4BF6AC5}"/>
              </a:ext>
            </a:extLst>
          </p:cNvPr>
          <p:cNvSpPr txBox="1"/>
          <p:nvPr/>
        </p:nvSpPr>
        <p:spPr>
          <a:xfrm>
            <a:off x="449989" y="4089004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7ECA20-395C-E395-8339-2078C947DEA7}"/>
              </a:ext>
            </a:extLst>
          </p:cNvPr>
          <p:cNvSpPr txBox="1"/>
          <p:nvPr/>
        </p:nvSpPr>
        <p:spPr>
          <a:xfrm>
            <a:off x="449989" y="4564492"/>
            <a:ext cx="244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存在最小值，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702183-4327-2B25-7F71-0070798FD0B7}"/>
              </a:ext>
            </a:extLst>
          </p:cNvPr>
          <p:cNvSpPr txBox="1"/>
          <p:nvPr/>
        </p:nvSpPr>
        <p:spPr>
          <a:xfrm>
            <a:off x="449989" y="5039980"/>
            <a:ext cx="37265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取最小值为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9" name="yt_shape_11999"/>
          <p:cNvSpPr txBox="1"/>
          <p:nvPr/>
        </p:nvSpPr>
        <p:spPr>
          <a:xfrm>
            <a:off x="540000" y="90872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998" name="yt_image_11998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1" name="yt_shape_12001"/>
          <p:cNvSpPr txBox="1"/>
          <p:nvPr/>
        </p:nvSpPr>
        <p:spPr>
          <a:xfrm>
            <a:off x="540119" y="159487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（菏泽市中考）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某学校为美化学校环境，打造绿色校园，决定用篱笆围成一个一面靠墙（墙足够长）的矩形花园，一道篱笆把花园分为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两块（如图所示），花园里种满牡丹和芍药，学校已定购篱笆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02" name="yt_image_1200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4264678"/>
            <a:ext cx="2069560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4" name="yt_shape_12004"/>
          <p:cNvSpPr txBox="1"/>
          <p:nvPr/>
        </p:nvSpPr>
        <p:spPr>
          <a:xfrm>
            <a:off x="540000" y="3113234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）设计一个使花园面积最大的方案，并求出其最大面积；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67FAF5-C067-CB28-D918-A48AA809A779}"/>
                  </a:ext>
                </a:extLst>
              </p:cNvPr>
              <p:cNvSpPr txBox="1"/>
              <p:nvPr/>
            </p:nvSpPr>
            <p:spPr>
              <a:xfrm>
                <a:off x="623392" y="3544753"/>
                <a:ext cx="7688580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）设长为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米，面积为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平方米，则宽为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67FAF5-C067-CB28-D918-A48AA809A7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544753"/>
                <a:ext cx="7688580" cy="768490"/>
              </a:xfrm>
              <a:prstGeom prst="rect">
                <a:avLst/>
              </a:prstGeom>
              <a:blipFill>
                <a:blip r:embed="rId4"/>
                <a:stretch>
                  <a:fillRect l="-1189" r="-118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5BCDCC-DA71-1B71-DA45-FED22369C968}"/>
                  </a:ext>
                </a:extLst>
              </p:cNvPr>
              <p:cNvSpPr txBox="1"/>
              <p:nvPr/>
            </p:nvSpPr>
            <p:spPr>
              <a:xfrm>
                <a:off x="623392" y="4219631"/>
                <a:ext cx="718216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5BCDCC-DA71-1B71-DA45-FED22369C9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4219631"/>
                <a:ext cx="7182167" cy="768490"/>
              </a:xfrm>
              <a:prstGeom prst="rect">
                <a:avLst/>
              </a:prstGeom>
              <a:blipFill>
                <a:blip r:embed="rId5"/>
                <a:stretch>
                  <a:fillRect l="-1273" r="-135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C2308CF-0FBF-9337-0F74-D86F9A99840C}"/>
              </a:ext>
            </a:extLst>
          </p:cNvPr>
          <p:cNvSpPr txBox="1"/>
          <p:nvPr/>
        </p:nvSpPr>
        <p:spPr>
          <a:xfrm>
            <a:off x="623392" y="4894509"/>
            <a:ext cx="471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有最大值是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F65664-DF40-6836-A93B-DE4A0C45F765}"/>
                  </a:ext>
                </a:extLst>
              </p:cNvPr>
              <p:cNvSpPr txBox="1"/>
              <p:nvPr/>
            </p:nvSpPr>
            <p:spPr>
              <a:xfrm>
                <a:off x="623392" y="5369997"/>
                <a:ext cx="3989705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此时，宽为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F65664-DF40-6836-A93B-DE4A0C45F7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5369997"/>
                <a:ext cx="3989705" cy="768490"/>
              </a:xfrm>
              <a:prstGeom prst="rect">
                <a:avLst/>
              </a:prstGeom>
              <a:blipFill>
                <a:blip r:embed="rId6"/>
                <a:stretch>
                  <a:fillRect l="-2290" r="-24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58391B2-4254-5951-1498-A30719A1F425}"/>
              </a:ext>
            </a:extLst>
          </p:cNvPr>
          <p:cNvSpPr txBox="1"/>
          <p:nvPr/>
        </p:nvSpPr>
        <p:spPr>
          <a:xfrm>
            <a:off x="623392" y="6044875"/>
            <a:ext cx="9400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米时，有最大面积，且最大面积为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5" name="yt_shape_12005"/>
          <p:cNvSpPr txBox="1"/>
          <p:nvPr/>
        </p:nvSpPr>
        <p:spPr>
          <a:xfrm>
            <a:off x="540119" y="141227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）在花园面积最大的条件下，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两块内分别种植牡丹和芍药，每平方米种植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株，已知牡丹每株售价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元，芍药每株售价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元，学校计划购买费用不超过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万元，求最多可以购买多少株牡丹？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米时，有最大面积，且最大面积为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平方米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009">
            <a:extLst>
              <a:ext uri="{FF2B5EF4-FFF2-40B4-BE49-F238E27FC236}">
                <a16:creationId xmlns:a16="http://schemas.microsoft.com/office/drawing/2014/main" id="{6CA9B67B-E366-7BA2-9455-31CF7313C23C}"/>
              </a:ext>
            </a:extLst>
          </p:cNvPr>
          <p:cNvSpPr txBox="1"/>
          <p:nvPr/>
        </p:nvSpPr>
        <p:spPr>
          <a:xfrm>
            <a:off x="425371" y="2855126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）解：设种植牡丹的面积为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平方米，则种植芍药的面积为（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）平方米，</a:t>
            </a:r>
            <a:r>
              <a:rPr lang="zh-CN" altLang="zh-CN" sz="100" b="0" i="0" u="none" spc="15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由题意可得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spc="15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即牡丹最多种植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平方米，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（株）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答：最多可以购买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株牡丹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A01E7B-05A8-A560-48E8-B89E2F2E406B}"/>
              </a:ext>
            </a:extLst>
          </p:cNvPr>
          <p:cNvSpPr txBox="1"/>
          <p:nvPr/>
        </p:nvSpPr>
        <p:spPr>
          <a:xfrm>
            <a:off x="335360" y="2808320"/>
            <a:ext cx="11095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）解：设种植牡丹的面积为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平方米，则种植芍药的面积为（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0FBE60B-6DE3-9EFD-E5E2-1445205A193F}"/>
              </a:ext>
            </a:extLst>
          </p:cNvPr>
          <p:cNvSpPr txBox="1"/>
          <p:nvPr/>
        </p:nvSpPr>
        <p:spPr>
          <a:xfrm>
            <a:off x="335360" y="3283808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方米，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B83078-AF4C-864A-671D-559C6C55DA7A}"/>
              </a:ext>
            </a:extLst>
          </p:cNvPr>
          <p:cNvSpPr txBox="1"/>
          <p:nvPr/>
        </p:nvSpPr>
        <p:spPr>
          <a:xfrm>
            <a:off x="335360" y="3759296"/>
            <a:ext cx="7304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由题意可得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50000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6F19D36-CC51-53A8-EC22-B8A9DF6BBDB3}"/>
              </a:ext>
            </a:extLst>
          </p:cNvPr>
          <p:cNvSpPr txBox="1"/>
          <p:nvPr/>
        </p:nvSpPr>
        <p:spPr>
          <a:xfrm>
            <a:off x="335360" y="423478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59EB32-7A90-0547-EB31-6EEF7F28A775}"/>
              </a:ext>
            </a:extLst>
          </p:cNvPr>
          <p:cNvSpPr txBox="1"/>
          <p:nvPr/>
        </p:nvSpPr>
        <p:spPr>
          <a:xfrm>
            <a:off x="335360" y="4710272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即牡丹最多种植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平方米，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0F37F4A-2070-B803-3041-36211BAA2785}"/>
              </a:ext>
            </a:extLst>
          </p:cNvPr>
          <p:cNvSpPr txBox="1"/>
          <p:nvPr/>
        </p:nvSpPr>
        <p:spPr>
          <a:xfrm>
            <a:off x="335360" y="5185760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1400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（株）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78B104-166E-360A-0627-E518EE9B8CDD}"/>
              </a:ext>
            </a:extLst>
          </p:cNvPr>
          <p:cNvSpPr txBox="1"/>
          <p:nvPr/>
        </p:nvSpPr>
        <p:spPr>
          <a:xfrm>
            <a:off x="335360" y="5661248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答：最多可以购买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株牡丹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2" name="yt_shape_12012"/>
          <p:cNvSpPr txBox="1"/>
          <p:nvPr/>
        </p:nvSpPr>
        <p:spPr>
          <a:xfrm>
            <a:off x="540000" y="1954348"/>
            <a:ext cx="1079462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轴交点的个数；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时，该函数的表达式为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令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该函数图象与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轴的公共点只有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A636B6-1487-B2CE-DFF5-C0F2EC28CEDF}"/>
              </a:ext>
            </a:extLst>
          </p:cNvPr>
          <p:cNvSpPr txBox="1"/>
          <p:nvPr/>
        </p:nvSpPr>
        <p:spPr>
          <a:xfrm>
            <a:off x="449989" y="2896145"/>
            <a:ext cx="10870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时，该函数的表达式为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201520-2E68-AEF2-8394-5E5C81B1E74D}"/>
              </a:ext>
            </a:extLst>
          </p:cNvPr>
          <p:cNvSpPr txBox="1"/>
          <p:nvPr/>
        </p:nvSpPr>
        <p:spPr>
          <a:xfrm>
            <a:off x="449989" y="3371633"/>
            <a:ext cx="518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7E58A9-921D-41C5-2BE7-CA1DEE195536}"/>
              </a:ext>
            </a:extLst>
          </p:cNvPr>
          <p:cNvSpPr txBox="1"/>
          <p:nvPr/>
        </p:nvSpPr>
        <p:spPr>
          <a:xfrm>
            <a:off x="449989" y="3847121"/>
            <a:ext cx="5115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该函数图象与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轴的公共点只有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7" name="yt_shape_12017"/>
          <p:cNvSpPr txBox="1"/>
          <p:nvPr/>
        </p:nvSpPr>
        <p:spPr>
          <a:xfrm>
            <a:off x="540119" y="1798775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的函数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易得点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的坐标为（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是等腰三角形时，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易得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的坐标为（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）或（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代入表达式，得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18" name="yt_shape_12018"/>
              <p:cNvSpPr txBox="1"/>
              <p:nvPr/>
            </p:nvSpPr>
            <p:spPr>
              <a:xfrm>
                <a:off x="540000" y="4678735"/>
                <a:ext cx="6495368" cy="9553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代入表达式，得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018" name="yt_shape_120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78735"/>
                <a:ext cx="6495368" cy="955390"/>
              </a:xfrm>
              <a:prstGeom prst="rect">
                <a:avLst/>
              </a:prstGeom>
              <a:blipFill>
                <a:blip r:embed="rId2"/>
                <a:stretch>
                  <a:fillRect l="-2911" t="-2564" r="-187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020" name="yt_shape_12020"/>
              <p:cNvSpPr txBox="1"/>
              <p:nvPr/>
            </p:nvSpPr>
            <p:spPr>
              <a:xfrm>
                <a:off x="540000" y="5684913"/>
                <a:ext cx="4496680" cy="946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020" name="yt_shape_120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84913"/>
                <a:ext cx="4496680" cy="946798"/>
              </a:xfrm>
              <a:prstGeom prst="rect">
                <a:avLst/>
              </a:prstGeom>
              <a:blipFill>
                <a:blip r:embed="rId3"/>
                <a:stretch>
                  <a:fillRect l="-4206" t="-5806" r="-3121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0A881D3-FAC4-B049-D8C1-DEDD4A3B12E8}"/>
              </a:ext>
            </a:extLst>
          </p:cNvPr>
          <p:cNvSpPr txBox="1"/>
          <p:nvPr/>
        </p:nvSpPr>
        <p:spPr>
          <a:xfrm>
            <a:off x="450108" y="1751969"/>
            <a:ext cx="1057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易得点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的坐标为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9D99D7-83FC-508A-82CE-FF2E49923953}"/>
              </a:ext>
            </a:extLst>
          </p:cNvPr>
          <p:cNvSpPr txBox="1"/>
          <p:nvPr/>
        </p:nvSpPr>
        <p:spPr>
          <a:xfrm>
            <a:off x="450108" y="2227457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518BAC-FF14-CC44-6A58-B8427E234A6E}"/>
              </a:ext>
            </a:extLst>
          </p:cNvPr>
          <p:cNvSpPr txBox="1"/>
          <p:nvPr/>
        </p:nvSpPr>
        <p:spPr>
          <a:xfrm>
            <a:off x="450108" y="2702945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是等腰三角形时，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8DD05A-F694-8522-2B25-5617A50410EF}"/>
              </a:ext>
            </a:extLst>
          </p:cNvPr>
          <p:cNvSpPr txBox="1"/>
          <p:nvPr/>
        </p:nvSpPr>
        <p:spPr>
          <a:xfrm>
            <a:off x="450108" y="3178433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易得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59587E-FB2E-FFD3-65EF-D2D0E58E04A2}"/>
              </a:ext>
            </a:extLst>
          </p:cNvPr>
          <p:cNvSpPr txBox="1"/>
          <p:nvPr/>
        </p:nvSpPr>
        <p:spPr>
          <a:xfrm>
            <a:off x="450108" y="3653921"/>
            <a:ext cx="5318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）或（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70B6D6-82A2-70E8-67C7-F966D376396D}"/>
              </a:ext>
            </a:extLst>
          </p:cNvPr>
          <p:cNvSpPr txBox="1"/>
          <p:nvPr/>
        </p:nvSpPr>
        <p:spPr>
          <a:xfrm>
            <a:off x="450108" y="4129409"/>
            <a:ext cx="6409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代入表达式，得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A5F6FCE-92C0-966A-EDE5-383AD8BDF33E}"/>
                  </a:ext>
                </a:extLst>
              </p:cNvPr>
              <p:cNvSpPr txBox="1"/>
              <p:nvPr/>
            </p:nvSpPr>
            <p:spPr>
              <a:xfrm>
                <a:off x="449989" y="4631929"/>
                <a:ext cx="4742815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A5F6FCE-92C0-966A-EDE5-383AD8BDF3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31929"/>
                <a:ext cx="4742815" cy="615392"/>
              </a:xfrm>
              <a:prstGeom prst="rect">
                <a:avLst/>
              </a:prstGeom>
              <a:blipFill>
                <a:blip r:embed="rId4"/>
                <a:stretch>
                  <a:fillRect l="-2057" r="-192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663A407-1CC9-E053-84AC-1EAA71BD32EE}"/>
              </a:ext>
            </a:extLst>
          </p:cNvPr>
          <p:cNvSpPr txBox="1"/>
          <p:nvPr/>
        </p:nvSpPr>
        <p:spPr>
          <a:xfrm>
            <a:off x="449989" y="5153709"/>
            <a:ext cx="661263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代入表达式，得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8F42E6-6C69-B311-E53C-069E839E8270}"/>
              </a:ext>
            </a:extLst>
          </p:cNvPr>
          <p:cNvSpPr txBox="1"/>
          <p:nvPr/>
        </p:nvSpPr>
        <p:spPr>
          <a:xfrm>
            <a:off x="449989" y="5638107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E2AF4A5-4D1E-52ED-FD5A-C994F03DEE62}"/>
                  </a:ext>
                </a:extLst>
              </p:cNvPr>
              <p:cNvSpPr txBox="1"/>
              <p:nvPr/>
            </p:nvSpPr>
            <p:spPr>
              <a:xfrm>
                <a:off x="449989" y="6113595"/>
                <a:ext cx="4633277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的值为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E2AF4A5-4D1E-52ED-FD5A-C994F03DEE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13595"/>
                <a:ext cx="4633277" cy="555765"/>
              </a:xfrm>
              <a:prstGeom prst="rect">
                <a:avLst/>
              </a:prstGeom>
              <a:blipFill>
                <a:blip r:embed="rId5"/>
                <a:stretch>
                  <a:fillRect l="-2105" r="-197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397F7038-3C10-9978-AB98-4AA68EF8AE78}"/>
              </a:ext>
            </a:extLst>
          </p:cNvPr>
          <p:cNvSpPr txBox="1"/>
          <p:nvPr/>
        </p:nvSpPr>
        <p:spPr>
          <a:xfrm>
            <a:off x="392674" y="1277204"/>
            <a:ext cx="11406651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）若图象与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轴有一个交点为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是等腰三角形时，求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22" name="yt_shape_12022"/>
              <p:cNvSpPr txBox="1"/>
              <p:nvPr/>
            </p:nvSpPr>
            <p:spPr>
              <a:xfrm>
                <a:off x="540000" y="2371000"/>
                <a:ext cx="6151107" cy="2475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）由题意，可知抛物线的开口向下，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，且对称轴直线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22" name="yt_shape_12022" descr="{&quot;rangeId&quot;:3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1000"/>
                <a:ext cx="6151107" cy="2475999"/>
              </a:xfrm>
              <a:prstGeom prst="rect">
                <a:avLst/>
              </a:prstGeom>
              <a:blipFill>
                <a:blip r:embed="rId2"/>
                <a:stretch>
                  <a:fillRect l="-3072" t="-2217" r="-1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EFC6806-73EF-4586-191F-A62A202D740D}"/>
              </a:ext>
            </a:extLst>
          </p:cNvPr>
          <p:cNvSpPr txBox="1"/>
          <p:nvPr/>
        </p:nvSpPr>
        <p:spPr>
          <a:xfrm>
            <a:off x="449989" y="2324194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: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）由题意，可知抛物线的开口向下，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47500B-1F49-0B0E-F509-27044EE2B30D}"/>
                  </a:ext>
                </a:extLst>
              </p:cNvPr>
              <p:cNvSpPr txBox="1"/>
              <p:nvPr/>
            </p:nvSpPr>
            <p:spPr>
              <a:xfrm>
                <a:off x="449989" y="2799682"/>
                <a:ext cx="6271704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，且对称轴直线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9, 'mathAnswerShape': 1}">
                <a:extLst>
                  <a:ext uri="{FF2B5EF4-FFF2-40B4-BE49-F238E27FC236}">
                    <a16:creationId xmlns:a16="http://schemas.microsoft.com/office/drawing/2014/main" id="{2347500B-1F49-0B0E-F509-27044EE2B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9682"/>
                <a:ext cx="6271704" cy="835229"/>
              </a:xfrm>
              <a:prstGeom prst="rect">
                <a:avLst/>
              </a:prstGeom>
              <a:blipFill>
                <a:blip r:embed="rId3"/>
                <a:stretch>
                  <a:fillRect l="-1555" r="-1458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B95A10-C43D-A8BE-68C8-0B965C4243DC}"/>
                  </a:ext>
                </a:extLst>
              </p:cNvPr>
              <p:cNvSpPr txBox="1"/>
              <p:nvPr/>
            </p:nvSpPr>
            <p:spPr>
              <a:xfrm>
                <a:off x="449989" y="3541299"/>
                <a:ext cx="4850320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9, 'mathAnswerShape': 1}">
                <a:extLst>
                  <a:ext uri="{FF2B5EF4-FFF2-40B4-BE49-F238E27FC236}">
                    <a16:creationId xmlns:a16="http://schemas.microsoft.com/office/drawing/2014/main" id="{C8B95A10-C43D-A8BE-68C8-0B965C4243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1299"/>
                <a:ext cx="4850320" cy="1328560"/>
              </a:xfrm>
              <a:prstGeom prst="rect">
                <a:avLst/>
              </a:prstGeom>
              <a:blipFill>
                <a:blip r:embed="rId4"/>
                <a:stretch>
                  <a:fillRect l="-2013" r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587B9EC-BEB5-845A-C54C-3DCAFBE7642D}"/>
              </a:ext>
            </a:extLst>
          </p:cNvPr>
          <p:cNvSpPr txBox="1"/>
          <p:nvPr/>
        </p:nvSpPr>
        <p:spPr>
          <a:xfrm>
            <a:off x="449989" y="1676189"/>
            <a:ext cx="8691117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时，函数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随着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的增大而减小，求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26" name="yt_shape_12026"/>
              <p:cNvSpPr txBox="1"/>
              <p:nvPr/>
            </p:nvSpPr>
            <p:spPr>
              <a:xfrm>
                <a:off x="540119" y="694213"/>
                <a:ext cx="11111999" cy="13287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如图，在平面直角坐标系中，直线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恰好经过这两点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26" name="yt_shape_12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94213"/>
                <a:ext cx="11111999" cy="1328762"/>
              </a:xfrm>
              <a:prstGeom prst="rect">
                <a:avLst/>
              </a:prstGeom>
              <a:blipFill>
                <a:blip r:embed="rId2"/>
                <a:stretch>
                  <a:fillRect l="-1701" r="-933" b="-6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28" name="yt_image_12028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2532589"/>
            <a:ext cx="1342099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0" name="yt_shape_12030"/>
          <p:cNvSpPr txBox="1"/>
          <p:nvPr/>
        </p:nvSpPr>
        <p:spPr>
          <a:xfrm>
            <a:off x="335360" y="2104074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）求此抛物线的表达式；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035">
                <a:extLst>
                  <a:ext uri="{FF2B5EF4-FFF2-40B4-BE49-F238E27FC236}">
                    <a16:creationId xmlns:a16="http://schemas.microsoft.com/office/drawing/2014/main" id="{7FE180DF-C69D-850F-1FF2-28492D718D78}"/>
                  </a:ext>
                </a:extLst>
              </p:cNvPr>
              <p:cNvSpPr txBox="1"/>
              <p:nvPr/>
            </p:nvSpPr>
            <p:spPr>
              <a:xfrm>
                <a:off x="506004" y="2466853"/>
                <a:ext cx="7513275" cy="47052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分别与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 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恰好经过这两点，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18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2035">
                <a:extLst>
                  <a:ext uri="{FF2B5EF4-FFF2-40B4-BE49-F238E27FC236}">
                    <a16:creationId xmlns:a16="http://schemas.microsoft.com/office/drawing/2014/main" id="{7FE180DF-C69D-850F-1FF2-28492D718D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004" y="2466853"/>
                <a:ext cx="7513275" cy="4705262"/>
              </a:xfrm>
              <a:prstGeom prst="rect">
                <a:avLst/>
              </a:prstGeom>
              <a:blipFill>
                <a:blip r:embed="rId4"/>
                <a:stretch>
                  <a:fillRect l="-2435" r="-1623" b="-1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3AC416E-C886-98CC-52B2-2EFC48AFE563}"/>
                  </a:ext>
                </a:extLst>
              </p:cNvPr>
              <p:cNvSpPr txBox="1"/>
              <p:nvPr/>
            </p:nvSpPr>
            <p:spPr>
              <a:xfrm>
                <a:off x="415993" y="2420047"/>
                <a:ext cx="7620698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分别与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轴交于点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3AC416E-C886-98CC-52B2-2EFC48AFE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993" y="2420047"/>
                <a:ext cx="7620698" cy="766458"/>
              </a:xfrm>
              <a:prstGeom prst="rect">
                <a:avLst/>
              </a:prstGeom>
              <a:blipFill>
                <a:blip r:embed="rId5"/>
                <a:stretch>
                  <a:fillRect l="-1200" r="-136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390FBFE-D4D0-EA12-B241-CDA001F14948}"/>
              </a:ext>
            </a:extLst>
          </p:cNvPr>
          <p:cNvSpPr txBox="1"/>
          <p:nvPr/>
        </p:nvSpPr>
        <p:spPr>
          <a:xfrm>
            <a:off x="415993" y="3092893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95EA06-72FD-9296-7C11-464B5E5704F2}"/>
              </a:ext>
            </a:extLst>
          </p:cNvPr>
          <p:cNvSpPr txBox="1"/>
          <p:nvPr/>
        </p:nvSpPr>
        <p:spPr>
          <a:xfrm>
            <a:off x="415993" y="3568381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175C47-285D-D273-80CB-F18C6FD871B3}"/>
              </a:ext>
            </a:extLst>
          </p:cNvPr>
          <p:cNvSpPr txBox="1"/>
          <p:nvPr/>
        </p:nvSpPr>
        <p:spPr>
          <a:xfrm>
            <a:off x="415993" y="4043869"/>
            <a:ext cx="436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D811178-C627-C0F1-6A85-8CDB0D50F6E1}"/>
                  </a:ext>
                </a:extLst>
              </p:cNvPr>
              <p:cNvSpPr txBox="1"/>
              <p:nvPr/>
            </p:nvSpPr>
            <p:spPr>
              <a:xfrm>
                <a:off x="415993" y="4365104"/>
                <a:ext cx="5803011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恰好经过这两点，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D811178-C627-C0F1-6A85-8CDB0D50F6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993" y="4365104"/>
                <a:ext cx="5803011" cy="776047"/>
              </a:xfrm>
              <a:prstGeom prst="rect">
                <a:avLst/>
              </a:prstGeom>
              <a:blipFill>
                <a:blip r:embed="rId6"/>
                <a:stretch>
                  <a:fillRect l="-1576" r="-168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54B8F8-8C7F-3BE1-6F73-55165CA881BD}"/>
                  </a:ext>
                </a:extLst>
              </p:cNvPr>
              <p:cNvSpPr txBox="1"/>
              <p:nvPr/>
            </p:nvSpPr>
            <p:spPr>
              <a:xfrm>
                <a:off x="415993" y="4764736"/>
                <a:ext cx="6563995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18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54B8F8-8C7F-3BE1-6F73-55165CA881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993" y="4764736"/>
                <a:ext cx="6563995" cy="1328560"/>
              </a:xfrm>
              <a:prstGeom prst="rect">
                <a:avLst/>
              </a:prstGeom>
              <a:blipFill>
                <a:blip r:embed="rId7"/>
                <a:stretch>
                  <a:fillRect l="-1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8303ACD-A29B-544F-046B-D8E1DA4343C0}"/>
                  </a:ext>
                </a:extLst>
              </p:cNvPr>
              <p:cNvSpPr txBox="1"/>
              <p:nvPr/>
            </p:nvSpPr>
            <p:spPr>
              <a:xfrm>
                <a:off x="415993" y="6093296"/>
                <a:ext cx="2520061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8303ACD-A29B-544F-046B-D8E1DA434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993" y="6093296"/>
                <a:ext cx="2520061" cy="736676"/>
              </a:xfrm>
              <a:prstGeom prst="rect">
                <a:avLst/>
              </a:prstGeom>
              <a:blipFill>
                <a:blip r:embed="rId8"/>
                <a:stretch>
                  <a:fillRect l="-3623" r="-386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37" name="yt_shape_12037"/>
              <p:cNvSpPr txBox="1"/>
              <p:nvPr/>
            </p:nvSpPr>
            <p:spPr>
              <a:xfrm>
                <a:off x="540000" y="2677693"/>
                <a:ext cx="7526099" cy="30381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绕着点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逆时针旋转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得到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在抛物线上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037" name="yt_shape_120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77693"/>
                <a:ext cx="7526099" cy="3038139"/>
              </a:xfrm>
              <a:prstGeom prst="rect">
                <a:avLst/>
              </a:prstGeom>
              <a:blipFill>
                <a:blip r:embed="rId2"/>
                <a:stretch>
                  <a:fillRect l="-2512" t="-1603" r="-1378" b="-5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FD0EBF6-3904-1A24-47E6-F0F340E21FB1}"/>
              </a:ext>
            </a:extLst>
          </p:cNvPr>
          <p:cNvSpPr txBox="1"/>
          <p:nvPr/>
        </p:nvSpPr>
        <p:spPr>
          <a:xfrm>
            <a:off x="449989" y="2630887"/>
            <a:ext cx="763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绕着点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逆时针旋转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得到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4862EF-3049-0887-4745-17F79B145B68}"/>
              </a:ext>
            </a:extLst>
          </p:cNvPr>
          <p:cNvSpPr txBox="1"/>
          <p:nvPr/>
        </p:nvSpPr>
        <p:spPr>
          <a:xfrm>
            <a:off x="449989" y="3106375"/>
            <a:ext cx="616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1F8163-F13B-E678-0810-DB015E00852F}"/>
              </a:ext>
            </a:extLst>
          </p:cNvPr>
          <p:cNvSpPr txBox="1"/>
          <p:nvPr/>
        </p:nvSpPr>
        <p:spPr>
          <a:xfrm>
            <a:off x="449989" y="3581863"/>
            <a:ext cx="160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5CAF61-6F7A-5DDB-AF36-12430AE64E16}"/>
              </a:ext>
            </a:extLst>
          </p:cNvPr>
          <p:cNvSpPr txBox="1"/>
          <p:nvPr/>
        </p:nvSpPr>
        <p:spPr>
          <a:xfrm>
            <a:off x="449989" y="4057351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26238E3-B468-2194-6B71-01D8CCD39B20}"/>
                  </a:ext>
                </a:extLst>
              </p:cNvPr>
              <p:cNvSpPr txBox="1"/>
              <p:nvPr/>
            </p:nvSpPr>
            <p:spPr>
              <a:xfrm>
                <a:off x="449989" y="4532839"/>
                <a:ext cx="5052123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26238E3-B468-2194-6B71-01D8CCD39B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2839"/>
                <a:ext cx="5052123" cy="776047"/>
              </a:xfrm>
              <a:prstGeom prst="rect">
                <a:avLst/>
              </a:prstGeom>
              <a:blipFill>
                <a:blip r:embed="rId3"/>
                <a:stretch>
                  <a:fillRect l="-1930" r="-180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FE1DF44-2F3E-F89F-D535-874AF31F8235}"/>
              </a:ext>
            </a:extLst>
          </p:cNvPr>
          <p:cNvSpPr txBox="1"/>
          <p:nvPr/>
        </p:nvSpPr>
        <p:spPr>
          <a:xfrm>
            <a:off x="449989" y="5215274"/>
            <a:ext cx="25756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在抛物线上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031">
            <a:extLst>
              <a:ext uri="{FF2B5EF4-FFF2-40B4-BE49-F238E27FC236}">
                <a16:creationId xmlns:a16="http://schemas.microsoft.com/office/drawing/2014/main" id="{8B774622-BBF0-7F85-CAC6-34C14D72D79E}"/>
              </a:ext>
            </a:extLst>
          </p:cNvPr>
          <p:cNvSpPr txBox="1"/>
          <p:nvPr/>
        </p:nvSpPr>
        <p:spPr>
          <a:xfrm>
            <a:off x="540001" y="11886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2032">
            <a:extLst>
              <a:ext uri="{FF2B5EF4-FFF2-40B4-BE49-F238E27FC236}">
                <a16:creationId xmlns:a16="http://schemas.microsoft.com/office/drawing/2014/main" id="{63601C52-A2C4-7103-9C59-2053DCAA5682}"/>
              </a:ext>
            </a:extLst>
          </p:cNvPr>
          <p:cNvSpPr txBox="1"/>
          <p:nvPr/>
        </p:nvSpPr>
        <p:spPr>
          <a:xfrm>
            <a:off x="539882" y="2148088"/>
            <a:ext cx="68384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的坐标，并判断点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是否在此抛物线上；</a:t>
            </a:r>
          </a:p>
        </p:txBody>
      </p:sp>
      <p:pic>
        <p:nvPicPr>
          <p:cNvPr id="11" name="yt_image_12028">
            <a:extLst>
              <a:ext uri="{FF2B5EF4-FFF2-40B4-BE49-F238E27FC236}">
                <a16:creationId xmlns:a16="http://schemas.microsoft.com/office/drawing/2014/main" id="{7AE9A5C4-FF24-56C1-998C-AAAA1418D2C9}"/>
              </a:ex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8368" y="2532589"/>
            <a:ext cx="1342099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9" name="yt_shape_11939"/>
          <p:cNvSpPr txBox="1"/>
          <p:nvPr/>
        </p:nvSpPr>
        <p:spPr>
          <a:xfrm>
            <a:off x="540119" y="23238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（攀枝花市中考）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在同一坐标系中，二次函数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940" name="yt_image_1194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2463" y="3435665"/>
            <a:ext cx="4727073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0776EF-BE70-6A71-4F0B-CC2E43FB6AEF}"/>
              </a:ext>
            </a:extLst>
          </p:cNvPr>
          <p:cNvSpPr txBox="1"/>
          <p:nvPr/>
        </p:nvSpPr>
        <p:spPr>
          <a:xfrm>
            <a:off x="2126508" y="27525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39" name="yt_shape_12039"/>
              <p:cNvSpPr txBox="1"/>
              <p:nvPr/>
            </p:nvSpPr>
            <p:spPr>
              <a:xfrm>
                <a:off x="540000" y="1171550"/>
                <a:ext cx="6889707" cy="56300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的最小值为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的长，作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GEP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GEP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039" name="yt_shape_120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1550"/>
                <a:ext cx="6889707" cy="5630067"/>
              </a:xfrm>
              <a:prstGeom prst="rect">
                <a:avLst/>
              </a:prstGeom>
              <a:blipFill>
                <a:blip r:embed="rId2"/>
                <a:stretch>
                  <a:fillRect l="-2743" t="-866" r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FFE5C6A-1AF0-0C6F-F747-E811189B15E1}"/>
              </a:ext>
            </a:extLst>
          </p:cNvPr>
          <p:cNvSpPr txBox="1"/>
          <p:nvPr/>
        </p:nvSpPr>
        <p:spPr>
          <a:xfrm>
            <a:off x="449989" y="1124744"/>
            <a:ext cx="625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1C8082-8D3A-FB76-F693-1CD76C53F8CE}"/>
              </a:ext>
            </a:extLst>
          </p:cNvPr>
          <p:cNvSpPr txBox="1"/>
          <p:nvPr/>
        </p:nvSpPr>
        <p:spPr>
          <a:xfrm>
            <a:off x="449989" y="1600232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8B0968-A60F-9829-2606-085E2A9BC80B}"/>
              </a:ext>
            </a:extLst>
          </p:cNvPr>
          <p:cNvSpPr txBox="1"/>
          <p:nvPr/>
        </p:nvSpPr>
        <p:spPr>
          <a:xfrm>
            <a:off x="449989" y="2075720"/>
            <a:ext cx="425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28AA01-9131-6A92-DF08-2B638CCE639D}"/>
                  </a:ext>
                </a:extLst>
              </p:cNvPr>
              <p:cNvSpPr txBox="1"/>
              <p:nvPr/>
            </p:nvSpPr>
            <p:spPr>
              <a:xfrm>
                <a:off x="449989" y="2551208"/>
                <a:ext cx="371017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28AA01-9131-6A92-DF08-2B638CCE6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1208"/>
                <a:ext cx="3710178" cy="769062"/>
              </a:xfrm>
              <a:prstGeom prst="rect">
                <a:avLst/>
              </a:prstGeom>
              <a:blipFill>
                <a:blip r:embed="rId3"/>
                <a:stretch>
                  <a:fillRect l="-2632" r="-23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1AD63E-F431-D54B-C359-32B9C91D639D}"/>
                  </a:ext>
                </a:extLst>
              </p:cNvPr>
              <p:cNvSpPr txBox="1"/>
              <p:nvPr/>
            </p:nvSpPr>
            <p:spPr>
              <a:xfrm>
                <a:off x="449989" y="3226658"/>
                <a:ext cx="2000949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1AD63E-F431-D54B-C359-32B9C91D6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26658"/>
                <a:ext cx="2000949" cy="769061"/>
              </a:xfrm>
              <a:prstGeom prst="rect">
                <a:avLst/>
              </a:prstGeom>
              <a:blipFill>
                <a:blip r:embed="rId4"/>
                <a:stretch>
                  <a:fillRect l="-4878" r="-457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059F40E-97F0-44A1-F162-D32414A274D8}"/>
                  </a:ext>
                </a:extLst>
              </p:cNvPr>
              <p:cNvSpPr txBox="1"/>
              <p:nvPr/>
            </p:nvSpPr>
            <p:spPr>
              <a:xfrm>
                <a:off x="449989" y="3902107"/>
                <a:ext cx="33534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059F40E-97F0-44A1-F162-D32414A274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2107"/>
                <a:ext cx="3353498" cy="769062"/>
              </a:xfrm>
              <a:prstGeom prst="rect">
                <a:avLst/>
              </a:prstGeom>
              <a:blipFill>
                <a:blip r:embed="rId5"/>
                <a:stretch>
                  <a:fillRect l="-2909" r="-27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235A042-8295-CCF0-238A-9DE32DEEE876}"/>
              </a:ext>
            </a:extLst>
          </p:cNvPr>
          <p:cNvSpPr txBox="1"/>
          <p:nvPr/>
        </p:nvSpPr>
        <p:spPr>
          <a:xfrm>
            <a:off x="449989" y="4577557"/>
            <a:ext cx="7003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的最小值为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的长，作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1153C61-9AE4-108B-FA7D-BDE8B4142A8A}"/>
              </a:ext>
            </a:extLst>
          </p:cNvPr>
          <p:cNvSpPr txBox="1"/>
          <p:nvPr/>
        </p:nvSpPr>
        <p:spPr>
          <a:xfrm>
            <a:off x="449989" y="5053045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GEP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119A12-582A-254A-B879-1C444C4FBD3B}"/>
              </a:ext>
            </a:extLst>
          </p:cNvPr>
          <p:cNvSpPr txBox="1"/>
          <p:nvPr/>
        </p:nvSpPr>
        <p:spPr>
          <a:xfrm>
            <a:off x="449989" y="5528533"/>
            <a:ext cx="363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GEP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9324D8-B92E-1795-9C83-8D4D5D12B007}"/>
                  </a:ext>
                </a:extLst>
              </p:cNvPr>
              <p:cNvSpPr txBox="1"/>
              <p:nvPr/>
            </p:nvSpPr>
            <p:spPr>
              <a:xfrm>
                <a:off x="449989" y="6004021"/>
                <a:ext cx="1706563" cy="7329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9324D8-B92E-1795-9C83-8D4D5D12B0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04021"/>
                <a:ext cx="1706563" cy="732993"/>
              </a:xfrm>
              <a:prstGeom prst="rect">
                <a:avLst/>
              </a:prstGeom>
              <a:blipFill>
                <a:blip r:embed="rId6"/>
                <a:stretch>
                  <a:fillRect l="-5714" r="-535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033">
                <a:extLst>
                  <a:ext uri="{FF2B5EF4-FFF2-40B4-BE49-F238E27FC236}">
                    <a16:creationId xmlns:a16="http://schemas.microsoft.com/office/drawing/2014/main" id="{1C39811E-D61F-7CA2-2CFE-EA27B659A572}"/>
                  </a:ext>
                </a:extLst>
              </p:cNvPr>
              <p:cNvSpPr txBox="1"/>
              <p:nvPr/>
            </p:nvSpPr>
            <p:spPr>
              <a:xfrm>
                <a:off x="476629" y="648032"/>
                <a:ext cx="854721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轴上的任一点，求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取最小值时，点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2033">
                <a:extLst>
                  <a:ext uri="{FF2B5EF4-FFF2-40B4-BE49-F238E27FC236}">
                    <a16:creationId xmlns:a16="http://schemas.microsoft.com/office/drawing/2014/main" id="{1C39811E-D61F-7CA2-2CFE-EA27B659A5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629" y="648032"/>
                <a:ext cx="8547212" cy="642740"/>
              </a:xfrm>
              <a:prstGeom prst="rect">
                <a:avLst/>
              </a:prstGeom>
              <a:blipFill>
                <a:blip r:embed="rId7"/>
                <a:stretch>
                  <a:fillRect l="-2140" r="-121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2041">
            <a:extLst>
              <a:ext uri="{FF2B5EF4-FFF2-40B4-BE49-F238E27FC236}">
                <a16:creationId xmlns:a16="http://schemas.microsoft.com/office/drawing/2014/main" id="{7B943C34-F781-A506-C951-4215C3B83A9B}"/>
              </a:ex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34421" y="3902107"/>
            <a:ext cx="1342099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2028">
            <a:extLst>
              <a:ext uri="{FF2B5EF4-FFF2-40B4-BE49-F238E27FC236}">
                <a16:creationId xmlns:a16="http://schemas.microsoft.com/office/drawing/2014/main" id="{090FB074-89D8-0743-CF7C-8856677402E1}"/>
              </a:ex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408368" y="1925955"/>
            <a:ext cx="1342099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9AFAA552-141D-0CBB-3CC3-B2DE49763A2E}"/>
                  </a:ext>
                </a:extLst>
              </p:cNvPr>
              <p:cNvSpPr txBox="1"/>
              <p:nvPr/>
            </p:nvSpPr>
            <p:spPr>
              <a:xfrm>
                <a:off x="540000" y="2322649"/>
                <a:ext cx="2362826" cy="272016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𝑃𝐺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9AFAA552-141D-0CBB-3CC3-B2DE49763A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2649"/>
                <a:ext cx="2362826" cy="2720168"/>
              </a:xfrm>
              <a:prstGeom prst="rect">
                <a:avLst/>
              </a:prstGeom>
              <a:blipFill>
                <a:blip r:embed="rId2"/>
                <a:stretch>
                  <a:fillRect l="-8010" r="-6718" b="-269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42" name="yt_shape_12042"/>
          <p:cNvSpPr txBox="1"/>
          <p:nvPr/>
        </p:nvSpPr>
        <p:spPr>
          <a:xfrm>
            <a:off x="5216492" y="5093605"/>
            <a:ext cx="1357103" cy="13597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50" b="0" i="0" u="none" spc="-75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550" b="0" i="0" u="none" spc="8695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94FE77-6E14-C8C2-130B-FDF67678FB51}"/>
                  </a:ext>
                </a:extLst>
              </p:cNvPr>
              <p:cNvSpPr txBox="1"/>
              <p:nvPr/>
            </p:nvSpPr>
            <p:spPr>
              <a:xfrm>
                <a:off x="449989" y="2275843"/>
                <a:ext cx="1523366" cy="7719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𝑃𝐺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94FE77-6E14-C8C2-130B-FDF67678F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5843"/>
                <a:ext cx="1523366" cy="771983"/>
              </a:xfrm>
              <a:prstGeom prst="rect">
                <a:avLst/>
              </a:prstGeom>
              <a:blipFill>
                <a:blip r:embed="rId3"/>
                <a:stretch>
                  <a:fillRect l="-6400" r="-600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11A439-84EA-0AE4-3B70-5EA88FAD9479}"/>
                  </a:ext>
                </a:extLst>
              </p:cNvPr>
              <p:cNvSpPr txBox="1"/>
              <p:nvPr/>
            </p:nvSpPr>
            <p:spPr>
              <a:xfrm>
                <a:off x="449989" y="2954214"/>
                <a:ext cx="16294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11A439-84EA-0AE4-3B70-5EA88FAD94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4214"/>
                <a:ext cx="1629473" cy="766077"/>
              </a:xfrm>
              <a:prstGeom prst="rect">
                <a:avLst/>
              </a:prstGeom>
              <a:blipFill>
                <a:blip r:embed="rId4"/>
                <a:stretch>
                  <a:fillRect l="-5993" r="-561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DFB193-6B29-7FCA-27E9-AF4105D424F4}"/>
                  </a:ext>
                </a:extLst>
              </p:cNvPr>
              <p:cNvSpPr txBox="1"/>
              <p:nvPr/>
            </p:nvSpPr>
            <p:spPr>
              <a:xfrm>
                <a:off x="449989" y="3626679"/>
                <a:ext cx="25200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DFB193-6B29-7FCA-27E9-AF4105D424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6679"/>
                <a:ext cx="2520061" cy="766077"/>
              </a:xfrm>
              <a:prstGeom prst="rect">
                <a:avLst/>
              </a:prstGeom>
              <a:blipFill>
                <a:blip r:embed="rId5"/>
                <a:stretch>
                  <a:fillRect l="-3874" r="-36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0E8EEA1-C66A-09A7-5F33-4B3BAF34D699}"/>
                  </a:ext>
                </a:extLst>
              </p:cNvPr>
              <p:cNvSpPr txBox="1"/>
              <p:nvPr/>
            </p:nvSpPr>
            <p:spPr>
              <a:xfrm>
                <a:off x="449989" y="4299144"/>
                <a:ext cx="2009839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0E8EEA1-C66A-09A7-5F33-4B3BAF34D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9144"/>
                <a:ext cx="2009839" cy="764172"/>
              </a:xfrm>
              <a:prstGeom prst="rect">
                <a:avLst/>
              </a:prstGeom>
              <a:blipFill>
                <a:blip r:embed="rId6"/>
                <a:stretch>
                  <a:fillRect l="-4848" r="-454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033">
                <a:extLst>
                  <a:ext uri="{FF2B5EF4-FFF2-40B4-BE49-F238E27FC236}">
                    <a16:creationId xmlns:a16="http://schemas.microsoft.com/office/drawing/2014/main" id="{EF2C5366-1371-9C6B-C02C-44F53C680B5C}"/>
                  </a:ext>
                </a:extLst>
              </p:cNvPr>
              <p:cNvSpPr txBox="1"/>
              <p:nvPr/>
            </p:nvSpPr>
            <p:spPr>
              <a:xfrm>
                <a:off x="453027" y="1443025"/>
                <a:ext cx="854721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轴上的任一点，求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取最小值时，点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2033">
                <a:extLst>
                  <a:ext uri="{FF2B5EF4-FFF2-40B4-BE49-F238E27FC236}">
                    <a16:creationId xmlns:a16="http://schemas.microsoft.com/office/drawing/2014/main" id="{EF2C5366-1371-9C6B-C02C-44F53C680B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027" y="1443025"/>
                <a:ext cx="8547212" cy="642740"/>
              </a:xfrm>
              <a:prstGeom prst="rect">
                <a:avLst/>
              </a:prstGeom>
              <a:blipFill>
                <a:blip r:embed="rId7"/>
                <a:stretch>
                  <a:fillRect l="-2140" r="-121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2028">
            <a:extLst>
              <a:ext uri="{FF2B5EF4-FFF2-40B4-BE49-F238E27FC236}">
                <a16:creationId xmlns:a16="http://schemas.microsoft.com/office/drawing/2014/main" id="{826A4368-3813-4DE1-9BDA-B81638D1B0A7}"/>
              </a:ex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60296" y="3047826"/>
            <a:ext cx="1342099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2" name="yt_shape_11942"/>
          <p:cNvSpPr txBox="1"/>
          <p:nvPr/>
        </p:nvSpPr>
        <p:spPr>
          <a:xfrm>
            <a:off x="540119" y="17879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（鄂州市中考）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，且过点（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），顶点在第一象限，其部分图象如图所示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给出以下结论：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）是抛物线上的两点，且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，其中正确的选项是（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44" name="yt_table_1194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205274"/>
              </p:ext>
            </p:extLst>
          </p:nvPr>
        </p:nvGraphicFramePr>
        <p:xfrm>
          <a:off x="540000" y="3707598"/>
          <a:ext cx="1871663" cy="1901952"/>
        </p:xfrm>
        <a:graphic>
          <a:graphicData uri="http://schemas.openxmlformats.org/drawingml/2006/table">
            <a:tbl>
              <a:tblPr/>
              <a:tblGrid>
                <a:gridCol w="1871663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</a:tbl>
          </a:graphicData>
        </a:graphic>
      </p:graphicFrame>
      <p:pic>
        <p:nvPicPr>
          <p:cNvPr id="11943" name="yt_image_11943_skip" title="H_135.6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7446" y="3707598"/>
            <a:ext cx="1602390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FB581E-074E-1492-130C-2C3336C47CEE}"/>
              </a:ext>
            </a:extLst>
          </p:cNvPr>
          <p:cNvSpPr txBox="1"/>
          <p:nvPr/>
        </p:nvSpPr>
        <p:spPr>
          <a:xfrm>
            <a:off x="9016257" y="31675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6" name="yt_shape_11946"/>
          <p:cNvSpPr txBox="1"/>
          <p:nvPr/>
        </p:nvSpPr>
        <p:spPr>
          <a:xfrm>
            <a:off x="540119" y="29146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（福建省中考）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分别位于抛物线对称轴的两侧，且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F3E518-7C10-E55B-6A81-F7C46A857426}"/>
              </a:ext>
            </a:extLst>
          </p:cNvPr>
          <p:cNvSpPr txBox="1"/>
          <p:nvPr/>
        </p:nvSpPr>
        <p:spPr>
          <a:xfrm>
            <a:off x="1059708" y="3818780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7" name="yt_shape_11947"/>
          <p:cNvSpPr txBox="1"/>
          <p:nvPr/>
        </p:nvSpPr>
        <p:spPr>
          <a:xfrm>
            <a:off x="540000" y="1183556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二次函数图象的平移</a:t>
            </a:r>
          </a:p>
        </p:txBody>
      </p:sp>
      <p:sp>
        <p:nvSpPr>
          <p:cNvPr id="11948" name="yt_shape_11948"/>
          <p:cNvSpPr txBox="1"/>
          <p:nvPr/>
        </p:nvSpPr>
        <p:spPr>
          <a:xfrm>
            <a:off x="540119" y="16831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（哈尔滨市中考）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个单位长度，再向右平移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个单位长度，所得到的抛物线的表达式为（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49" name="yt_table_119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986861"/>
              </p:ext>
            </p:extLst>
          </p:nvPr>
        </p:nvGraphicFramePr>
        <p:xfrm>
          <a:off x="540000" y="2642556"/>
          <a:ext cx="7094856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3081338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</a:tbl>
          </a:graphicData>
        </a:graphic>
      </p:graphicFrame>
      <p:sp>
        <p:nvSpPr>
          <p:cNvPr id="11951" name="yt_shape_11951"/>
          <p:cNvSpPr txBox="1"/>
          <p:nvPr/>
        </p:nvSpPr>
        <p:spPr>
          <a:xfrm>
            <a:off x="540119" y="36441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（德阳市中考）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在同一平面直角坐标系中，将函数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的图象先沿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个单位长度后，再沿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个单位长度，得到的图象的顶点坐标是（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52" name="yt_table_119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175470"/>
              </p:ext>
            </p:extLst>
          </p:nvPr>
        </p:nvGraphicFramePr>
        <p:xfrm>
          <a:off x="540000" y="5083676"/>
          <a:ext cx="6418581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</a:tbl>
          </a:graphicData>
        </a:graphic>
      </p:graphicFrame>
      <p:pic>
        <p:nvPicPr>
          <p:cNvPr id="3" name="yt_shape_1697707500877">
            <a:extLst>
              <a:ext uri="{FF2B5EF4-FFF2-40B4-BE49-F238E27FC236}">
                <a16:creationId xmlns:a16="http://schemas.microsoft.com/office/drawing/2014/main" id="{3F1A34F0-25AC-E4CE-C37F-AC191D0A9E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2258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C05EF6-3E8E-E3F5-A398-441D4ED8D793}"/>
              </a:ext>
            </a:extLst>
          </p:cNvPr>
          <p:cNvSpPr txBox="1"/>
          <p:nvPr/>
        </p:nvSpPr>
        <p:spPr>
          <a:xfrm>
            <a:off x="5174508" y="211180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C45935-86D3-F5A9-827E-A5EFD7F8E338}"/>
              </a:ext>
            </a:extLst>
          </p:cNvPr>
          <p:cNvSpPr txBox="1"/>
          <p:nvPr/>
        </p:nvSpPr>
        <p:spPr>
          <a:xfrm>
            <a:off x="907308" y="4548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4" name="yt_shape_11954"/>
          <p:cNvSpPr txBox="1"/>
          <p:nvPr/>
        </p:nvSpPr>
        <p:spPr>
          <a:xfrm>
            <a:off x="540000" y="1484784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求二次函数表达式</a:t>
            </a:r>
          </a:p>
        </p:txBody>
      </p:sp>
      <p:sp>
        <p:nvSpPr>
          <p:cNvPr id="11955" name="yt_shape_11955"/>
          <p:cNvSpPr txBox="1"/>
          <p:nvPr/>
        </p:nvSpPr>
        <p:spPr>
          <a:xfrm>
            <a:off x="540119" y="1984349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抛物线的顶点为（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），则该抛物线的表达式为（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56" name="yt_table_119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778145"/>
              </p:ext>
            </p:extLst>
          </p:nvPr>
        </p:nvGraphicFramePr>
        <p:xfrm>
          <a:off x="540000" y="2553002"/>
          <a:ext cx="3538538" cy="1901952"/>
        </p:xfrm>
        <a:graphic>
          <a:graphicData uri="http://schemas.openxmlformats.org/drawingml/2006/table">
            <a:tbl>
              <a:tblPr/>
              <a:tblGrid>
                <a:gridCol w="3538538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</a:tbl>
          </a:graphicData>
        </a:graphic>
      </p:graphicFrame>
      <p:pic>
        <p:nvPicPr>
          <p:cNvPr id="3" name="yt_shape_1697707501026">
            <a:extLst>
              <a:ext uri="{FF2B5EF4-FFF2-40B4-BE49-F238E27FC236}">
                <a16:creationId xmlns:a16="http://schemas.microsoft.com/office/drawing/2014/main" id="{BC9FCF8E-85FA-6FB6-849F-FF20B95B8F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23813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32D60A-EA17-0EF9-8B80-2F27AF3CD837}"/>
              </a:ext>
            </a:extLst>
          </p:cNvPr>
          <p:cNvSpPr txBox="1"/>
          <p:nvPr/>
        </p:nvSpPr>
        <p:spPr>
          <a:xfrm>
            <a:off x="11266844" y="18901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958">
                <a:extLst>
                  <a:ext uri="{FF2B5EF4-FFF2-40B4-BE49-F238E27FC236}">
                    <a16:creationId xmlns:a16="http://schemas.microsoft.com/office/drawing/2014/main" id="{01DDE1E5-04B6-BA00-EAC9-C91F31681DA9}"/>
                  </a:ext>
                </a:extLst>
              </p:cNvPr>
              <p:cNvSpPr txBox="1"/>
              <p:nvPr/>
            </p:nvSpPr>
            <p:spPr>
              <a:xfrm>
                <a:off x="538131" y="4739766"/>
                <a:ext cx="11651881" cy="6398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）三点的抛物线的表达式为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958">
                <a:extLst>
                  <a:ext uri="{FF2B5EF4-FFF2-40B4-BE49-F238E27FC236}">
                    <a16:creationId xmlns:a16="http://schemas.microsoft.com/office/drawing/2014/main" id="{01DDE1E5-04B6-BA00-EAC9-C91F31681D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131" y="4739766"/>
                <a:ext cx="11651881" cy="639855"/>
              </a:xfrm>
              <a:prstGeom prst="rect">
                <a:avLst/>
              </a:prstGeom>
              <a:blipFill>
                <a:blip r:embed="rId3"/>
                <a:stretch>
                  <a:fillRect l="-1569" r="-104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15E249-CA71-4E06-ECEF-6B58B93A44CC}"/>
                  </a:ext>
                </a:extLst>
              </p:cNvPr>
              <p:cNvSpPr txBox="1"/>
              <p:nvPr/>
            </p:nvSpPr>
            <p:spPr>
              <a:xfrm>
                <a:off x="9487256" y="4491672"/>
                <a:ext cx="21628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1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15E249-CA71-4E06-ECEF-6B58B93A44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7256" y="4491672"/>
                <a:ext cx="2162874" cy="766077"/>
              </a:xfrm>
              <a:prstGeom prst="rect">
                <a:avLst/>
              </a:prstGeom>
              <a:blipFill>
                <a:blip r:embed="rId4"/>
                <a:stretch>
                  <a:fillRect l="-4225" r="-1154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0" name="yt_shape_11960"/>
          <p:cNvSpPr txBox="1"/>
          <p:nvPr/>
        </p:nvSpPr>
        <p:spPr>
          <a:xfrm>
            <a:off x="540000" y="1572920"/>
            <a:ext cx="70339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二次函数与一元二次方程、不等式的关系</a:t>
            </a:r>
          </a:p>
        </p:txBody>
      </p:sp>
      <p:sp>
        <p:nvSpPr>
          <p:cNvPr id="11961" name="yt_shape_11961"/>
          <p:cNvSpPr txBox="1"/>
          <p:nvPr/>
        </p:nvSpPr>
        <p:spPr>
          <a:xfrm>
            <a:off x="540119" y="207248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的两个交点坐标分别为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965" name="yt_shape_11965"/>
          <p:cNvSpPr txBox="1"/>
          <p:nvPr/>
        </p:nvSpPr>
        <p:spPr>
          <a:xfrm>
            <a:off x="540000" y="53224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62" name="yt_shape_11962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2023" y="3664415"/>
            <a:ext cx="1227952" cy="1607580"/>
            <a:chOff x="0" y="0"/>
            <a:chExt cx="1227952" cy="1607580"/>
          </a:xfrm>
        </p:grpSpPr>
        <p:pic>
          <p:nvPicPr>
            <p:cNvPr id="2" name="yt_image_1196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27952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4" name="yt_shape_11964"/>
            <p:cNvSpPr txBox="1"/>
            <p:nvPr/>
          </p:nvSpPr>
          <p:spPr>
            <a:xfrm>
              <a:off x="80695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501182">
            <a:extLst>
              <a:ext uri="{FF2B5EF4-FFF2-40B4-BE49-F238E27FC236}">
                <a16:creationId xmlns:a16="http://schemas.microsoft.com/office/drawing/2014/main" id="{75A4ED74-C8D9-6779-9AF7-2A69531777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1949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9632818-EE38-3A35-435B-A9316EBAE02C}"/>
              </a:ext>
            </a:extLst>
          </p:cNvPr>
          <p:cNvSpPr txBox="1"/>
          <p:nvPr/>
        </p:nvSpPr>
        <p:spPr>
          <a:xfrm>
            <a:off x="7576396" y="2451955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921DDA-6817-56B3-E689-90E53F996EE3}"/>
              </a:ext>
            </a:extLst>
          </p:cNvPr>
          <p:cNvSpPr txBox="1"/>
          <p:nvPr/>
        </p:nvSpPr>
        <p:spPr>
          <a:xfrm>
            <a:off x="4106121" y="2976655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6" name="yt_shape_11966"/>
          <p:cNvSpPr txBox="1"/>
          <p:nvPr/>
        </p:nvSpPr>
        <p:spPr>
          <a:xfrm>
            <a:off x="540000" y="2059317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二次函数的实际应用</a:t>
            </a:r>
          </a:p>
        </p:txBody>
      </p:sp>
      <p:sp>
        <p:nvSpPr>
          <p:cNvPr id="11967" name="yt_shape_11967"/>
          <p:cNvSpPr txBox="1"/>
          <p:nvPr/>
        </p:nvSpPr>
        <p:spPr>
          <a:xfrm>
            <a:off x="540119" y="25588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设计师以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的图形为灵感设计杯子如图所示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，则杯子的高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71" name="yt_table_1197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234539"/>
              </p:ext>
            </p:extLst>
          </p:nvPr>
        </p:nvGraphicFramePr>
        <p:xfrm>
          <a:off x="540000" y="3518317"/>
          <a:ext cx="7188963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089277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</a:tbl>
          </a:graphicData>
        </a:graphic>
      </p:graphicFrame>
      <p:grpSp>
        <p:nvGrpSpPr>
          <p:cNvPr id="11968" name="yt_shape_11968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713417" y="3518317"/>
            <a:ext cx="936273" cy="1640727"/>
            <a:chOff x="0" y="0"/>
            <a:chExt cx="936273" cy="1640727"/>
          </a:xfrm>
        </p:grpSpPr>
        <p:pic>
          <p:nvPicPr>
            <p:cNvPr id="2" name="yt_image_1196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36273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0" name="yt_shape_11970"/>
            <p:cNvSpPr txBox="1"/>
            <p:nvPr/>
          </p:nvSpPr>
          <p:spPr>
            <a:xfrm>
              <a:off x="-141327" y="12807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501346">
            <a:extLst>
              <a:ext uri="{FF2B5EF4-FFF2-40B4-BE49-F238E27FC236}">
                <a16:creationId xmlns:a16="http://schemas.microsoft.com/office/drawing/2014/main" id="{4526D252-FBF1-0465-B4AC-A3AB2FFC41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98346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DF8F894-3B3B-9D7C-A626-348A8532D0FF}"/>
              </a:ext>
            </a:extLst>
          </p:cNvPr>
          <p:cNvSpPr txBox="1"/>
          <p:nvPr/>
        </p:nvSpPr>
        <p:spPr>
          <a:xfrm>
            <a:off x="2515446" y="2987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3" name="yt_shape_11973"/>
          <p:cNvSpPr txBox="1"/>
          <p:nvPr/>
        </p:nvSpPr>
        <p:spPr>
          <a:xfrm>
            <a:off x="540119" y="20015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（连云港市中考）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如图，一位篮球运动员投篮，球沿抛物线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运行，然后准确落入篮筐内，已知篮筐的中心离地面的高度为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3.05m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，则他距篮筐中心的水平距离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pic>
        <p:nvPicPr>
          <p:cNvPr id="11974" name="yt_image_119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8723" y="3593434"/>
            <a:ext cx="1934553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762763-3799-61C0-933A-298801D3683C}"/>
              </a:ext>
            </a:extLst>
          </p:cNvPr>
          <p:cNvSpPr txBox="1"/>
          <p:nvPr/>
        </p:nvSpPr>
        <p:spPr>
          <a:xfrm>
            <a:off x="3634633" y="290567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3223</Words>
  <Application>Microsoft Office PowerPoint</Application>
  <PresentationFormat>宽屏</PresentationFormat>
  <Paragraphs>213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46</cp:revision>
  <dcterms:created xsi:type="dcterms:W3CDTF">2023-05-05T05:33:04Z</dcterms:created>
  <dcterms:modified xsi:type="dcterms:W3CDTF">2023-10-19T15:05:29Z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