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8" r:id="rId6"/>
    <p:sldId id="370" r:id="rId7"/>
    <p:sldId id="380" r:id="rId8"/>
    <p:sldId id="371" r:id="rId9"/>
    <p:sldId id="385" r:id="rId10"/>
    <p:sldId id="374" r:id="rId11"/>
    <p:sldId id="375" r:id="rId12"/>
    <p:sldId id="376" r:id="rId13"/>
    <p:sldId id="377" r:id="rId14"/>
    <p:sldId id="379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bin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bin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2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7" name="yt_shape_11537"/>
          <p:cNvSpPr txBox="1"/>
          <p:nvPr/>
        </p:nvSpPr>
        <p:spPr>
          <a:xfrm>
            <a:off x="540000" y="1607627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536" name="yt_image_1153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07627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39" name="yt_shape_11539"/>
          <p:cNvSpPr txBox="1"/>
          <p:nvPr/>
        </p:nvSpPr>
        <p:spPr>
          <a:xfrm>
            <a:off x="540000" y="2305210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用二次函数求几何图形最大面积的一般步骤：</a:t>
            </a:r>
          </a:p>
        </p:txBody>
      </p:sp>
      <p:sp>
        <p:nvSpPr>
          <p:cNvPr id="11540" name="yt_shape_11540"/>
          <p:cNvSpPr txBox="1"/>
          <p:nvPr/>
        </p:nvSpPr>
        <p:spPr>
          <a:xfrm>
            <a:off x="540000" y="2784513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）引入自变量；</a:t>
            </a:r>
          </a:p>
        </p:txBody>
      </p:sp>
      <p:sp>
        <p:nvSpPr>
          <p:cNvPr id="11541" name="yt_shape_11541"/>
          <p:cNvSpPr txBox="1"/>
          <p:nvPr/>
        </p:nvSpPr>
        <p:spPr>
          <a:xfrm>
            <a:off x="540000" y="3263816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）用含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自变量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的代数式分别表示与所求几何图形相关的量；</a:t>
            </a:r>
          </a:p>
        </p:txBody>
      </p:sp>
      <p:sp>
        <p:nvSpPr>
          <p:cNvPr id="11542" name="yt_shape_11542"/>
          <p:cNvSpPr txBox="1"/>
          <p:nvPr/>
        </p:nvSpPr>
        <p:spPr>
          <a:xfrm>
            <a:off x="540119" y="37431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）根据几何图形的特征，列出其面积的计算公式，并且用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函数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表示这个面积；</a:t>
            </a:r>
          </a:p>
        </p:txBody>
      </p:sp>
      <p:sp>
        <p:nvSpPr>
          <p:cNvPr id="11543" name="yt_shape_11543"/>
          <p:cNvSpPr txBox="1"/>
          <p:nvPr/>
        </p:nvSpPr>
        <p:spPr>
          <a:xfrm>
            <a:off x="540000" y="4702554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）根据函数关系式，求出最值，及取得最值时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自变量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11544" name="yt_shape_11544"/>
          <p:cNvSpPr txBox="1"/>
          <p:nvPr/>
        </p:nvSpPr>
        <p:spPr>
          <a:xfrm>
            <a:off x="540000" y="5181857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）检验解的合理性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A2D9CD0-724E-7062-F293-B3939D512831}"/>
              </a:ext>
            </a:extLst>
          </p:cNvPr>
          <p:cNvSpPr txBox="1"/>
          <p:nvPr/>
        </p:nvSpPr>
        <p:spPr>
          <a:xfrm>
            <a:off x="2126389" y="321701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自变量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7EF24B-E6F7-D1DC-BAD1-F02F25968790}"/>
              </a:ext>
            </a:extLst>
          </p:cNvPr>
          <p:cNvSpPr txBox="1"/>
          <p:nvPr/>
        </p:nvSpPr>
        <p:spPr>
          <a:xfrm>
            <a:off x="9387732" y="3696313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函数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F2AB45-29A9-7C27-F4A7-21A560FB5131}"/>
              </a:ext>
            </a:extLst>
          </p:cNvPr>
          <p:cNvSpPr txBox="1"/>
          <p:nvPr/>
        </p:nvSpPr>
        <p:spPr>
          <a:xfrm>
            <a:off x="7307989" y="465574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自变量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4" name="yt_shape_11594"/>
          <p:cNvSpPr txBox="1"/>
          <p:nvPr/>
        </p:nvSpPr>
        <p:spPr>
          <a:xfrm>
            <a:off x="540119" y="171299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开始沿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的速度移动，点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开始沿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同时出发，当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的面积最大时，运动时间为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s.</a:t>
            </a:r>
          </a:p>
        </p:txBody>
      </p:sp>
      <p:sp>
        <p:nvSpPr>
          <p:cNvPr id="11598" name="yt_shape_11598"/>
          <p:cNvSpPr txBox="1"/>
          <p:nvPr/>
        </p:nvSpPr>
        <p:spPr>
          <a:xfrm>
            <a:off x="540000" y="518234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95" name="yt_shape_11595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9693" y="3304928"/>
            <a:ext cx="1872612" cy="1827036"/>
            <a:chOff x="0" y="0"/>
            <a:chExt cx="1872612" cy="1827036"/>
          </a:xfrm>
        </p:grpSpPr>
        <p:pic>
          <p:nvPicPr>
            <p:cNvPr id="2" name="yt_image_1159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72612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97" name="yt_shape_11597"/>
            <p:cNvSpPr txBox="1"/>
            <p:nvPr/>
          </p:nvSpPr>
          <p:spPr>
            <a:xfrm>
              <a:off x="403025" y="14670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0978266-25EF-A0CC-60BD-DC58656C6FEF}"/>
              </a:ext>
            </a:extLst>
          </p:cNvPr>
          <p:cNvSpPr txBox="1"/>
          <p:nvPr/>
        </p:nvSpPr>
        <p:spPr>
          <a:xfrm>
            <a:off x="7814521" y="2617168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9" name="yt_shape_11599"/>
          <p:cNvSpPr txBox="1"/>
          <p:nvPr/>
        </p:nvSpPr>
        <p:spPr>
          <a:xfrm>
            <a:off x="540119" y="182661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（甘肃省中考）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如图，以一定的速度将小球沿与地面成一定角度的方向击出时，小球的飞行路线是一条抛物线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若不考虑空气阻力，小球的飞行高度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）与飞行时间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）之间具有函数关系：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，则当小球飞行高度达到最高时，飞行时间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s.</a:t>
            </a:r>
          </a:p>
        </p:txBody>
      </p:sp>
      <p:sp>
        <p:nvSpPr>
          <p:cNvPr id="11603" name="yt_shape_11603"/>
          <p:cNvSpPr txBox="1"/>
          <p:nvPr/>
        </p:nvSpPr>
        <p:spPr>
          <a:xfrm>
            <a:off x="540000" y="506873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00" name="yt_shape_11600" title="H_88.1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22390" y="3898674"/>
            <a:ext cx="2547219" cy="1119519"/>
            <a:chOff x="0" y="0"/>
            <a:chExt cx="2547219" cy="1119519"/>
          </a:xfrm>
        </p:grpSpPr>
        <p:pic>
          <p:nvPicPr>
            <p:cNvPr id="2" name="yt_image_1160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47219" cy="7235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02" name="yt_shape_11602"/>
            <p:cNvSpPr txBox="1"/>
            <p:nvPr/>
          </p:nvSpPr>
          <p:spPr>
            <a:xfrm>
              <a:off x="664145" y="75951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95CF6FE-FC02-BB42-6612-9ABAA50B323B}"/>
              </a:ext>
            </a:extLst>
          </p:cNvPr>
          <p:cNvSpPr txBox="1"/>
          <p:nvPr/>
        </p:nvSpPr>
        <p:spPr>
          <a:xfrm>
            <a:off x="3887046" y="3206270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5" name="yt_shape_11605"/>
          <p:cNvSpPr txBox="1"/>
          <p:nvPr/>
        </p:nvSpPr>
        <p:spPr>
          <a:xfrm>
            <a:off x="540000" y="764704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604" name="yt_image_11604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35711"/>
            <a:ext cx="3827808" cy="605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07" name="yt_shape_11607"/>
          <p:cNvSpPr txBox="1"/>
          <p:nvPr/>
        </p:nvSpPr>
        <p:spPr>
          <a:xfrm>
            <a:off x="540119" y="1340768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某建筑物的窗户如图所示，它的上半部是半圆，下半部是矩形，制造窗框的材料总长（图中所有黑线的长度和）为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当半圆的半径为多少米时，窗户的透光面积最大，最大面积是多少？</a:t>
            </a:r>
          </a:p>
        </p:txBody>
      </p:sp>
      <p:pic>
        <p:nvPicPr>
          <p:cNvPr id="11608" name="yt_image_1160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67607" y="2636912"/>
            <a:ext cx="1109595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36CD36-CB69-0D3B-0E0B-F9F6DCC39FF0}"/>
              </a:ext>
            </a:extLst>
          </p:cNvPr>
          <p:cNvSpPr txBox="1"/>
          <p:nvPr/>
        </p:nvSpPr>
        <p:spPr>
          <a:xfrm>
            <a:off x="514798" y="2348880"/>
            <a:ext cx="8238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解：设窗户上半部半圆的半径为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，下半部矩形的高为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  <a:cs typeface="宋体" pitchFamily="24"/>
              </a:rPr>
              <a:t>窗户面积为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E6D4D5-299D-E4B6-468A-FEB0545D4C95}"/>
              </a:ext>
            </a:extLst>
          </p:cNvPr>
          <p:cNvSpPr txBox="1"/>
          <p:nvPr/>
        </p:nvSpPr>
        <p:spPr>
          <a:xfrm>
            <a:off x="514798" y="2663941"/>
            <a:ext cx="287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7671FAF-0D91-DB0A-5E0F-3C5E068A5B63}"/>
                  </a:ext>
                </a:extLst>
              </p:cNvPr>
              <p:cNvSpPr txBox="1"/>
              <p:nvPr/>
            </p:nvSpPr>
            <p:spPr>
              <a:xfrm>
                <a:off x="767408" y="2878947"/>
                <a:ext cx="206051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7671FAF-0D91-DB0A-5E0F-3C5E068A5B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408" y="2878947"/>
                <a:ext cx="2060512" cy="766077"/>
              </a:xfrm>
              <a:prstGeom prst="rect">
                <a:avLst/>
              </a:prstGeom>
              <a:blipFill>
                <a:blip r:embed="rId4"/>
                <a:stretch>
                  <a:fillRect l="-4734" r="-443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F76C5E-AA48-BE80-D945-668343B8AFD4}"/>
                  </a:ext>
                </a:extLst>
              </p:cNvPr>
              <p:cNvSpPr txBox="1"/>
              <p:nvPr/>
            </p:nvSpPr>
            <p:spPr>
              <a:xfrm>
                <a:off x="514798" y="3429000"/>
                <a:ext cx="21723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半圆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F76C5E-AA48-BE80-D945-668343B8AF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798" y="3429000"/>
                <a:ext cx="2172399" cy="765061"/>
              </a:xfrm>
              <a:prstGeom prst="rect">
                <a:avLst/>
              </a:prstGeom>
              <a:blipFill>
                <a:blip r:embed="rId5"/>
                <a:stretch>
                  <a:fillRect l="-4202" r="-476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8BB02C1-1BBD-2C41-EFC6-297D7BB28737}"/>
                  </a:ext>
                </a:extLst>
              </p:cNvPr>
              <p:cNvSpPr txBox="1"/>
              <p:nvPr/>
            </p:nvSpPr>
            <p:spPr>
              <a:xfrm>
                <a:off x="514798" y="3967146"/>
                <a:ext cx="528789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矩形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8BB02C1-1BBD-2C41-EFC6-297D7BB287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798" y="3967146"/>
                <a:ext cx="5287899" cy="766077"/>
              </a:xfrm>
              <a:prstGeom prst="rect">
                <a:avLst/>
              </a:prstGeom>
              <a:blipFill>
                <a:blip r:embed="rId6"/>
                <a:stretch>
                  <a:fillRect l="-1728" r="-195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CAF0A77-31A9-B7BD-31A4-957830E2EF6D}"/>
                  </a:ext>
                </a:extLst>
              </p:cNvPr>
              <p:cNvSpPr txBox="1"/>
              <p:nvPr/>
            </p:nvSpPr>
            <p:spPr>
              <a:xfrm>
                <a:off x="514798" y="4365104"/>
                <a:ext cx="8867839" cy="9664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半圆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矩形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6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36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CAF0A77-31A9-B7BD-31A4-957830E2EF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798" y="4365104"/>
                <a:ext cx="8867839" cy="966420"/>
              </a:xfrm>
              <a:prstGeom prst="rect">
                <a:avLst/>
              </a:prstGeom>
              <a:blipFill>
                <a:blip r:embed="rId7"/>
                <a:stretch>
                  <a:fillRect l="-1031" r="-1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4C70E25-A70B-C5AA-DF42-750B1DFE6645}"/>
              </a:ext>
            </a:extLst>
          </p:cNvPr>
          <p:cNvSpPr txBox="1"/>
          <p:nvPr/>
        </p:nvSpPr>
        <p:spPr>
          <a:xfrm>
            <a:off x="514798" y="5014699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D54D6F1-ED0B-ABA2-DE55-25C42C01EF00}"/>
              </a:ext>
            </a:extLst>
          </p:cNvPr>
          <p:cNvSpPr txBox="1"/>
          <p:nvPr/>
        </p:nvSpPr>
        <p:spPr>
          <a:xfrm>
            <a:off x="514798" y="5374739"/>
            <a:ext cx="360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窗户透光面积有最大值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C20AA2D-6FFE-A939-FE9A-CCE1B0B58976}"/>
                  </a:ext>
                </a:extLst>
              </p:cNvPr>
              <p:cNvSpPr txBox="1"/>
              <p:nvPr/>
            </p:nvSpPr>
            <p:spPr>
              <a:xfrm>
                <a:off x="514798" y="5646360"/>
                <a:ext cx="4036123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最大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C20AA2D-6FFE-A939-FE9A-CCE1B0B589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798" y="5646360"/>
                <a:ext cx="4036123" cy="736486"/>
              </a:xfrm>
              <a:prstGeom prst="rect">
                <a:avLst/>
              </a:prstGeom>
              <a:blipFill>
                <a:blip r:embed="rId8"/>
                <a:stretch>
                  <a:fillRect l="-2262" r="-2262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1613">
            <a:extLst>
              <a:ext uri="{FF2B5EF4-FFF2-40B4-BE49-F238E27FC236}">
                <a16:creationId xmlns:a16="http://schemas.microsoft.com/office/drawing/2014/main" id="{2AAA366E-A9B4-9384-4536-4D3C457253DE}"/>
              </a:ext>
            </a:extLst>
          </p:cNvPr>
          <p:cNvSpPr txBox="1"/>
          <p:nvPr/>
        </p:nvSpPr>
        <p:spPr>
          <a:xfrm>
            <a:off x="5464395" y="9376826"/>
            <a:ext cx="1136978" cy="135075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500" b="0" i="0" u="none" spc="-7500">
                <a:solidFill>
                  <a:srgbClr val="1EE3CF"/>
                </a:solidFill>
                <a:effectLst/>
                <a:latin typeface="Times New Roman" pitchFamily="75"/>
                <a:ea typeface="宋体" pitchFamily="75"/>
                <a:cs typeface="宋体" pitchFamily="75"/>
              </a:rPr>
              <a:t> </a:t>
            </a:r>
            <a:r>
              <a:rPr lang="en-US" altLang="zh-CN" sz="7500" b="0" i="0" u="none" spc="6991">
                <a:solidFill>
                  <a:srgbClr val="1EE3CF"/>
                </a:solidFill>
                <a:effectLst/>
                <a:latin typeface="Times New Roman" pitchFamily="75"/>
                <a:ea typeface="宋体" pitchFamily="75"/>
                <a:cs typeface="宋体" pitchFamily="75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" name="yt_image_11612">
            <a:extLst>
              <a:ext uri="{FF2B5EF4-FFF2-40B4-BE49-F238E27FC236}">
                <a16:creationId xmlns:a16="http://schemas.microsoft.com/office/drawing/2014/main" id="{F4BF9540-2C5C-2102-853D-87407A002F0F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560496" y="4651465"/>
            <a:ext cx="1125729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1F8292F-B42C-9735-5B14-1812F77A4075}"/>
                  </a:ext>
                </a:extLst>
              </p:cNvPr>
              <p:cNvSpPr txBox="1"/>
              <p:nvPr/>
            </p:nvSpPr>
            <p:spPr>
              <a:xfrm>
                <a:off x="589707" y="6093296"/>
                <a:ext cx="10090848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即当窗户的半圆半径为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米时，窗户的透光面积最大，最大面积是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平方米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1F8292F-B42C-9735-5B14-1812F77A40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707" y="6093296"/>
                <a:ext cx="10090848" cy="736486"/>
              </a:xfrm>
              <a:prstGeom prst="rect">
                <a:avLst/>
              </a:prstGeom>
              <a:blipFill>
                <a:blip r:embed="rId10"/>
                <a:stretch>
                  <a:fillRect l="-967" r="-967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6" name="yt_shape_11616"/>
          <p:cNvSpPr txBox="1"/>
          <p:nvPr/>
        </p:nvSpPr>
        <p:spPr>
          <a:xfrm>
            <a:off x="540000" y="265276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1615" name="yt_image_116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729591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18" name="yt_shape_11618"/>
          <p:cNvSpPr txBox="1"/>
          <p:nvPr/>
        </p:nvSpPr>
        <p:spPr>
          <a:xfrm>
            <a:off x="540000" y="3103759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求有关图形的面积问题，通常用含有自变量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的代数式来表示图形的面积，根据图形面积构造关于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的二次函数，再利用二次函数的顶点坐标求出二次函数的最值，从而解决有关几何图形面积的最值问题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6" name="yt_shape_11546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545" name="yt_image_11545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48" name="yt_shape_11548"/>
          <p:cNvSpPr txBox="1"/>
          <p:nvPr/>
        </p:nvSpPr>
        <p:spPr>
          <a:xfrm>
            <a:off x="540000" y="1603297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利用二次函数解决图形面积问题</a:t>
            </a:r>
          </a:p>
        </p:txBody>
      </p:sp>
      <p:sp>
        <p:nvSpPr>
          <p:cNvPr id="11549" name="yt_shape_11549"/>
          <p:cNvSpPr txBox="1"/>
          <p:nvPr/>
        </p:nvSpPr>
        <p:spPr>
          <a:xfrm>
            <a:off x="540119" y="21028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已知直角三角形中两条直角边长的和为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，则当三角形的面积最大时，其中一条直角边长为（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50" name="yt_table_1155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759275"/>
              </p:ext>
            </p:extLst>
          </p:nvPr>
        </p:nvGraphicFramePr>
        <p:xfrm>
          <a:off x="540000" y="3062297"/>
          <a:ext cx="7938453" cy="475488"/>
        </p:xfrm>
        <a:graphic>
          <a:graphicData uri="http://schemas.openxmlformats.org/drawingml/2006/table">
            <a:tbl>
              <a:tblPr/>
              <a:tblGrid>
                <a:gridCol w="2278380">
                  <a:extLst>
                    <a:ext uri="{9D8B030D-6E8A-4147-A177-3AD203B41FA5}">
                      <a16:colId xmlns:a16="http://schemas.microsoft.com/office/drawing/2014/main" val="10260"/>
                    </a:ext>
                  </a:extLst>
                </a:gridCol>
                <a:gridCol w="2237105">
                  <a:extLst>
                    <a:ext uri="{9D8B030D-6E8A-4147-A177-3AD203B41FA5}">
                      <a16:colId xmlns:a16="http://schemas.microsoft.com/office/drawing/2014/main" val="10261"/>
                    </a:ext>
                  </a:extLst>
                </a:gridCol>
                <a:gridCol w="2237105">
                  <a:extLst>
                    <a:ext uri="{9D8B030D-6E8A-4147-A177-3AD203B41FA5}">
                      <a16:colId xmlns:a16="http://schemas.microsoft.com/office/drawing/2014/main" val="1026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"/>
                  </a:ext>
                </a:extLst>
              </a:tr>
            </a:tbl>
          </a:graphicData>
        </a:graphic>
      </p:graphicFrame>
      <p:sp>
        <p:nvSpPr>
          <p:cNvPr id="11552" name="yt_shape_11552"/>
          <p:cNvSpPr txBox="1"/>
          <p:nvPr/>
        </p:nvSpPr>
        <p:spPr>
          <a:xfrm>
            <a:off x="540119" y="3588468"/>
            <a:ext cx="1131652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的铝合金制作如图所示的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字形窗户（不计材料加工时的损耗），若要使窗户的透光面积最大，最大透光面积是（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556" name="yt_table_11556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4677875"/>
                  </p:ext>
                </p:extLst>
              </p:nvPr>
            </p:nvGraphicFramePr>
            <p:xfrm>
              <a:off x="540000" y="4545927"/>
              <a:ext cx="8098790" cy="635953"/>
            </p:xfrm>
            <a:graphic>
              <a:graphicData uri="http://schemas.openxmlformats.org/drawingml/2006/table">
                <a:tbl>
                  <a:tblPr/>
                  <a:tblGrid>
                    <a:gridCol w="2278380">
                      <a:extLst>
                        <a:ext uri="{9D8B030D-6E8A-4147-A177-3AD203B41FA5}">
                          <a16:colId xmlns:a16="http://schemas.microsoft.com/office/drawing/2014/main" val="10264"/>
                        </a:ext>
                      </a:extLst>
                    </a:gridCol>
                    <a:gridCol w="2237105">
                      <a:extLst>
                        <a:ext uri="{9D8B030D-6E8A-4147-A177-3AD203B41FA5}">
                          <a16:colId xmlns:a16="http://schemas.microsoft.com/office/drawing/2014/main" val="10265"/>
                        </a:ext>
                      </a:extLst>
                    </a:gridCol>
                    <a:gridCol w="2237105">
                      <a:extLst>
                        <a:ext uri="{9D8B030D-6E8A-4147-A177-3AD203B41FA5}">
                          <a16:colId xmlns:a16="http://schemas.microsoft.com/office/drawing/2014/main" val="10266"/>
                        </a:ext>
                      </a:extLst>
                    </a:gridCol>
                    <a:gridCol w="1346200">
                      <a:extLst>
                        <a:ext uri="{9D8B030D-6E8A-4147-A177-3AD203B41FA5}">
                          <a16:colId xmlns:a16="http://schemas.microsoft.com/office/drawing/2014/main" val="1026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D.4m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556" name="yt_table_11556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4677875"/>
                  </p:ext>
                </p:extLst>
              </p:nvPr>
            </p:nvGraphicFramePr>
            <p:xfrm>
              <a:off x="540000" y="4545927"/>
              <a:ext cx="8098790" cy="635953"/>
            </p:xfrm>
            <a:graphic>
              <a:graphicData uri="http://schemas.openxmlformats.org/drawingml/2006/table">
                <a:tbl>
                  <a:tblPr/>
                  <a:tblGrid>
                    <a:gridCol w="2278380">
                      <a:extLst>
                        <a:ext uri="{9D8B030D-6E8A-4147-A177-3AD203B41FA5}">
                          <a16:colId xmlns:a16="http://schemas.microsoft.com/office/drawing/2014/main" val="10264"/>
                        </a:ext>
                      </a:extLst>
                    </a:gridCol>
                    <a:gridCol w="2237105">
                      <a:extLst>
                        <a:ext uri="{9D8B030D-6E8A-4147-A177-3AD203B41FA5}">
                          <a16:colId xmlns:a16="http://schemas.microsoft.com/office/drawing/2014/main" val="10265"/>
                        </a:ext>
                      </a:extLst>
                    </a:gridCol>
                    <a:gridCol w="2237105">
                      <a:extLst>
                        <a:ext uri="{9D8B030D-6E8A-4147-A177-3AD203B41FA5}">
                          <a16:colId xmlns:a16="http://schemas.microsoft.com/office/drawing/2014/main" val="10266"/>
                        </a:ext>
                      </a:extLst>
                    </a:gridCol>
                    <a:gridCol w="1346200">
                      <a:extLst>
                        <a:ext uri="{9D8B030D-6E8A-4147-A177-3AD203B41FA5}">
                          <a16:colId xmlns:a16="http://schemas.microsoft.com/office/drawing/2014/main" val="10267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1630" r="-159783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2180" r="-60218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D.4m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553" name="yt_shape_11553_skip" title="H_115.78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558984" y="5028034"/>
            <a:ext cx="1090740" cy="1470420"/>
            <a:chOff x="0" y="0"/>
            <a:chExt cx="1090740" cy="1470420"/>
          </a:xfrm>
        </p:grpSpPr>
        <p:pic>
          <p:nvPicPr>
            <p:cNvPr id="2" name="yt_image_11553">
              <a:extLst>
                <a:ext uri="">
                  <a16:creationId xmlns:m="http://schemas.openxmlformats.org/officeDocument/2006/math"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090740" cy="107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55" name="yt_shape_11555"/>
            <p:cNvSpPr txBox="1"/>
            <p:nvPr/>
          </p:nvSpPr>
          <p:spPr>
            <a:xfrm>
              <a:off x="12089" y="11104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311182">
            <a:extLst>
              <a:ext uri="{FF2B5EF4-FFF2-40B4-BE49-F238E27FC236}">
                <a16:creationId xmlns:a16="http://schemas.microsoft.com/office/drawing/2014/main" id="{AD32B2DD-A806-0D42-1537-F10526F028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262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0A4C49F-473B-BED6-B334-B06DDF298BF4}"/>
              </a:ext>
            </a:extLst>
          </p:cNvPr>
          <p:cNvSpPr txBox="1"/>
          <p:nvPr/>
        </p:nvSpPr>
        <p:spPr>
          <a:xfrm>
            <a:off x="2431308" y="25315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B657CD-16E7-A8D6-31BA-08ABDF4F1ADE}"/>
              </a:ext>
            </a:extLst>
          </p:cNvPr>
          <p:cNvSpPr txBox="1"/>
          <p:nvPr/>
        </p:nvSpPr>
        <p:spPr>
          <a:xfrm>
            <a:off x="10930711" y="404279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7" name="yt_shape_11557"/>
          <p:cNvSpPr txBox="1"/>
          <p:nvPr/>
        </p:nvSpPr>
        <p:spPr>
          <a:xfrm>
            <a:off x="540119" y="164957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是一块边长为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的正方形铁板，在边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上选取一点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，分别以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为边截取两块相邻的正方形板料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时，截取两块相邻的正方形板料的总面积最小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561" name="yt_shape_11561"/>
          <p:cNvSpPr txBox="1"/>
          <p:nvPr/>
        </p:nvSpPr>
        <p:spPr>
          <a:xfrm>
            <a:off x="540000" y="524577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58" name="yt_shape_11558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1514" y="3241506"/>
            <a:ext cx="1628971" cy="1953909"/>
            <a:chOff x="0" y="0"/>
            <a:chExt cx="1628971" cy="1953909"/>
          </a:xfrm>
        </p:grpSpPr>
        <p:pic>
          <p:nvPicPr>
            <p:cNvPr id="2" name="yt_image_1155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8971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60" name="yt_shape_11560"/>
            <p:cNvSpPr txBox="1"/>
            <p:nvPr/>
          </p:nvSpPr>
          <p:spPr>
            <a:xfrm>
              <a:off x="281204" y="15939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58BEFEA-4B29-5F20-183B-7F095E7DE4D5}"/>
              </a:ext>
            </a:extLst>
          </p:cNvPr>
          <p:cNvSpPr txBox="1"/>
          <p:nvPr/>
        </p:nvSpPr>
        <p:spPr>
          <a:xfrm>
            <a:off x="7196982" y="2078258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2" name="yt_shape_11562"/>
          <p:cNvSpPr txBox="1"/>
          <p:nvPr/>
        </p:nvSpPr>
        <p:spPr>
          <a:xfrm>
            <a:off x="540000" y="1735276"/>
            <a:ext cx="567783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型问题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63" name="yt_shape_11563"/>
              <p:cNvSpPr txBox="1"/>
              <p:nvPr/>
            </p:nvSpPr>
            <p:spPr>
              <a:xfrm>
                <a:off x="540119" y="2234841"/>
                <a:ext cx="11111999" cy="20678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在羽毛球比赛中，某次羽毛球的运动路线呈抛物线形，羽毛球距地面的高度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）与水平距离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）之间的关系如图所示，点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为落地点，且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，羽毛球到达的最高点到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轴的距离为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，那么羽毛球到达最高点时离地面的高度为（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563" name="yt_shape_11563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34841"/>
                <a:ext cx="11111999" cy="2067810"/>
              </a:xfrm>
              <a:prstGeom prst="rect">
                <a:avLst/>
              </a:prstGeom>
              <a:blipFill>
                <a:blip r:embed="rId2"/>
                <a:stretch>
                  <a:fillRect l="-1701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66" name="yt_table_11566_skip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2389311"/>
                  </p:ext>
                </p:extLst>
              </p:nvPr>
            </p:nvGraphicFramePr>
            <p:xfrm>
              <a:off x="540000" y="4353439"/>
              <a:ext cx="8003540" cy="642874"/>
            </p:xfrm>
            <a:graphic>
              <a:graphicData uri="http://schemas.openxmlformats.org/drawingml/2006/table">
                <a:tbl>
                  <a:tblPr/>
                  <a:tblGrid>
                    <a:gridCol w="2306955">
                      <a:extLst>
                        <a:ext uri="{9D8B030D-6E8A-4147-A177-3AD203B41FA5}">
                          <a16:colId xmlns:a16="http://schemas.microsoft.com/office/drawing/2014/main" val="10268"/>
                        </a:ext>
                      </a:extLst>
                    </a:gridCol>
                    <a:gridCol w="2160905">
                      <a:extLst>
                        <a:ext uri="{9D8B030D-6E8A-4147-A177-3AD203B41FA5}">
                          <a16:colId xmlns:a16="http://schemas.microsoft.com/office/drawing/2014/main" val="10269"/>
                        </a:ext>
                      </a:extLst>
                    </a:gridCol>
                    <a:gridCol w="2160905">
                      <a:extLst>
                        <a:ext uri="{9D8B030D-6E8A-4147-A177-3AD203B41FA5}">
                          <a16:colId xmlns:a16="http://schemas.microsoft.com/office/drawing/2014/main" val="10270"/>
                        </a:ext>
                      </a:extLst>
                    </a:gridCol>
                    <a:gridCol w="1374775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566" name="yt_table_11566_skip" descr="{&quot;rangeId&quot;:7,&quot;type&quot;:&quot;Option&quot;,&quot;drawing&quot;:[&quot;yt_image_11565&quot;]}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2389311"/>
                  </p:ext>
                </p:extLst>
              </p:nvPr>
            </p:nvGraphicFramePr>
            <p:xfrm>
              <a:off x="540000" y="3518163"/>
              <a:ext cx="8003540" cy="642874"/>
            </p:xfrm>
            <a:graphic>
              <a:graphicData uri="http://schemas.openxmlformats.org/drawingml/2006/table">
                <a:tbl>
                  <a:tblPr/>
                  <a:tblGrid>
                    <a:gridCol w="2306955">
                      <a:extLst>
                        <a:ext uri="{9D8B030D-6E8A-4147-A177-3AD203B41FA5}">
                          <a16:colId xmlns:a16="http://schemas.microsoft.com/office/drawing/2014/main" val="10268"/>
                        </a:ext>
                      </a:extLst>
                    </a:gridCol>
                    <a:gridCol w="2160905">
                      <a:extLst>
                        <a:ext uri="{9D8B030D-6E8A-4147-A177-3AD203B41FA5}">
                          <a16:colId xmlns:a16="http://schemas.microsoft.com/office/drawing/2014/main" val="10269"/>
                        </a:ext>
                      </a:extLst>
                    </a:gridCol>
                    <a:gridCol w="2160905">
                      <a:extLst>
                        <a:ext uri="{9D8B030D-6E8A-4147-A177-3AD203B41FA5}">
                          <a16:colId xmlns:a16="http://schemas.microsoft.com/office/drawing/2014/main" val="10270"/>
                        </a:ext>
                      </a:extLst>
                    </a:gridCol>
                    <a:gridCol w="1374775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670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6761" r="-16338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7345" r="-6384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81416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565" name="yt_image_11565_skip" title="H_88.92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32307" y="4353439"/>
            <a:ext cx="1917599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311376">
            <a:extLst>
              <a:ext uri="{FF2B5EF4-FFF2-40B4-BE49-F238E27FC236}">
                <a16:creationId xmlns:a16="http://schemas.microsoft.com/office/drawing/2014/main" id="{D79DAD35-6ABF-7632-46E5-14EFCD4065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7460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49ECDA-8831-FFCE-42C4-B38940541D12}"/>
              </a:ext>
            </a:extLst>
          </p:cNvPr>
          <p:cNvSpPr txBox="1"/>
          <p:nvPr/>
        </p:nvSpPr>
        <p:spPr>
          <a:xfrm>
            <a:off x="1516908" y="38114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7" name="yt_shape_11567"/>
          <p:cNvSpPr txBox="1"/>
          <p:nvPr/>
        </p:nvSpPr>
        <p:spPr>
          <a:xfrm>
            <a:off x="540119" y="76470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（德州市中考）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随着新农村的建设和旧城的改造，我们的家园越来越美丽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小明家附近广场中央新修了一个圆形喷水池（如图），在水池中心竖直安装了一根高为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的喷水管，它喷出的抛物线形水柱在与水池中心的水平距离为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处达到最高，水柱落地处离水池中心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3m.</a:t>
            </a:r>
          </a:p>
        </p:txBody>
      </p:sp>
      <p:pic>
        <p:nvPicPr>
          <p:cNvPr id="11568" name="yt_image_11568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2224" y="5013161"/>
            <a:ext cx="1887507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0" name="yt_shape_11570"/>
          <p:cNvSpPr txBox="1"/>
          <p:nvPr/>
        </p:nvSpPr>
        <p:spPr>
          <a:xfrm>
            <a:off x="407368" y="2658101"/>
            <a:ext cx="100027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）请你建立适当的平面直角坐标系，并求出水柱抛物线的函数表达式；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DC89BD-61F1-50C9-C842-048435D7534A}"/>
              </a:ext>
            </a:extLst>
          </p:cNvPr>
          <p:cNvSpPr txBox="1"/>
          <p:nvPr/>
        </p:nvSpPr>
        <p:spPr>
          <a:xfrm>
            <a:off x="527985" y="3081502"/>
            <a:ext cx="10830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）如图，以水管与地面的交点为原点，原点与水柱落地点所在的直线为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3B9B5E-2137-F87C-F33C-4FC661CB040C}"/>
              </a:ext>
            </a:extLst>
          </p:cNvPr>
          <p:cNvSpPr txBox="1"/>
          <p:nvPr/>
        </p:nvSpPr>
        <p:spPr>
          <a:xfrm>
            <a:off x="527985" y="3556990"/>
            <a:ext cx="11125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轴，水管所在的直线为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轴建立平面直角坐标系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设抛物线的表达式为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1B030C-DDB5-EFE2-E9DA-AC5963A40C5F}"/>
              </a:ext>
            </a:extLst>
          </p:cNvPr>
          <p:cNvSpPr txBox="1"/>
          <p:nvPr/>
        </p:nvSpPr>
        <p:spPr>
          <a:xfrm>
            <a:off x="527985" y="4032478"/>
            <a:ext cx="467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将（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）代入，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3433A17-FB4D-E080-4D91-87A8BA432A82}"/>
                  </a:ext>
                </a:extLst>
              </p:cNvPr>
              <p:cNvSpPr txBox="1"/>
              <p:nvPr/>
            </p:nvSpPr>
            <p:spPr>
              <a:xfrm>
                <a:off x="527985" y="4141247"/>
                <a:ext cx="443636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3433A17-FB4D-E080-4D91-87A8BA432A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985" y="4141247"/>
                <a:ext cx="4436364" cy="1611643"/>
              </a:xfrm>
              <a:prstGeom prst="rect">
                <a:avLst/>
              </a:prstGeom>
              <a:blipFill>
                <a:blip r:embed="rId3"/>
                <a:stretch>
                  <a:fillRect l="-22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C995AD6-D102-657D-0EB8-B598298319A1}"/>
                  </a:ext>
                </a:extLst>
              </p:cNvPr>
              <p:cNvSpPr txBox="1"/>
              <p:nvPr/>
            </p:nvSpPr>
            <p:spPr>
              <a:xfrm>
                <a:off x="527985" y="5517232"/>
                <a:ext cx="705713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水柱抛物线的函数表达式为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C995AD6-D102-657D-0EB8-B598298319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985" y="5517232"/>
                <a:ext cx="7057137" cy="768490"/>
              </a:xfrm>
              <a:prstGeom prst="rect">
                <a:avLst/>
              </a:prstGeom>
              <a:blipFill>
                <a:blip r:embed="rId4"/>
                <a:stretch>
                  <a:fillRect l="-1383" r="-138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2F6BC67-EC41-0154-4A4F-84EE853AE165}"/>
                  </a:ext>
                </a:extLst>
              </p:cNvPr>
              <p:cNvSpPr txBox="1"/>
              <p:nvPr/>
            </p:nvSpPr>
            <p:spPr>
              <a:xfrm>
                <a:off x="527985" y="6093296"/>
                <a:ext cx="435521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2F6BC67-EC41-0154-4A4F-84EE853AE1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985" y="6093296"/>
                <a:ext cx="4355211" cy="729565"/>
              </a:xfrm>
              <a:prstGeom prst="rect">
                <a:avLst/>
              </a:prstGeom>
              <a:blipFill>
                <a:blip r:embed="rId5"/>
                <a:stretch>
                  <a:fillRect l="-2241" r="-224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1574">
            <a:extLst>
              <a:ext uri="{FF2B5EF4-FFF2-40B4-BE49-F238E27FC236}">
                <a16:creationId xmlns:a16="http://schemas.microsoft.com/office/drawing/2014/main" id="{BA13B9D6-1C6E-CDB8-1260-0E111DEFB0E7}"/>
              </a:ex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272464" y="4596464"/>
            <a:ext cx="1502382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71" name="yt_shape_11571"/>
              <p:cNvSpPr txBox="1"/>
              <p:nvPr/>
            </p:nvSpPr>
            <p:spPr>
              <a:xfrm>
                <a:off x="540119" y="1220493"/>
                <a:ext cx="11111999" cy="47770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）求水柱的最大高度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）如图，以水管与地面的交点为原点，原点与水柱落地点所在的直线为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轴，水管所在的直线为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轴建立平面直角坐标系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设抛物线的表达式为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将（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）和（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）代入，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水柱抛物线的函数表达式为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71" name="yt_shape_11571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20493"/>
                <a:ext cx="11111999" cy="4777013"/>
              </a:xfrm>
              <a:prstGeom prst="rect">
                <a:avLst/>
              </a:prstGeom>
              <a:blipFill>
                <a:blip r:embed="rId2"/>
                <a:stretch>
                  <a:fillRect l="-1701" t="-1020" b="-1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1575">
            <a:extLst>
              <a:ext uri="{FF2B5EF4-FFF2-40B4-BE49-F238E27FC236}">
                <a16:creationId xmlns:a16="http://schemas.microsoft.com/office/drawing/2014/main" id="{04C16123-08F4-AE4F-B299-CB22CDFA0C4E}"/>
              </a:ext>
            </a:extLst>
          </p:cNvPr>
          <p:cNvSpPr txBox="1"/>
          <p:nvPr/>
        </p:nvSpPr>
        <p:spPr>
          <a:xfrm>
            <a:off x="5154726" y="106189"/>
            <a:ext cx="1517338" cy="12606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00" b="0" i="0" u="none" spc="-700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en-US" altLang="zh-CN" sz="7000" b="0" i="0" u="none" spc="10082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1577">
                <a:extLst>
                  <a:ext uri="{FF2B5EF4-FFF2-40B4-BE49-F238E27FC236}">
                    <a16:creationId xmlns:a16="http://schemas.microsoft.com/office/drawing/2014/main" id="{447F7A14-F2CF-A282-9C67-D0846417338D}"/>
                  </a:ext>
                </a:extLst>
              </p:cNvPr>
              <p:cNvSpPr txBox="1"/>
              <p:nvPr/>
            </p:nvSpPr>
            <p:spPr>
              <a:xfrm>
                <a:off x="558375" y="1549986"/>
                <a:ext cx="5695470" cy="20051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最大值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即水柱的最大高度为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1577">
                <a:extLst>
                  <a:ext uri="{FF2B5EF4-FFF2-40B4-BE49-F238E27FC236}">
                    <a16:creationId xmlns:a16="http://schemas.microsoft.com/office/drawing/2014/main" id="{447F7A14-F2CF-A282-9C67-D084641733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375" y="1549986"/>
                <a:ext cx="5695470" cy="2005101"/>
              </a:xfrm>
              <a:prstGeom prst="rect">
                <a:avLst/>
              </a:prstGeom>
              <a:blipFill>
                <a:blip r:embed="rId3"/>
                <a:stretch>
                  <a:fillRect l="-3319" r="-2248" b="-42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B11B93A-D767-D5B3-299B-D6B119444109}"/>
                  </a:ext>
                </a:extLst>
              </p:cNvPr>
              <p:cNvSpPr txBox="1"/>
              <p:nvPr/>
            </p:nvSpPr>
            <p:spPr>
              <a:xfrm>
                <a:off x="468364" y="1503180"/>
                <a:ext cx="582047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en-US" sz="2400" noProof="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B11B93A-D767-D5B3-299B-D6B1194441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364" y="1503180"/>
                <a:ext cx="5820473" cy="768490"/>
              </a:xfrm>
              <a:prstGeom prst="rect">
                <a:avLst/>
              </a:prstGeom>
              <a:blipFill>
                <a:blip r:embed="rId4"/>
                <a:stretch>
                  <a:fillRect l="-1675" r="-1204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8F18322-5CDF-7E4D-F9E1-B0507F13081F}"/>
                  </a:ext>
                </a:extLst>
              </p:cNvPr>
              <p:cNvSpPr txBox="1"/>
              <p:nvPr/>
            </p:nvSpPr>
            <p:spPr>
              <a:xfrm>
                <a:off x="468364" y="2178058"/>
                <a:ext cx="347414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最大值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8F18322-5CDF-7E4D-F9E1-B0507F1308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364" y="2178058"/>
                <a:ext cx="3474148" cy="768490"/>
              </a:xfrm>
              <a:prstGeom prst="rect">
                <a:avLst/>
              </a:prstGeom>
              <a:blipFill>
                <a:blip r:embed="rId5"/>
                <a:stretch>
                  <a:fillRect l="-2807" r="-298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B76567B-5FA3-1334-C7BF-966F79C08752}"/>
                  </a:ext>
                </a:extLst>
              </p:cNvPr>
              <p:cNvSpPr txBox="1"/>
              <p:nvPr/>
            </p:nvSpPr>
            <p:spPr>
              <a:xfrm>
                <a:off x="468364" y="2852936"/>
                <a:ext cx="336461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即水柱的最大高度为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B76567B-5FA3-1334-C7BF-966F79C087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364" y="2852936"/>
                <a:ext cx="3364611" cy="729565"/>
              </a:xfrm>
              <a:prstGeom prst="rect">
                <a:avLst/>
              </a:prstGeom>
              <a:blipFill>
                <a:blip r:embed="rId6"/>
                <a:stretch>
                  <a:fillRect l="-2899" r="-253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yt_image_11568">
            <a:extLst>
              <a:ext uri="{FF2B5EF4-FFF2-40B4-BE49-F238E27FC236}">
                <a16:creationId xmlns:a16="http://schemas.microsoft.com/office/drawing/2014/main" id="{167ABA97-FE03-D748-0475-D7725B210989}"/>
              </a:ex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760296" y="2178058"/>
            <a:ext cx="1887507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9" name="yt_shape_11579"/>
          <p:cNvSpPr txBox="1"/>
          <p:nvPr/>
        </p:nvSpPr>
        <p:spPr>
          <a:xfrm>
            <a:off x="540000" y="1087116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未考虑自变量的取值范围</a:t>
            </a:r>
          </a:p>
        </p:txBody>
      </p:sp>
      <p:sp>
        <p:nvSpPr>
          <p:cNvPr id="11580" name="yt_shape_11580"/>
          <p:cNvSpPr txBox="1"/>
          <p:nvPr/>
        </p:nvSpPr>
        <p:spPr>
          <a:xfrm>
            <a:off x="540119" y="15866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用一根长为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的绳子围成一个面积为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的长方形，其中要求长边不低于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，则所围成的长方形面积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4" name="yt_shape_1697707311586">
            <a:extLst>
              <a:ext uri="{FF2B5EF4-FFF2-40B4-BE49-F238E27FC236}">
                <a16:creationId xmlns:a16="http://schemas.microsoft.com/office/drawing/2014/main" id="{5B6B031D-CA3A-9258-79B9-B3D8057D4B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26443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5FED82E-9F4E-7E59-9476-8638D5D043E3}"/>
              </a:ext>
            </a:extLst>
          </p:cNvPr>
          <p:cNvSpPr txBox="1"/>
          <p:nvPr/>
        </p:nvSpPr>
        <p:spPr>
          <a:xfrm>
            <a:off x="6460383" y="2015363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t_image_11581">
            <a:extLst>
              <a:ext uri="{FF2B5EF4-FFF2-40B4-BE49-F238E27FC236}">
                <a16:creationId xmlns:a16="http://schemas.microsoft.com/office/drawing/2014/main" id="{998B44CC-4533-CC5E-AA3F-BA38B5950815}"/>
              </a:ex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00808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1583">
            <a:extLst>
              <a:ext uri="{FF2B5EF4-FFF2-40B4-BE49-F238E27FC236}">
                <a16:creationId xmlns:a16="http://schemas.microsoft.com/office/drawing/2014/main" id="{A5444959-3090-E21A-8D1B-653DBFDF4E82}"/>
              </a:ext>
            </a:extLst>
          </p:cNvPr>
          <p:cNvSpPr txBox="1"/>
          <p:nvPr/>
        </p:nvSpPr>
        <p:spPr>
          <a:xfrm>
            <a:off x="540119" y="239267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某农场拟建两间矩形饲养室，一面靠现有墙（墙足够长），中间用一道墙隔开，并在如图所示的三处各留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宽的门，已知计划中的材料可建墙体（不包括门）总长为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，则能建成的饲养室面积最大为（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yt_table_11587_skip" title="H_50.39504">
                <a:extLst>
                  <a:ext uri="{FF2B5EF4-FFF2-40B4-BE49-F238E27FC236}">
                    <a16:creationId xmlns:a16="http://schemas.microsoft.com/office/drawing/2014/main" id="{8CB694F9-1DCB-F7B6-B734-94364B1030C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11559055"/>
                  </p:ext>
                </p:extLst>
              </p:nvPr>
            </p:nvGraphicFramePr>
            <p:xfrm>
              <a:off x="540000" y="3832243"/>
              <a:ext cx="8789354" cy="640017"/>
            </p:xfrm>
            <a:graphic>
              <a:graphicData uri="http://schemas.openxmlformats.org/drawingml/2006/table">
                <a:tbl>
                  <a:tblPr/>
                  <a:tblGrid>
                    <a:gridCol w="2430780">
                      <a:extLst>
                        <a:ext uri="{9D8B030D-6E8A-4147-A177-3AD203B41FA5}">
                          <a16:colId xmlns:a16="http://schemas.microsoft.com/office/drawing/2014/main" val="10272"/>
                        </a:ext>
                      </a:extLst>
                    </a:gridCol>
                    <a:gridCol w="2365693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  <a:gridCol w="2413318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  <a:gridCol w="1579563">
                      <a:extLst>
                        <a:ext uri="{9D8B030D-6E8A-4147-A177-3AD203B41FA5}">
                          <a16:colId xmlns:a16="http://schemas.microsoft.com/office/drawing/2014/main" val="1027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A.75m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C.48m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225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yt_table_11587_skip" title="H_50.39504">
                <a:extLst>
                  <a:ext uri="{FF2B5EF4-FFF2-40B4-BE49-F238E27FC236}">
                    <a16:creationId xmlns:a16="http://schemas.microsoft.com/office/drawing/2014/main" id="{8CB694F9-1DCB-F7B6-B734-94364B1030C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11559055"/>
                  </p:ext>
                </p:extLst>
              </p:nvPr>
            </p:nvGraphicFramePr>
            <p:xfrm>
              <a:off x="540000" y="3832243"/>
              <a:ext cx="8789354" cy="640017"/>
            </p:xfrm>
            <a:graphic>
              <a:graphicData uri="http://schemas.openxmlformats.org/drawingml/2006/table">
                <a:tbl>
                  <a:tblPr/>
                  <a:tblGrid>
                    <a:gridCol w="2430780">
                      <a:extLst>
                        <a:ext uri="{9D8B030D-6E8A-4147-A177-3AD203B41FA5}">
                          <a16:colId xmlns:a16="http://schemas.microsoft.com/office/drawing/2014/main" val="10272"/>
                        </a:ext>
                      </a:extLst>
                    </a:gridCol>
                    <a:gridCol w="2365693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  <a:gridCol w="2413318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  <a:gridCol w="1579563">
                      <a:extLst>
                        <a:ext uri="{9D8B030D-6E8A-4147-A177-3AD203B41FA5}">
                          <a16:colId xmlns:a16="http://schemas.microsoft.com/office/drawing/2014/main" val="10275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A.75m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2835" r="-16907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C.48m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57143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5" name="yt_shape_11584_skip" title="H_102.461105">
            <a:extLst>
              <a:ext uri="{FF2B5EF4-FFF2-40B4-BE49-F238E27FC236}">
                <a16:creationId xmlns:a16="http://schemas.microsoft.com/office/drawing/2014/main" id="{5A67074F-EF6E-A72D-FF7E-87FB42B59B52}"/>
              </a:ext>
            </a:extLst>
          </p:cNvPr>
          <p:cNvGrpSpPr/>
          <p:nvPr/>
        </p:nvGrpSpPr>
        <p:grpSpPr>
          <a:xfrm>
            <a:off x="10131058" y="3832243"/>
            <a:ext cx="1518759" cy="1301256"/>
            <a:chOff x="0" y="0"/>
            <a:chExt cx="1518759" cy="1301256"/>
          </a:xfrm>
        </p:grpSpPr>
        <p:pic>
          <p:nvPicPr>
            <p:cNvPr id="6" name="yt_image_11584">
              <a:extLst>
                <a:ext uri="{FF2B5EF4-FFF2-40B4-BE49-F238E27FC236}">
                  <a16:creationId xmlns:a16="http://schemas.microsoft.com/office/drawing/2014/main" id="{BBA5D335-AA17-B1ED-4966-D26210FFDDB2}"/>
                </a:ext>
                <a:ext uri="">
                  <a16:creationId xmlns:m="http://schemas.openxmlformats.org/officeDocument/2006/math"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18759" cy="9052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1586">
              <a:extLst>
                <a:ext uri="{FF2B5EF4-FFF2-40B4-BE49-F238E27FC236}">
                  <a16:creationId xmlns:a16="http://schemas.microsoft.com/office/drawing/2014/main" id="{E3DC9294-D1D1-6255-0591-49C5C6389619}"/>
                </a:ext>
              </a:extLst>
            </p:cNvPr>
            <p:cNvSpPr txBox="1"/>
            <p:nvPr/>
          </p:nvSpPr>
          <p:spPr>
            <a:xfrm>
              <a:off x="226098" y="9412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12654C1F-B0C6-ABEA-FFDA-248FBD48CFC5}"/>
              </a:ext>
            </a:extLst>
          </p:cNvPr>
          <p:cNvSpPr txBox="1"/>
          <p:nvPr/>
        </p:nvSpPr>
        <p:spPr>
          <a:xfrm>
            <a:off x="6020646" y="3296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90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8" name="yt_shape_11588"/>
          <p:cNvSpPr txBox="1"/>
          <p:nvPr/>
        </p:nvSpPr>
        <p:spPr>
          <a:xfrm>
            <a:off x="540119" y="185068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（扬州市中考）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一种包装盒的设计方法如图所示，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的正方形硬纸片，切去阴影部分所示的四个全等的等腰直角三角形，再沿虚线折起，使得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四点重合于图中的点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，形成一个底面为正方形的长方体包装盒，设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，要使包装盒的侧面积最大，则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应取（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92" name="yt_table_1159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036638"/>
              </p:ext>
            </p:extLst>
          </p:nvPr>
        </p:nvGraphicFramePr>
        <p:xfrm>
          <a:off x="540000" y="3770378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7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7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8"/>
                  </a:ext>
                </a:extLst>
              </a:tr>
            </a:tbl>
          </a:graphicData>
        </a:graphic>
      </p:graphicFrame>
      <p:grpSp>
        <p:nvGrpSpPr>
          <p:cNvPr id="11589" name="yt_shape_11589_skip" title="H_125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45953" y="3770378"/>
            <a:ext cx="2003972" cy="1597293"/>
            <a:chOff x="0" y="0"/>
            <a:chExt cx="2003972" cy="1597293"/>
          </a:xfrm>
        </p:grpSpPr>
        <p:pic>
          <p:nvPicPr>
            <p:cNvPr id="2" name="yt_image_1158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03972" cy="120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91" name="yt_shape_11591"/>
            <p:cNvSpPr txBox="1"/>
            <p:nvPr/>
          </p:nvSpPr>
          <p:spPr>
            <a:xfrm>
              <a:off x="468705" y="12372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51144FC-B881-F225-DAE7-AD595099D0FF}"/>
              </a:ext>
            </a:extLst>
          </p:cNvPr>
          <p:cNvSpPr txBox="1"/>
          <p:nvPr/>
        </p:nvSpPr>
        <p:spPr>
          <a:xfrm>
            <a:off x="7795471" y="323033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1647</Words>
  <Application>Microsoft Office PowerPoint</Application>
  <PresentationFormat>宽屏</PresentationFormat>
  <Paragraphs>99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46</cp:revision>
  <dcterms:created xsi:type="dcterms:W3CDTF">2023-05-05T05:33:04Z</dcterms:created>
  <dcterms:modified xsi:type="dcterms:W3CDTF">2023-10-19T13:44:05Z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