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9" r:id="rId4"/>
    <p:sldId id="371" r:id="rId5"/>
    <p:sldId id="372" r:id="rId6"/>
    <p:sldId id="375" r:id="rId7"/>
    <p:sldId id="376" r:id="rId8"/>
    <p:sldId id="377" r:id="rId9"/>
    <p:sldId id="378" r:id="rId10"/>
    <p:sldId id="380" r:id="rId11"/>
    <p:sldId id="382" r:id="rId12"/>
    <p:sldId id="383" r:id="rId13"/>
    <p:sldId id="384" r:id="rId14"/>
    <p:sldId id="385" r:id="rId15"/>
    <p:sldId id="391" r:id="rId16"/>
    <p:sldId id="386" r:id="rId17"/>
    <p:sldId id="393" r:id="rId18"/>
    <p:sldId id="256" r:id="rId19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895" autoAdjust="0"/>
  </p:normalViewPr>
  <p:slideViewPr>
    <p:cSldViewPr>
      <p:cViewPr varScale="1">
        <p:scale>
          <a:sx n="55" d="100"/>
          <a:sy n="55" d="100"/>
        </p:scale>
        <p:origin x="40" y="52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4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1.bin"/><Relationship Id="rId4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png"/><Relationship Id="rId4" Type="http://schemas.openxmlformats.org/officeDocument/2006/relationships/image" Target="../media/image3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bin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bin"/><Relationship Id="rId4" Type="http://schemas.openxmlformats.org/officeDocument/2006/relationships/image" Target="../media/image4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bin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19.bin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3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bin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40" name="yt_shape_12140"/>
          <p:cNvSpPr txBox="1"/>
          <p:nvPr/>
        </p:nvSpPr>
        <p:spPr>
          <a:xfrm>
            <a:off x="540000" y="208693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2139" name="yt_image_12139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086930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42" name="yt_shape_12142"/>
          <p:cNvSpPr txBox="1"/>
          <p:nvPr/>
        </p:nvSpPr>
        <p:spPr>
          <a:xfrm>
            <a:off x="540000" y="2784513"/>
            <a:ext cx="738663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圆是轴对称图形，其对称轴是任意一条过圆心的直线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2143" name="yt_shape_12143"/>
          <p:cNvSpPr txBox="1"/>
          <p:nvPr/>
        </p:nvSpPr>
        <p:spPr>
          <a:xfrm>
            <a:off x="540000" y="3263816"/>
            <a:ext cx="646330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圆还是中心对称图形，其对称中心是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圆心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2144" name="yt_shape_12144"/>
          <p:cNvSpPr txBox="1"/>
          <p:nvPr/>
        </p:nvSpPr>
        <p:spPr>
          <a:xfrm>
            <a:off x="540000" y="3743119"/>
            <a:ext cx="984885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在同圆或等圆中，相等的圆心角所对的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弧相等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，所对的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弦相等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2145" name="yt_shape_12145"/>
          <p:cNvSpPr txBox="1"/>
          <p:nvPr/>
        </p:nvSpPr>
        <p:spPr>
          <a:xfrm>
            <a:off x="540119" y="422242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在同圆或等圆中，如果两个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圆心角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，两条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弧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，两条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弦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中有一组量相等，那么它们所对的其余各组量都分别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相等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CE5B1CD-7C30-F096-5E3D-11842F5A7411}"/>
              </a:ext>
            </a:extLst>
          </p:cNvPr>
          <p:cNvSpPr txBox="1"/>
          <p:nvPr/>
        </p:nvSpPr>
        <p:spPr>
          <a:xfrm>
            <a:off x="5860189" y="3217010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圆心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DF5EF56-73AD-B90A-5A5A-C407D26B2735}"/>
              </a:ext>
            </a:extLst>
          </p:cNvPr>
          <p:cNvSpPr txBox="1"/>
          <p:nvPr/>
        </p:nvSpPr>
        <p:spPr>
          <a:xfrm>
            <a:off x="6164989" y="3696313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弧相等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F648AF0-BABC-0013-D18B-0515298D9296}"/>
              </a:ext>
            </a:extLst>
          </p:cNvPr>
          <p:cNvSpPr txBox="1"/>
          <p:nvPr/>
        </p:nvSpPr>
        <p:spPr>
          <a:xfrm>
            <a:off x="8908189" y="3696313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弦相等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391FFAC-5CC8-C3C5-9C76-D0E337ACFFE0}"/>
              </a:ext>
            </a:extLst>
          </p:cNvPr>
          <p:cNvSpPr txBox="1"/>
          <p:nvPr/>
        </p:nvSpPr>
        <p:spPr>
          <a:xfrm>
            <a:off x="4641108" y="4175616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圆心角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416A6C1-E0AE-7B3E-9EF7-EA25EC22B448}"/>
              </a:ext>
            </a:extLst>
          </p:cNvPr>
          <p:cNvSpPr txBox="1"/>
          <p:nvPr/>
        </p:nvSpPr>
        <p:spPr>
          <a:xfrm>
            <a:off x="7079507" y="4175616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弧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BF235F1-72AA-9BCC-8F91-FF54D9EE75CD}"/>
              </a:ext>
            </a:extLst>
          </p:cNvPr>
          <p:cNvSpPr txBox="1"/>
          <p:nvPr/>
        </p:nvSpPr>
        <p:spPr>
          <a:xfrm>
            <a:off x="8908307" y="4175616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弦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DD65A5F-88F2-D665-EBCD-B1B33B6E30BE}"/>
              </a:ext>
            </a:extLst>
          </p:cNvPr>
          <p:cNvSpPr txBox="1"/>
          <p:nvPr/>
        </p:nvSpPr>
        <p:spPr>
          <a:xfrm>
            <a:off x="5936508" y="4651104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相等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02" name="yt_shape_12202"/>
          <p:cNvSpPr txBox="1"/>
          <p:nvPr/>
        </p:nvSpPr>
        <p:spPr>
          <a:xfrm>
            <a:off x="540119" y="214454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上四点，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，下列结论不正确的是（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206" name="yt_table_12206_skip" title="H_71.62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86487122"/>
                  </p:ext>
                </p:extLst>
              </p:nvPr>
            </p:nvGraphicFramePr>
            <p:xfrm>
              <a:off x="540000" y="3103979"/>
              <a:ext cx="5605780" cy="909638"/>
            </p:xfrm>
            <a:graphic>
              <a:graphicData uri="http://schemas.openxmlformats.org/drawingml/2006/table">
                <a:tbl>
                  <a:tblPr/>
                  <a:tblGrid>
                    <a:gridCol w="3624580">
                      <a:extLst>
                        <a:ext uri="{9D8B030D-6E8A-4147-A177-3AD203B41FA5}">
                          <a16:colId xmlns:a16="http://schemas.microsoft.com/office/drawing/2014/main" val="10354"/>
                        </a:ext>
                      </a:extLst>
                    </a:gridCol>
                    <a:gridCol w="1981200">
                      <a:extLst>
                        <a:ext uri="{9D8B030D-6E8A-4147-A177-3AD203B41FA5}">
                          <a16:colId xmlns:a16="http://schemas.microsoft.com/office/drawing/2014/main" val="1035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OE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OF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groupChr>
                                <m:groupChrPr>
                                  <m:chr m:val="⏜"/>
                                  <m:pos m:val="top"/>
                                  <m:vertJc m:val="bot"/>
                                  <m:ctrlP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groupChrPr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𝐴𝐶</m:t>
                                  </m:r>
                                </m:e>
                              </m:groupChr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groupChr>
                                <m:groupChrPr>
                                  <m:chr m:val="⏜"/>
                                  <m:pos m:val="top"/>
                                  <m:vertJc m:val="bot"/>
                                  <m:ctrlP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groupChrPr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𝐵𝐷</m:t>
                                  </m:r>
                                </m:e>
                              </m:groupChr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0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AC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CD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DB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∥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AB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01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a16="http://schemas.microsoft.com/office/drawing/2014/main">
          <p:graphicFrame>
            <p:nvGraphicFramePr>
              <p:cNvPr id="12206" name="yt_table_12206_skip" descr="{&quot;rangeId&quot;:16,&quot;type&quot;:&quot;Option&quot;,&quot;drawing&quot;:[&quot;yt_shape_12203&quot;]}" title="H_71.62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86487122"/>
                  </p:ext>
                </p:extLst>
              </p:nvPr>
            </p:nvGraphicFramePr>
            <p:xfrm>
              <a:off x="540000" y="1859435"/>
              <a:ext cx="5605780" cy="909638"/>
            </p:xfrm>
            <a:graphic>
              <a:graphicData uri="http://schemas.openxmlformats.org/drawingml/2006/table">
                <a:tbl>
                  <a:tblPr/>
                  <a:tblGrid>
                    <a:gridCol w="3624580">
                      <a:extLst>
                        <a:ext uri="{9D8B030D-6E8A-4147-A177-3AD203B41FA5}">
                          <a16:colId xmlns:a16="http://schemas.microsoft.com/office/drawing/2014/main" val="10354"/>
                        </a:ext>
                      </a:extLst>
                    </a:gridCol>
                    <a:gridCol w="1981200">
                      <a:extLst>
                        <a:ext uri="{9D8B030D-6E8A-4147-A177-3AD203B41FA5}">
                          <a16:colId xmlns:a16="http://schemas.microsoft.com/office/drawing/2014/main" val="10355"/>
                        </a:ext>
                      </a:extLst>
                    </a:gridCol>
                  </a:tblGrid>
                  <a:tr h="485267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OE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OF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82515" t="-3750" b="-12625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00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AC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CD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DB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∥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AB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01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2203" name="yt_shape_12203_skip" title="H_155.1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24104" y="3103979"/>
            <a:ext cx="1625738" cy="1969911"/>
            <a:chOff x="0" y="0"/>
            <a:chExt cx="1625738" cy="1969911"/>
          </a:xfrm>
        </p:grpSpPr>
        <p:pic>
          <p:nvPicPr>
            <p:cNvPr id="2" name="yt_image_12203">
              <a:extLst>
                <a:ext uri="">
                  <a16:creationId xmlns="" xmlns:a16="http://schemas.microsoft.com/office/drawing/2014/main" xmlns:a14="http://schemas.microsoft.com/office/drawing/2010/main" xmlns:p14="http://schemas.microsoft.com/office/powerpoint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25738" cy="15739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205" name="yt_shape_12205"/>
            <p:cNvSpPr txBox="1"/>
            <p:nvPr/>
          </p:nvSpPr>
          <p:spPr>
            <a:xfrm>
              <a:off x="203405" y="1609911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2D4E5D2-2C4F-DBFC-CB83-B62339DA6B84}"/>
              </a:ext>
            </a:extLst>
          </p:cNvPr>
          <p:cNvSpPr txBox="1"/>
          <p:nvPr/>
        </p:nvSpPr>
        <p:spPr>
          <a:xfrm>
            <a:off x="4326783" y="257322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07" name="yt_shape_12207"/>
          <p:cNvSpPr txBox="1"/>
          <p:nvPr/>
        </p:nvSpPr>
        <p:spPr>
          <a:xfrm>
            <a:off x="540119" y="195820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ON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分别为垂足，那么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的大小关系是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ON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2211" name="yt_shape_12211"/>
          <p:cNvSpPr txBox="1"/>
          <p:nvPr/>
        </p:nvSpPr>
        <p:spPr>
          <a:xfrm>
            <a:off x="540000" y="493714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208" name="yt_shape_12208" title="H_143.0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51538" y="3070005"/>
            <a:ext cx="1488922" cy="1816749"/>
            <a:chOff x="0" y="0"/>
            <a:chExt cx="1488922" cy="1816749"/>
          </a:xfrm>
        </p:grpSpPr>
        <p:pic>
          <p:nvPicPr>
            <p:cNvPr id="2" name="yt_image_12208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88922" cy="14207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210" name="yt_shape_12210"/>
            <p:cNvSpPr txBox="1"/>
            <p:nvPr/>
          </p:nvSpPr>
          <p:spPr>
            <a:xfrm>
              <a:off x="134997" y="1456749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732FFABE-791B-AAC4-EE70-705B1A5C2F87}"/>
              </a:ext>
            </a:extLst>
          </p:cNvPr>
          <p:cNvSpPr txBox="1"/>
          <p:nvPr/>
        </p:nvSpPr>
        <p:spPr>
          <a:xfrm>
            <a:off x="3787033" y="2386888"/>
            <a:ext cx="13834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ON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212" name="yt_shape_12212"/>
              <p:cNvSpPr txBox="1"/>
              <p:nvPr/>
            </p:nvSpPr>
            <p:spPr>
              <a:xfrm>
                <a:off x="540119" y="2231912"/>
                <a:ext cx="11111999" cy="104797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中，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，则下列结论：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③∠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④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e>
                    </m:groupChr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其中正确的是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①②③④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（填序号）</a:t>
                </a:r>
              </a:p>
            </p:txBody>
          </p:sp>
        </mc:Choice>
        <mc:Fallback xmlns="" xmlns:a16="http://schemas.microsoft.com/office/drawing/2014/main">
          <p:sp>
            <p:nvSpPr>
              <p:cNvPr id="12212" name="yt_shape_12212" descr="{&quot;rangeId&quot;:1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231912"/>
                <a:ext cx="11111999" cy="1047979"/>
              </a:xfrm>
              <a:prstGeom prst="rect">
                <a:avLst/>
              </a:prstGeom>
              <a:blipFill>
                <a:blip r:embed="rId2"/>
                <a:stretch>
                  <a:fillRect l="-1701" b="-174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214" name="yt_image_12214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03559" y="3483043"/>
            <a:ext cx="1584880" cy="1503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4C7FE18-7A70-8B76-B246-DB6EEF43CB18}"/>
              </a:ext>
            </a:extLst>
          </p:cNvPr>
          <p:cNvSpPr txBox="1"/>
          <p:nvPr/>
        </p:nvSpPr>
        <p:spPr>
          <a:xfrm>
            <a:off x="5315923" y="2737683"/>
            <a:ext cx="1399286" cy="57887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①②③④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16" name="yt_shape_12216"/>
          <p:cNvSpPr txBox="1"/>
          <p:nvPr/>
        </p:nvSpPr>
        <p:spPr>
          <a:xfrm>
            <a:off x="540119" y="162214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（南阳市第十三中学月考）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的顶点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为圆心，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为半径作圆，分别交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，延长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217" name="yt_image_12217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32304" y="2496603"/>
            <a:ext cx="2233917" cy="1783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219" name="yt_shape_12219"/>
              <p:cNvSpPr txBox="1"/>
              <p:nvPr/>
            </p:nvSpPr>
            <p:spPr>
              <a:xfrm>
                <a:off x="521105" y="2656568"/>
                <a:ext cx="3098669" cy="49000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）求证：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𝐺𝐸</m:t>
                        </m:r>
                      </m:e>
                    </m:groupChr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e>
                    </m:groupChr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="">
          <p:sp>
            <p:nvSpPr>
              <p:cNvPr id="12219" name="yt_shape_122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1105" y="2656568"/>
                <a:ext cx="3098669" cy="490006"/>
              </a:xfrm>
              <a:prstGeom prst="rect">
                <a:avLst/>
              </a:prstGeom>
              <a:blipFill>
                <a:blip r:embed="rId3"/>
                <a:stretch>
                  <a:fillRect l="-5894" r="-5108" b="-3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2223">
                <a:extLst>
                  <a:ext uri="{FF2B5EF4-FFF2-40B4-BE49-F238E27FC236}">
                    <a16:creationId xmlns:a16="http://schemas.microsoft.com/office/drawing/2014/main" id="{6BBA1139-0976-EC2F-80BB-0558983842B4}"/>
                  </a:ext>
                </a:extLst>
              </p:cNvPr>
              <p:cNvSpPr txBox="1"/>
              <p:nvPr/>
            </p:nvSpPr>
            <p:spPr>
              <a:xfrm>
                <a:off x="573901" y="3287322"/>
                <a:ext cx="4825039" cy="337079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）证明：连接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是平行四边形，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EAF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GAE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ABF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GAE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EAF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𝐺𝐸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e>
                    </m:groupChr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2" name="yt_shape_12223">
                <a:extLst>
                  <a:ext uri="{FF2B5EF4-FFF2-40B4-BE49-F238E27FC236}">
                    <a16:creationId xmlns:a16="http://schemas.microsoft.com/office/drawing/2014/main" id="{6BBA1139-0976-EC2F-80BB-0558983842B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3901" y="3287322"/>
                <a:ext cx="4825039" cy="3370795"/>
              </a:xfrm>
              <a:prstGeom prst="rect">
                <a:avLst/>
              </a:prstGeom>
              <a:blipFill>
                <a:blip r:embed="rId4"/>
                <a:stretch>
                  <a:fillRect l="-3788" t="-1447" r="-3283" b="-47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yt_shape_12226">
            <a:extLst>
              <a:ext uri="{FF2B5EF4-FFF2-40B4-BE49-F238E27FC236}">
                <a16:creationId xmlns:a16="http://schemas.microsoft.com/office/drawing/2014/main" id="{CD89F5ED-E657-37FB-84F4-17BB615771D5}"/>
              </a:ext>
            </a:extLst>
          </p:cNvPr>
          <p:cNvSpPr txBox="1"/>
          <p:nvPr/>
        </p:nvSpPr>
        <p:spPr>
          <a:xfrm>
            <a:off x="4894277" y="6861269"/>
            <a:ext cx="2074799" cy="142282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900" b="0" i="0" u="none" spc="-7900" dirty="0">
                <a:solidFill>
                  <a:srgbClr val="1EE3CF"/>
                </a:solidFill>
                <a:effectLst/>
                <a:latin typeface="Times New Roman" pitchFamily="79"/>
                <a:ea typeface="宋体" pitchFamily="79"/>
                <a:cs typeface="宋体" pitchFamily="79"/>
              </a:rPr>
              <a:t> </a:t>
            </a:r>
            <a:r>
              <a:rPr lang="en-US" altLang="zh-CN" sz="7900" b="0" i="0" u="none" spc="14204" dirty="0">
                <a:solidFill>
                  <a:srgbClr val="1EE3CF"/>
                </a:solidFill>
                <a:effectLst/>
                <a:latin typeface="Times New Roman" pitchFamily="79"/>
                <a:ea typeface="宋体" pitchFamily="79"/>
                <a:cs typeface="宋体" pitchFamily="79"/>
              </a:rPr>
              <a:t> 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4" name="yt_image_12225">
            <a:extLst>
              <a:ext uri="{FF2B5EF4-FFF2-40B4-BE49-F238E27FC236}">
                <a16:creationId xmlns:a16="http://schemas.microsoft.com/office/drawing/2014/main" id="{530A439C-30DF-B562-BCA3-51B2C92A7A4B}"/>
              </a:ex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031855" y="4828143"/>
            <a:ext cx="2054331" cy="1579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469EC59E-A104-5B2E-96C6-663157FE7456}"/>
              </a:ext>
            </a:extLst>
          </p:cNvPr>
          <p:cNvSpPr txBox="1"/>
          <p:nvPr/>
        </p:nvSpPr>
        <p:spPr>
          <a:xfrm>
            <a:off x="483890" y="3240516"/>
            <a:ext cx="47997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）证明：连接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BFC3CE1-48F3-D8CA-CF8C-5BAD67416E2B}"/>
              </a:ext>
            </a:extLst>
          </p:cNvPr>
          <p:cNvSpPr txBox="1"/>
          <p:nvPr/>
        </p:nvSpPr>
        <p:spPr>
          <a:xfrm>
            <a:off x="483890" y="3716004"/>
            <a:ext cx="2589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AFB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CE239D8-4D63-EED1-4379-A3B440FF7A42}"/>
              </a:ext>
            </a:extLst>
          </p:cNvPr>
          <p:cNvSpPr txBox="1"/>
          <p:nvPr/>
        </p:nvSpPr>
        <p:spPr>
          <a:xfrm>
            <a:off x="483890" y="4191492"/>
            <a:ext cx="4328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是平行四边形，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7DC7536-AFD9-EC9B-297B-C5F95E31BB36}"/>
              </a:ext>
            </a:extLst>
          </p:cNvPr>
          <p:cNvSpPr txBox="1"/>
          <p:nvPr/>
        </p:nvSpPr>
        <p:spPr>
          <a:xfrm>
            <a:off x="483890" y="4666980"/>
            <a:ext cx="1661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FFB6B7F-9CCB-D7A5-0295-8413E35D1079}"/>
              </a:ext>
            </a:extLst>
          </p:cNvPr>
          <p:cNvSpPr txBox="1"/>
          <p:nvPr/>
        </p:nvSpPr>
        <p:spPr>
          <a:xfrm>
            <a:off x="483890" y="5142468"/>
            <a:ext cx="4958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AFB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GAE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D744C9C-A66D-4A4A-4110-4D23D36756C5}"/>
              </a:ext>
            </a:extLst>
          </p:cNvPr>
          <p:cNvSpPr txBox="1"/>
          <p:nvPr/>
        </p:nvSpPr>
        <p:spPr>
          <a:xfrm>
            <a:off x="483890" y="5617956"/>
            <a:ext cx="2624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GAE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EAF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79EE496F-9162-6FC9-E4EF-EA8318AC0A78}"/>
                  </a:ext>
                </a:extLst>
              </p:cNvPr>
              <p:cNvSpPr txBox="1"/>
              <p:nvPr/>
            </p:nvSpPr>
            <p:spPr>
              <a:xfrm>
                <a:off x="483890" y="6093444"/>
                <a:ext cx="1648588" cy="5788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𝐺𝐸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e>
                    </m:groupChr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79EE496F-9162-6FC9-E4EF-EA8318AC0A7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3890" y="6093444"/>
                <a:ext cx="1648588" cy="578879"/>
              </a:xfrm>
              <a:prstGeom prst="rect">
                <a:avLst/>
              </a:prstGeom>
              <a:blipFill>
                <a:blip r:embed="rId6"/>
                <a:stretch>
                  <a:fillRect l="-5535" r="-6273" b="-242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228" name="yt_shape_12228"/>
              <p:cNvSpPr txBox="1"/>
              <p:nvPr/>
            </p:nvSpPr>
            <p:spPr>
              <a:xfrm>
                <a:off x="540000" y="2157064"/>
                <a:ext cx="4064446" cy="290387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𝐵𝐹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的度数为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65°.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115°.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2228" name="yt_shape_12228" descr="{&quot;rangeId&quot;:28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157064"/>
                <a:ext cx="4064446" cy="2903872"/>
              </a:xfrm>
              <a:prstGeom prst="rect">
                <a:avLst/>
              </a:prstGeom>
              <a:blipFill>
                <a:blip r:embed="rId2"/>
                <a:stretch>
                  <a:fillRect l="-4655" r="-3453" b="-56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2F2C905-A8A9-7368-E3EE-448992817853}"/>
                  </a:ext>
                </a:extLst>
              </p:cNvPr>
              <p:cNvSpPr txBox="1"/>
              <p:nvPr/>
            </p:nvSpPr>
            <p:spPr>
              <a:xfrm>
                <a:off x="449989" y="2110258"/>
                <a:ext cx="4205224" cy="64307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）解：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𝐵𝐹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的度数为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28, 'mathAnswerShape': 1}">
                <a:extLst>
                  <a:ext uri="{FF2B5EF4-FFF2-40B4-BE49-F238E27FC236}">
                    <a16:creationId xmlns:a16="http://schemas.microsoft.com/office/drawing/2014/main" id="{02F2C905-A8A9-7368-E3EE-44899281785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110258"/>
                <a:ext cx="4205224" cy="643078"/>
              </a:xfrm>
              <a:prstGeom prst="rect">
                <a:avLst/>
              </a:prstGeom>
              <a:blipFill>
                <a:blip r:embed="rId3"/>
                <a:stretch>
                  <a:fillRect l="-2319" r="-2029" b="-169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DEB591F6-18A5-DB4C-8C95-D7092892BE56}"/>
              </a:ext>
            </a:extLst>
          </p:cNvPr>
          <p:cNvSpPr txBox="1"/>
          <p:nvPr/>
        </p:nvSpPr>
        <p:spPr>
          <a:xfrm>
            <a:off x="449989" y="2659724"/>
            <a:ext cx="2383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1812813-96AF-3E80-483F-3D6D74F47101}"/>
              </a:ext>
            </a:extLst>
          </p:cNvPr>
          <p:cNvSpPr txBox="1"/>
          <p:nvPr/>
        </p:nvSpPr>
        <p:spPr>
          <a:xfrm>
            <a:off x="449989" y="3135212"/>
            <a:ext cx="3321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AFB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65°.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D2C1DBA-3E0F-9664-C610-6B68DC467830}"/>
              </a:ext>
            </a:extLst>
          </p:cNvPr>
          <p:cNvSpPr txBox="1"/>
          <p:nvPr/>
        </p:nvSpPr>
        <p:spPr>
          <a:xfrm>
            <a:off x="449989" y="3610700"/>
            <a:ext cx="21946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D7D8487-16EA-9541-61F6-BA57311499ED}"/>
              </a:ext>
            </a:extLst>
          </p:cNvPr>
          <p:cNvSpPr txBox="1"/>
          <p:nvPr/>
        </p:nvSpPr>
        <p:spPr>
          <a:xfrm>
            <a:off x="449989" y="4086188"/>
            <a:ext cx="3348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A19261D-6972-E4D2-6342-F6F919F61028}"/>
              </a:ext>
            </a:extLst>
          </p:cNvPr>
          <p:cNvSpPr txBox="1"/>
          <p:nvPr/>
        </p:nvSpPr>
        <p:spPr>
          <a:xfrm>
            <a:off x="449989" y="4561676"/>
            <a:ext cx="3993070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115°.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yt_shape_12221">
                <a:extLst>
                  <a:ext uri="{FF2B5EF4-FFF2-40B4-BE49-F238E27FC236}">
                    <a16:creationId xmlns:a16="http://schemas.microsoft.com/office/drawing/2014/main" id="{1402ABA9-6E2C-CE4D-76EA-425B56229EA0}"/>
                  </a:ext>
                </a:extLst>
              </p:cNvPr>
              <p:cNvSpPr txBox="1"/>
              <p:nvPr/>
            </p:nvSpPr>
            <p:spPr>
              <a:xfrm>
                <a:off x="449989" y="1638514"/>
                <a:ext cx="5269904" cy="4876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）若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𝐵𝐹</m:t>
                        </m:r>
                      </m:e>
                    </m:groupChr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的度数为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，求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的度数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8" name="yt_shape_12221">
                <a:extLst>
                  <a:ext uri="{FF2B5EF4-FFF2-40B4-BE49-F238E27FC236}">
                    <a16:creationId xmlns:a16="http://schemas.microsoft.com/office/drawing/2014/main" id="{1402ABA9-6E2C-CE4D-76EA-425B56229EA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638514"/>
                <a:ext cx="5269904" cy="487634"/>
              </a:xfrm>
              <a:prstGeom prst="rect">
                <a:avLst/>
              </a:prstGeom>
              <a:blipFill>
                <a:blip r:embed="rId4"/>
                <a:stretch>
                  <a:fillRect l="-3588" r="-2431" b="-3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yt_image_12217">
            <a:extLst>
              <a:ext uri="{FF2B5EF4-FFF2-40B4-BE49-F238E27FC236}">
                <a16:creationId xmlns:a16="http://schemas.microsoft.com/office/drawing/2014/main" id="{4E891FDE-85A3-C684-FE23-DD3A737D826D}"/>
              </a:ex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400256" y="2537460"/>
            <a:ext cx="2233917" cy="1783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31" name="yt_shape_12231"/>
          <p:cNvSpPr txBox="1"/>
          <p:nvPr/>
        </p:nvSpPr>
        <p:spPr>
          <a:xfrm>
            <a:off x="540000" y="692696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2230" name="yt_image_12230">
            <a:extLst>
              <a:ext uri="">
                <a16:creationId xmlns="" xmlns:mc="http://schemas.openxmlformats.org/markup-compatibility/2006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692696"/>
            <a:ext cx="409276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33" name="yt_shape_12233"/>
          <p:cNvSpPr txBox="1"/>
          <p:nvPr/>
        </p:nvSpPr>
        <p:spPr>
          <a:xfrm>
            <a:off x="540119" y="1390279"/>
            <a:ext cx="11111999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页习题第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题变式）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的两条弦，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OF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又叫弦心距）探索：</a:t>
            </a:r>
          </a:p>
        </p:txBody>
      </p:sp>
      <p:pic>
        <p:nvPicPr>
          <p:cNvPr id="12234" name="yt_image_12234">
            <a:extLst>
              <a:ext uri="">
                <a16:creationId xmlns="" xmlns:m="http://schemas.openxmlformats.org/officeDocument/2006/math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79888" y="3429000"/>
            <a:ext cx="1710498" cy="1623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36" name="yt_shape_12236"/>
          <p:cNvSpPr txBox="1"/>
          <p:nvPr/>
        </p:nvSpPr>
        <p:spPr>
          <a:xfrm>
            <a:off x="407368" y="2060848"/>
            <a:ext cx="714779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，那么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吗？为什么？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96942473-5200-D0B6-3260-5EE281C055DA}"/>
              </a:ext>
            </a:extLst>
          </p:cNvPr>
          <p:cNvSpPr txBox="1"/>
          <p:nvPr/>
        </p:nvSpPr>
        <p:spPr>
          <a:xfrm>
            <a:off x="434890" y="2420888"/>
            <a:ext cx="2745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7A9141FD-6461-70C4-F50B-A08E54EF1B3C}"/>
              </a:ext>
            </a:extLst>
          </p:cNvPr>
          <p:cNvSpPr txBox="1"/>
          <p:nvPr/>
        </p:nvSpPr>
        <p:spPr>
          <a:xfrm>
            <a:off x="434890" y="2780928"/>
            <a:ext cx="29407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7188F74C-8336-72B3-5EE4-A973BD117000}"/>
                  </a:ext>
                </a:extLst>
              </p:cNvPr>
              <p:cNvSpPr txBox="1"/>
              <p:nvPr/>
            </p:nvSpPr>
            <p:spPr>
              <a:xfrm>
                <a:off x="434890" y="3140968"/>
                <a:ext cx="296932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COD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7188F74C-8336-72B3-5EE4-A973BD11700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4890" y="3140968"/>
                <a:ext cx="2969324" cy="765061"/>
              </a:xfrm>
              <a:prstGeom prst="rect">
                <a:avLst/>
              </a:prstGeom>
              <a:blipFill>
                <a:blip r:embed="rId4"/>
                <a:stretch>
                  <a:fillRect l="-3080" r="-3491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文本框 16">
            <a:extLst>
              <a:ext uri="{FF2B5EF4-FFF2-40B4-BE49-F238E27FC236}">
                <a16:creationId xmlns:a16="http://schemas.microsoft.com/office/drawing/2014/main" id="{D108EBDA-1A0E-82F3-8C65-24FEB29927E4}"/>
              </a:ext>
            </a:extLst>
          </p:cNvPr>
          <p:cNvSpPr txBox="1"/>
          <p:nvPr/>
        </p:nvSpPr>
        <p:spPr>
          <a:xfrm>
            <a:off x="434890" y="3717032"/>
            <a:ext cx="3686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98EE227D-04F7-D991-E1F0-6B5FB7B51823}"/>
              </a:ext>
            </a:extLst>
          </p:cNvPr>
          <p:cNvSpPr txBox="1"/>
          <p:nvPr/>
        </p:nvSpPr>
        <p:spPr>
          <a:xfrm>
            <a:off x="434890" y="4077072"/>
            <a:ext cx="30074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F3D64A4D-F148-1955-36D6-F65D64C127BC}"/>
                  </a:ext>
                </a:extLst>
              </p:cNvPr>
              <p:cNvSpPr txBox="1"/>
              <p:nvPr/>
            </p:nvSpPr>
            <p:spPr>
              <a:xfrm>
                <a:off x="434890" y="4365104"/>
                <a:ext cx="561886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AOE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COF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COD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F3D64A4D-F148-1955-36D6-F65D64C127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4890" y="4365104"/>
                <a:ext cx="5618861" cy="765061"/>
              </a:xfrm>
              <a:prstGeom prst="rect">
                <a:avLst/>
              </a:prstGeom>
              <a:blipFill>
                <a:blip r:embed="rId5"/>
                <a:stretch>
                  <a:fillRect l="-1627" r="-1735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文本框 19">
            <a:extLst>
              <a:ext uri="{FF2B5EF4-FFF2-40B4-BE49-F238E27FC236}">
                <a16:creationId xmlns:a16="http://schemas.microsoft.com/office/drawing/2014/main" id="{8F5E6FE4-9C26-427F-B16A-0A8D2E2B4230}"/>
              </a:ext>
            </a:extLst>
          </p:cNvPr>
          <p:cNvSpPr txBox="1"/>
          <p:nvPr/>
        </p:nvSpPr>
        <p:spPr>
          <a:xfrm>
            <a:off x="434890" y="5012944"/>
            <a:ext cx="2677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COF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AC4C46F3-4CB6-56B1-32E1-FF660D8EB668}"/>
              </a:ext>
            </a:extLst>
          </p:cNvPr>
          <p:cNvSpPr txBox="1"/>
          <p:nvPr/>
        </p:nvSpPr>
        <p:spPr>
          <a:xfrm>
            <a:off x="434890" y="5445224"/>
            <a:ext cx="53823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CFO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67156D9A-EA69-2190-803F-6ECCE254DEBA}"/>
              </a:ext>
            </a:extLst>
          </p:cNvPr>
          <p:cNvSpPr txBox="1"/>
          <p:nvPr/>
        </p:nvSpPr>
        <p:spPr>
          <a:xfrm>
            <a:off x="434890" y="5920712"/>
            <a:ext cx="2905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COF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836255BF-3B50-1221-B56A-485DC9C0050D}"/>
              </a:ext>
            </a:extLst>
          </p:cNvPr>
          <p:cNvSpPr txBox="1"/>
          <p:nvPr/>
        </p:nvSpPr>
        <p:spPr>
          <a:xfrm>
            <a:off x="3465428" y="5920712"/>
            <a:ext cx="791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AAS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F8B6109D-F54F-C4C0-01E2-F18D66955194}"/>
              </a:ext>
            </a:extLst>
          </p:cNvPr>
          <p:cNvSpPr txBox="1"/>
          <p:nvPr/>
        </p:nvSpPr>
        <p:spPr>
          <a:xfrm>
            <a:off x="4381415" y="5920712"/>
            <a:ext cx="865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marR="0" lvl="0" defTabSz="914400" rtl="0" eaLnBrk="1" fontAlgn="auto" latinLnBrk="0" hangingPunct="0">
              <a:lnSpc>
                <a:spcPct val="129999"/>
              </a:lnSpc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），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47C0FFF9-19B4-AFF0-077D-C37FC24F9E9C}"/>
              </a:ext>
            </a:extLst>
          </p:cNvPr>
          <p:cNvSpPr txBox="1"/>
          <p:nvPr/>
        </p:nvSpPr>
        <p:spPr>
          <a:xfrm>
            <a:off x="434890" y="6396201"/>
            <a:ext cx="1678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allAtOnce"/>
      <p:bldP spid="15" grpId="0" build="allAtOnce"/>
      <p:bldP spid="16" grpId="0" build="allAtOnce"/>
      <p:bldP spid="17" grpId="0" build="allAtOnce"/>
      <p:bldP spid="18" grpId="0" build="allAtOnce"/>
      <p:bldP spid="19" grpId="0" build="allAtOnce"/>
      <p:bldP spid="20" grpId="0" build="allAtOnce"/>
      <p:bldP spid="21" grpId="0" build="allAtOnce"/>
      <p:bldP spid="22" grpId="0" build="allAtOnce"/>
      <p:bldP spid="23" grpId="0" build="allAtOnce"/>
      <p:bldP spid="24" grpId="0" build="allAtOnce"/>
      <p:bldP spid="25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E5B5243-2E17-4D34-2870-31337CCAD0A9}"/>
                  </a:ext>
                </a:extLst>
              </p:cNvPr>
              <p:cNvSpPr txBox="1"/>
              <p:nvPr/>
            </p:nvSpPr>
            <p:spPr>
              <a:xfrm>
                <a:off x="450108" y="908720"/>
                <a:ext cx="5988431" cy="646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en-US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COD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E5B5243-2E17-4D34-2870-31337CCAD0A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908720"/>
                <a:ext cx="5988431" cy="646189"/>
              </a:xfrm>
              <a:prstGeom prst="rect">
                <a:avLst/>
              </a:prstGeom>
              <a:blipFill>
                <a:blip r:embed="rId2"/>
                <a:stretch>
                  <a:fillRect l="-1629" r="-11914" b="-169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94195CAC-CAB8-EE24-1254-890B23444DCC}"/>
              </a:ext>
            </a:extLst>
          </p:cNvPr>
          <p:cNvSpPr txBox="1"/>
          <p:nvPr/>
        </p:nvSpPr>
        <p:spPr>
          <a:xfrm>
            <a:off x="450108" y="1412776"/>
            <a:ext cx="6479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，且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B05797B-6EE4-7CC2-332B-8EB13830A561}"/>
              </a:ext>
            </a:extLst>
          </p:cNvPr>
          <p:cNvSpPr txBox="1"/>
          <p:nvPr/>
        </p:nvSpPr>
        <p:spPr>
          <a:xfrm>
            <a:off x="450108" y="1888264"/>
            <a:ext cx="3480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COF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CD5258D-8DD9-3ACC-E0C5-65BA42832429}"/>
              </a:ext>
            </a:extLst>
          </p:cNvPr>
          <p:cNvSpPr txBox="1"/>
          <p:nvPr/>
        </p:nvSpPr>
        <p:spPr>
          <a:xfrm>
            <a:off x="4055321" y="1888264"/>
            <a:ext cx="5864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HL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30EB3F4-B361-1248-B13A-8A51DC2AFCFA}"/>
              </a:ext>
            </a:extLst>
          </p:cNvPr>
          <p:cNvSpPr txBox="1"/>
          <p:nvPr/>
        </p:nvSpPr>
        <p:spPr>
          <a:xfrm>
            <a:off x="4766521" y="1888264"/>
            <a:ext cx="865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marR="0" lvl="0" defTabSz="914400" rtl="0" eaLnBrk="1" fontAlgn="auto" latinLnBrk="0" hangingPunct="0">
              <a:lnSpc>
                <a:spcPct val="129999"/>
              </a:lnSpc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），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ADE6087-2EF4-15DA-DD85-EFA7592073FB}"/>
              </a:ext>
            </a:extLst>
          </p:cNvPr>
          <p:cNvSpPr txBox="1"/>
          <p:nvPr/>
        </p:nvSpPr>
        <p:spPr>
          <a:xfrm>
            <a:off x="450108" y="2276872"/>
            <a:ext cx="2677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COF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DCF7122-31AD-E501-B1B1-AC7BEEAC40E5}"/>
              </a:ext>
            </a:extLst>
          </p:cNvPr>
          <p:cNvSpPr txBox="1"/>
          <p:nvPr/>
        </p:nvSpPr>
        <p:spPr>
          <a:xfrm>
            <a:off x="450108" y="2708920"/>
            <a:ext cx="4107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同理，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39EE82A-BEFF-AA2B-D314-D2E2EBFE70F0}"/>
              </a:ext>
            </a:extLst>
          </p:cNvPr>
          <p:cNvSpPr txBox="1"/>
          <p:nvPr/>
        </p:nvSpPr>
        <p:spPr>
          <a:xfrm>
            <a:off x="4682383" y="2708920"/>
            <a:ext cx="58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HL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28EBDCB-4D9E-C750-7AE1-EE80BB12E41C}"/>
              </a:ext>
            </a:extLst>
          </p:cNvPr>
          <p:cNvSpPr txBox="1"/>
          <p:nvPr/>
        </p:nvSpPr>
        <p:spPr>
          <a:xfrm>
            <a:off x="5393583" y="2708920"/>
            <a:ext cx="865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marR="0" lvl="0" defTabSz="914400" rtl="0" eaLnBrk="1" fontAlgn="auto" latinLnBrk="0" hangingPunct="0">
              <a:lnSpc>
                <a:spcPct val="129999"/>
              </a:lnSpc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），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D96F79B-8EE6-3B24-8871-6DC7A42903A2}"/>
              </a:ext>
            </a:extLst>
          </p:cNvPr>
          <p:cNvSpPr txBox="1"/>
          <p:nvPr/>
        </p:nvSpPr>
        <p:spPr>
          <a:xfrm>
            <a:off x="450108" y="3068960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DOF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A04329E-20E9-E377-4B61-69CFBCF67E29}"/>
              </a:ext>
            </a:extLst>
          </p:cNvPr>
          <p:cNvSpPr txBox="1"/>
          <p:nvPr/>
        </p:nvSpPr>
        <p:spPr>
          <a:xfrm>
            <a:off x="450108" y="3501008"/>
            <a:ext cx="5344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COF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DOF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CB321B0-86C6-0F76-4E62-4E29156C4E01}"/>
              </a:ext>
            </a:extLst>
          </p:cNvPr>
          <p:cNvSpPr txBox="1"/>
          <p:nvPr/>
        </p:nvSpPr>
        <p:spPr>
          <a:xfrm>
            <a:off x="450108" y="3933056"/>
            <a:ext cx="29407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06F0C88D-6BF6-EE06-AF27-0DEBC9EF5D1B}"/>
                  </a:ext>
                </a:extLst>
              </p:cNvPr>
              <p:cNvSpPr txBox="1"/>
              <p:nvPr/>
            </p:nvSpPr>
            <p:spPr>
              <a:xfrm>
                <a:off x="450108" y="4293096"/>
                <a:ext cx="3075368" cy="646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06F0C88D-6BF6-EE06-AF27-0DEBC9EF5D1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293096"/>
                <a:ext cx="3075368" cy="646189"/>
              </a:xfrm>
              <a:prstGeom prst="rect">
                <a:avLst/>
              </a:prstGeom>
              <a:blipFill>
                <a:blip r:embed="rId3"/>
                <a:stretch>
                  <a:fillRect l="-3175" r="-3373" b="-169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文本框 14">
            <a:extLst>
              <a:ext uri="{FF2B5EF4-FFF2-40B4-BE49-F238E27FC236}">
                <a16:creationId xmlns:a16="http://schemas.microsoft.com/office/drawing/2014/main" id="{0AA59D3A-6A13-7E1D-3397-85A904FC4D71}"/>
              </a:ext>
            </a:extLst>
          </p:cNvPr>
          <p:cNvSpPr txBox="1"/>
          <p:nvPr/>
        </p:nvSpPr>
        <p:spPr>
          <a:xfrm>
            <a:off x="450108" y="5733256"/>
            <a:ext cx="110004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en-US" sz="2400">
                <a:solidFill>
                  <a:srgbClr val="FF0000"/>
                </a:solidFill>
                <a:latin typeface="Times New Roman" pitchFamily="24"/>
                <a:ea typeface="楷体" pitchFamily="24"/>
                <a:cs typeface="宋体" pitchFamily="24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）在同圆或等圆中，如果两个圆心角，两条弦，两条弧，两条弦心距中，有一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587D064D-4CFA-DDD1-6EEC-86C755660519}"/>
              </a:ext>
            </a:extLst>
          </p:cNvPr>
          <p:cNvSpPr txBox="1"/>
          <p:nvPr/>
        </p:nvSpPr>
        <p:spPr>
          <a:xfrm>
            <a:off x="450108" y="6237312"/>
            <a:ext cx="7266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组量相等，那么它们所对应的其余各组量都分别相等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yt_shape_12237">
                <a:extLst>
                  <a:ext uri="{FF2B5EF4-FFF2-40B4-BE49-F238E27FC236}">
                    <a16:creationId xmlns:a16="http://schemas.microsoft.com/office/drawing/2014/main" id="{2861C90D-757A-CA16-9105-8EBEA170241E}"/>
                  </a:ext>
                </a:extLst>
              </p:cNvPr>
              <p:cNvSpPr txBox="1"/>
              <p:nvPr/>
            </p:nvSpPr>
            <p:spPr>
              <a:xfrm>
                <a:off x="450108" y="634738"/>
                <a:ext cx="10609956" cy="49000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OF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，那么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吗？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吗？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吗？为什么？</a:t>
                </a:r>
              </a:p>
            </p:txBody>
          </p:sp>
        </mc:Choice>
        <mc:Fallback xmlns="">
          <p:sp>
            <p:nvSpPr>
              <p:cNvPr id="17" name="yt_shape_12237">
                <a:extLst>
                  <a:ext uri="{FF2B5EF4-FFF2-40B4-BE49-F238E27FC236}">
                    <a16:creationId xmlns:a16="http://schemas.microsoft.com/office/drawing/2014/main" id="{2861C90D-757A-CA16-9105-8EBEA170241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634738"/>
                <a:ext cx="10609956" cy="490006"/>
              </a:xfrm>
              <a:prstGeom prst="rect">
                <a:avLst/>
              </a:prstGeom>
              <a:blipFill>
                <a:blip r:embed="rId4"/>
                <a:stretch>
                  <a:fillRect l="-1782" r="-805" b="-370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文本框 20">
            <a:extLst>
              <a:ext uri="{FF2B5EF4-FFF2-40B4-BE49-F238E27FC236}">
                <a16:creationId xmlns:a16="http://schemas.microsoft.com/office/drawing/2014/main" id="{9D4AE3FC-972F-2B5F-ABE0-6436212D0A89}"/>
              </a:ext>
            </a:extLst>
          </p:cNvPr>
          <p:cNvSpPr txBox="1"/>
          <p:nvPr/>
        </p:nvSpPr>
        <p:spPr>
          <a:xfrm>
            <a:off x="450108" y="5017458"/>
            <a:ext cx="1152128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0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400" b="0" i="0" u="none" strike="noStrike" kern="1200" cap="none" spc="1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0" u="none" strike="noStrike" kern="1200" cap="none" spc="1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u="none" strike="noStrike" kern="1200" cap="none" spc="1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）通过（</a:t>
            </a:r>
            <a:r>
              <a:rPr kumimoji="0" lang="en-US" altLang="zh-CN" sz="2400" b="0" i="0" u="none" strike="noStrike" kern="1200" cap="none" spc="1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u="none" strike="noStrike" kern="1200" cap="none" spc="1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）（</a:t>
            </a:r>
            <a:r>
              <a:rPr kumimoji="0" lang="en-US" altLang="zh-CN" sz="2400" b="0" i="0" u="none" strike="noStrike" kern="1200" cap="none" spc="1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u="none" strike="noStrike" kern="1200" cap="none" spc="1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）中的探索，你能得到一个怎样的结论？（直接写出，不必证明）</a:t>
            </a:r>
          </a:p>
        </p:txBody>
      </p:sp>
      <p:pic>
        <p:nvPicPr>
          <p:cNvPr id="22" name="yt_image_12234">
            <a:extLst>
              <a:ext uri="{FF2B5EF4-FFF2-40B4-BE49-F238E27FC236}">
                <a16:creationId xmlns:a16="http://schemas.microsoft.com/office/drawing/2014/main" id="{91641EC6-8237-475A-9C31-5E4F5823CA9F}"/>
              </a:ext>
              <a:ext uri="">
                <a16:creationId xmlns="" xmlns:m="http://schemas.openxmlformats.org/officeDocument/2006/math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749647" y="2457364"/>
            <a:ext cx="1710498" cy="1623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47" name="yt_shape_12147"/>
          <p:cNvSpPr txBox="1"/>
          <p:nvPr/>
        </p:nvSpPr>
        <p:spPr>
          <a:xfrm>
            <a:off x="540000" y="1817151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2146" name="yt_image_12146">
            <a:extLst>
              <a:ext uri="">
                <a16:creationId xmlns="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817151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49" name="yt_shape_12149"/>
          <p:cNvSpPr txBox="1"/>
          <p:nvPr/>
        </p:nvSpPr>
        <p:spPr>
          <a:xfrm>
            <a:off x="540000" y="2520448"/>
            <a:ext cx="3215624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圆的对称性</a:t>
            </a:r>
          </a:p>
        </p:txBody>
      </p:sp>
      <p:sp>
        <p:nvSpPr>
          <p:cNvPr id="12150" name="yt_shape_12150"/>
          <p:cNvSpPr txBox="1"/>
          <p:nvPr/>
        </p:nvSpPr>
        <p:spPr>
          <a:xfrm>
            <a:off x="540000" y="3020013"/>
            <a:ext cx="474488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下列语句中，不正确的是（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151" name="yt_table_12151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6600086"/>
              </p:ext>
            </p:extLst>
          </p:nvPr>
        </p:nvGraphicFramePr>
        <p:xfrm>
          <a:off x="540000" y="3499316"/>
          <a:ext cx="8805863" cy="1901952"/>
        </p:xfrm>
        <a:graphic>
          <a:graphicData uri="http://schemas.openxmlformats.org/drawingml/2006/table">
            <a:tbl>
              <a:tblPr/>
              <a:tblGrid>
                <a:gridCol w="8805863">
                  <a:extLst>
                    <a:ext uri="{9D8B030D-6E8A-4147-A177-3AD203B41FA5}">
                      <a16:colId xmlns:a16="http://schemas.microsoft.com/office/drawing/2014/main" val="1034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圆是轴对称图形，任意一条直径所在的直线都是它的对称轴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圆既是轴对称图形，又是中心对称图形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当圆绕它的圆心旋转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59°58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'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时，不会与原来的圆重合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圆的对称轴有无数条，对称中心只有一个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9"/>
                  </a:ext>
                </a:extLst>
              </a:tr>
            </a:tbl>
          </a:graphicData>
        </a:graphic>
      </p:graphicFrame>
      <p:pic>
        <p:nvPicPr>
          <p:cNvPr id="3" name="yt_shape_1697707566802">
            <a:extLst>
              <a:ext uri="{FF2B5EF4-FFF2-40B4-BE49-F238E27FC236}">
                <a16:creationId xmlns:a16="http://schemas.microsoft.com/office/drawing/2014/main" id="{E5FF3F6F-69DC-763E-CBBC-FE55E7FE26F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559775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EA36FFB-4F33-DFC4-6CF9-C287D7B93CB4}"/>
              </a:ext>
            </a:extLst>
          </p:cNvPr>
          <p:cNvSpPr txBox="1"/>
          <p:nvPr/>
        </p:nvSpPr>
        <p:spPr>
          <a:xfrm>
            <a:off x="4488589" y="297320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153" name="yt_shape_12153"/>
              <p:cNvSpPr txBox="1"/>
              <p:nvPr/>
            </p:nvSpPr>
            <p:spPr>
              <a:xfrm>
                <a:off x="540119" y="2239913"/>
                <a:ext cx="11111999" cy="111998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互相垂直相交于点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为圆心，半径分别为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作三个同心圆，那么图中阴影部分的面积为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2153" name="yt_shape_12153" descr="{&quot;rangeId&quot;:5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239913"/>
                <a:ext cx="11111999" cy="1119987"/>
              </a:xfrm>
              <a:prstGeom prst="rect">
                <a:avLst/>
              </a:prstGeom>
              <a:blipFill>
                <a:blip r:embed="rId2"/>
                <a:stretch>
                  <a:fillRect l="-1701" t="-4348" r="-1317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155" name="yt_image_12155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45345" y="3563052"/>
            <a:ext cx="1701309" cy="1415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D0F4201-D2E7-541B-5871-56C9CE6740EC}"/>
                  </a:ext>
                </a:extLst>
              </p:cNvPr>
              <p:cNvSpPr txBox="1"/>
              <p:nvPr/>
            </p:nvSpPr>
            <p:spPr>
              <a:xfrm>
                <a:off x="5631708" y="2492896"/>
                <a:ext cx="462661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D0F4201-D2E7-541B-5871-56C9CE6740E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31708" y="2492896"/>
                <a:ext cx="462661" cy="727279"/>
              </a:xfrm>
              <a:prstGeom prst="rect">
                <a:avLst/>
              </a:prstGeom>
              <a:blipFill>
                <a:blip r:embed="rId4"/>
                <a:stretch>
                  <a:fillRect r="-19737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57" name="yt_shape_12157"/>
          <p:cNvSpPr txBox="1"/>
          <p:nvPr/>
        </p:nvSpPr>
        <p:spPr>
          <a:xfrm>
            <a:off x="540000" y="958398"/>
            <a:ext cx="537006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圆心角、弧、弦之间的关系</a:t>
            </a:r>
          </a:p>
        </p:txBody>
      </p:sp>
      <p:sp>
        <p:nvSpPr>
          <p:cNvPr id="12158" name="yt_shape_12158"/>
          <p:cNvSpPr txBox="1"/>
          <p:nvPr/>
        </p:nvSpPr>
        <p:spPr>
          <a:xfrm>
            <a:off x="540000" y="1457963"/>
            <a:ext cx="630140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在同圆或等圆中，下列说法错误的是（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159" name="yt_table_12159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5556419"/>
              </p:ext>
            </p:extLst>
          </p:nvPr>
        </p:nvGraphicFramePr>
        <p:xfrm>
          <a:off x="540000" y="1937266"/>
          <a:ext cx="4233863" cy="1901952"/>
        </p:xfrm>
        <a:graphic>
          <a:graphicData uri="http://schemas.openxmlformats.org/drawingml/2006/table">
            <a:tbl>
              <a:tblPr/>
              <a:tblGrid>
                <a:gridCol w="4233863">
                  <a:extLst>
                    <a:ext uri="{9D8B030D-6E8A-4147-A177-3AD203B41FA5}">
                      <a16:colId xmlns:a16="http://schemas.microsoft.com/office/drawing/2014/main" val="103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相等弦所对的弧相等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相等弦所对的圆心角相等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相等圆心角所对的弧相等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相等圆心角所对的弦相等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3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2161" name="yt_shape_12161"/>
              <p:cNvSpPr txBox="1"/>
              <p:nvPr/>
            </p:nvSpPr>
            <p:spPr>
              <a:xfrm>
                <a:off x="540119" y="3889586"/>
                <a:ext cx="11111999" cy="98648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的直径，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32°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的度数是（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 xmlns:p14="http://schemas.microsoft.com/office/powerpoint/2010/main" xmlns:m="http://schemas.openxmlformats.org/officeDocument/2006/math">
          <p:sp>
            <p:nvSpPr>
              <p:cNvPr id="12161" name="yt_shape_12161" descr="{&quot;rangeId&quot;: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889586"/>
                <a:ext cx="11111999" cy="986489"/>
              </a:xfrm>
              <a:prstGeom prst="rect">
                <a:avLst/>
              </a:prstGeom>
              <a:blipFill>
                <a:blip r:embed="rId2"/>
                <a:stretch>
                  <a:fillRect l="-1701" b="-185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164" name="yt_table_12164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5490605"/>
              </p:ext>
            </p:extLst>
          </p:nvPr>
        </p:nvGraphicFramePr>
        <p:xfrm>
          <a:off x="540000" y="4926863"/>
          <a:ext cx="3548380" cy="950976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348"/>
                    </a:ext>
                  </a:extLst>
                </a:gridCol>
                <a:gridCol w="1308100">
                  <a:extLst>
                    <a:ext uri="{9D8B030D-6E8A-4147-A177-3AD203B41FA5}">
                      <a16:colId xmlns:a16="http://schemas.microsoft.com/office/drawing/2014/main" val="1034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A.32°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C.68°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D.64°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5"/>
                  </a:ext>
                </a:extLst>
              </a:tr>
            </a:tbl>
          </a:graphicData>
        </a:graphic>
      </p:graphicFrame>
      <p:pic>
        <p:nvPicPr>
          <p:cNvPr id="12163" name="yt_image_12163_skip" title="H_104.94">
            <a:extLst>
              <a:ext uri="">
                <a16:creationId xmlns="" xmlns:m="http://schemas.openxmlformats.org/officeDocument/2006/math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78470" y="4926863"/>
            <a:ext cx="1671382" cy="1332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7566962">
            <a:extLst>
              <a:ext uri="{FF2B5EF4-FFF2-40B4-BE49-F238E27FC236}">
                <a16:creationId xmlns:a16="http://schemas.microsoft.com/office/drawing/2014/main" id="{AB6CE8F1-DC33-4B6F-9385-286A1AA0CF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97725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D9537B7-8CF1-48EE-CED1-A3C25F361EB6}"/>
              </a:ext>
            </a:extLst>
          </p:cNvPr>
          <p:cNvSpPr txBox="1"/>
          <p:nvPr/>
        </p:nvSpPr>
        <p:spPr>
          <a:xfrm>
            <a:off x="6012589" y="141115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8564967-4B5F-7452-5692-862ED2FC5185}"/>
              </a:ext>
            </a:extLst>
          </p:cNvPr>
          <p:cNvSpPr txBox="1"/>
          <p:nvPr/>
        </p:nvSpPr>
        <p:spPr>
          <a:xfrm>
            <a:off x="907308" y="439535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66" name="yt_shape_12166"/>
          <p:cNvSpPr txBox="1"/>
          <p:nvPr/>
        </p:nvSpPr>
        <p:spPr>
          <a:xfrm>
            <a:off x="540000" y="1675766"/>
            <a:ext cx="734656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是弦，根据条件填空：</a:t>
            </a:r>
          </a:p>
        </p:txBody>
      </p:sp>
      <p:pic>
        <p:nvPicPr>
          <p:cNvPr id="12167" name="yt_image_12167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49648" y="2307433"/>
            <a:ext cx="1492702" cy="1612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169" name="yt_shape_12169"/>
              <p:cNvSpPr txBox="1"/>
              <p:nvPr/>
            </p:nvSpPr>
            <p:spPr>
              <a:xfrm>
                <a:off x="540000" y="3970638"/>
                <a:ext cx="7272632" cy="49000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u="sng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u="sng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u="sng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u="sng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AOC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BOC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="" xmlns:a16="http://schemas.microsoft.com/office/drawing/2014/main">
          <p:sp>
            <p:nvSpPr>
              <p:cNvPr id="12169" name="yt_shape_12169" descr="{&quot;rangeId&quot;:9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70638"/>
                <a:ext cx="7272632" cy="490006"/>
              </a:xfrm>
              <a:prstGeom prst="rect">
                <a:avLst/>
              </a:prstGeom>
              <a:blipFill>
                <a:blip r:embed="rId3"/>
                <a:stretch>
                  <a:fillRect l="-2598" r="-1593" b="-370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171" name="yt_shape_12171"/>
              <p:cNvSpPr txBox="1"/>
              <p:nvPr/>
            </p:nvSpPr>
            <p:spPr>
              <a:xfrm>
                <a:off x="540000" y="4511432"/>
                <a:ext cx="7272632" cy="49000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）若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AOC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BOC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="" xmlns:a16="http://schemas.microsoft.com/office/drawing/2014/main">
          <p:sp>
            <p:nvSpPr>
              <p:cNvPr id="12171" name="yt_shape_12171" descr="{&quot;rangeId&quot;:9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511432"/>
                <a:ext cx="7272632" cy="490006"/>
              </a:xfrm>
              <a:prstGeom prst="rect">
                <a:avLst/>
              </a:prstGeom>
              <a:blipFill>
                <a:blip r:embed="rId4"/>
                <a:stretch>
                  <a:fillRect l="-2598" r="-1593" b="-387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173" name="yt_shape_12173"/>
              <p:cNvSpPr txBox="1"/>
              <p:nvPr/>
            </p:nvSpPr>
            <p:spPr>
              <a:xfrm>
                <a:off x="540000" y="5052226"/>
                <a:ext cx="7041800" cy="49000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u="sng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u="sng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u="sng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u="sng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2173" name="yt_shape_12173" descr="{&quot;rangeId&quot;:9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052226"/>
                <a:ext cx="7041800" cy="490006"/>
              </a:xfrm>
              <a:prstGeom prst="rect">
                <a:avLst/>
              </a:prstGeom>
              <a:blipFill>
                <a:blip r:embed="rId5"/>
                <a:stretch>
                  <a:fillRect l="-2684" r="-1732" b="-3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9988FF9-449C-95ED-4305-A550B8D6FA43}"/>
                  </a:ext>
                </a:extLst>
              </p:cNvPr>
              <p:cNvSpPr txBox="1"/>
              <p:nvPr/>
            </p:nvSpPr>
            <p:spPr>
              <a:xfrm>
                <a:off x="3513864" y="3923832"/>
                <a:ext cx="3708908" cy="5788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AOC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BOC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9, 'mathAnswerShape': 1}">
                <a:extLst>
                  <a:ext uri="{FF2B5EF4-FFF2-40B4-BE49-F238E27FC236}">
                    <a16:creationId xmlns:a16="http://schemas.microsoft.com/office/drawing/2014/main" id="{59988FF9-449C-95ED-4305-A550B8D6FA4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13864" y="3923832"/>
                <a:ext cx="3708908" cy="578879"/>
              </a:xfrm>
              <a:prstGeom prst="rect">
                <a:avLst/>
              </a:prstGeom>
              <a:blipFill>
                <a:blip r:embed="rId6"/>
                <a:stretch>
                  <a:fillRect r="-2627" b="-242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2614A668-5AD6-A012-23E2-6995746F63DA}"/>
              </a:ext>
            </a:extLst>
          </p:cNvPr>
          <p:cNvSpPr txBox="1"/>
          <p:nvPr/>
        </p:nvSpPr>
        <p:spPr>
          <a:xfrm>
            <a:off x="3521611" y="4464626"/>
            <a:ext cx="3701161" cy="57887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BOC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79B4E29-B964-34A2-3B20-6464EEF653C7}"/>
                  </a:ext>
                </a:extLst>
              </p:cNvPr>
              <p:cNvSpPr txBox="1"/>
              <p:nvPr/>
            </p:nvSpPr>
            <p:spPr>
              <a:xfrm>
                <a:off x="4564789" y="5005420"/>
                <a:ext cx="2657983" cy="5788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4" name="文本框 3" descr="{'rangeId': 9, 'mathAnswerShape': 1}">
                <a:extLst>
                  <a:ext uri="{FF2B5EF4-FFF2-40B4-BE49-F238E27FC236}">
                    <a16:creationId xmlns:a16="http://schemas.microsoft.com/office/drawing/2014/main" id="{079B4E29-B964-34A2-3B20-6464EEF653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64789" y="5005420"/>
                <a:ext cx="2657983" cy="578879"/>
              </a:xfrm>
              <a:prstGeom prst="rect">
                <a:avLst/>
              </a:prstGeom>
              <a:blipFill>
                <a:blip r:embed="rId7"/>
                <a:stretch>
                  <a:fillRect r="-3670" b="-242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175" name="yt_shape_12175"/>
              <p:cNvSpPr txBox="1"/>
              <p:nvPr/>
            </p:nvSpPr>
            <p:spPr>
              <a:xfrm>
                <a:off x="540119" y="1124744"/>
                <a:ext cx="11111999" cy="97013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如图，若以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的直径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为一边作等边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分别交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求证：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𝐸𝐶</m:t>
                        </m:r>
                      </m:e>
                    </m:groupChr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2175" name="yt_shape_1217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124744"/>
                <a:ext cx="11111999" cy="970137"/>
              </a:xfrm>
              <a:prstGeom prst="rect">
                <a:avLst/>
              </a:prstGeom>
              <a:blipFill>
                <a:blip r:embed="rId2"/>
                <a:stretch>
                  <a:fillRect l="-1701" t="-5660" b="-182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177" name="yt_image_12177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68543" y="2039104"/>
            <a:ext cx="1491712" cy="1728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2179">
                <a:extLst>
                  <a:ext uri="{FF2B5EF4-FFF2-40B4-BE49-F238E27FC236}">
                    <a16:creationId xmlns:a16="http://schemas.microsoft.com/office/drawing/2014/main" id="{74B6D444-111F-219D-FCA6-0A430F47D69A}"/>
                  </a:ext>
                </a:extLst>
              </p:cNvPr>
              <p:cNvSpPr txBox="1"/>
              <p:nvPr/>
            </p:nvSpPr>
            <p:spPr>
              <a:xfrm>
                <a:off x="598096" y="2121166"/>
                <a:ext cx="6363922" cy="337079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证明：连接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为等边三角形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DOE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DOE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𝐸𝐶</m:t>
                        </m:r>
                      </m:e>
                    </m:groupChr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2" name="yt_shape_12179">
                <a:extLst>
                  <a:ext uri="{FF2B5EF4-FFF2-40B4-BE49-F238E27FC236}">
                    <a16:creationId xmlns:a16="http://schemas.microsoft.com/office/drawing/2014/main" id="{74B6D444-111F-219D-FCA6-0A430F47D6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8096" y="2121166"/>
                <a:ext cx="6363922" cy="3370795"/>
              </a:xfrm>
              <a:prstGeom prst="rect">
                <a:avLst/>
              </a:prstGeom>
              <a:blipFill>
                <a:blip r:embed="rId4"/>
                <a:stretch>
                  <a:fillRect l="-2874" t="-1627" r="-2011" b="-45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yt_shape_12182">
            <a:extLst>
              <a:ext uri="{FF2B5EF4-FFF2-40B4-BE49-F238E27FC236}">
                <a16:creationId xmlns:a16="http://schemas.microsoft.com/office/drawing/2014/main" id="{CEC68EB2-ED7F-AF14-FE9C-DB333ED26E5F}"/>
              </a:ext>
            </a:extLst>
          </p:cNvPr>
          <p:cNvSpPr txBox="1"/>
          <p:nvPr/>
        </p:nvSpPr>
        <p:spPr>
          <a:xfrm>
            <a:off x="5179970" y="5695113"/>
            <a:ext cx="1548181" cy="166590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9250" b="0" i="0" u="none" spc="-9250">
                <a:solidFill>
                  <a:srgbClr val="1EE3CF"/>
                </a:solidFill>
                <a:effectLst/>
                <a:latin typeface="Times New Roman" pitchFamily="92"/>
                <a:ea typeface="宋体" pitchFamily="92"/>
                <a:cs typeface="宋体" pitchFamily="92"/>
              </a:rPr>
              <a:t> </a:t>
            </a:r>
            <a:r>
              <a:rPr lang="en-US" altLang="zh-CN" sz="9250" b="0" i="0" u="none" spc="9760">
                <a:solidFill>
                  <a:srgbClr val="1EE3CF"/>
                </a:solidFill>
                <a:effectLst/>
                <a:latin typeface="Times New Roman" pitchFamily="92"/>
                <a:ea typeface="宋体" pitchFamily="92"/>
                <a:cs typeface="宋体" pitchFamily="92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4" name="yt_image_12181">
            <a:extLst>
              <a:ext uri="{FF2B5EF4-FFF2-40B4-BE49-F238E27FC236}">
                <a16:creationId xmlns:a16="http://schemas.microsoft.com/office/drawing/2014/main" id="{2286C554-107D-EF26-3577-35D1349F357E}"/>
              </a:ext>
              <a:ext uri="">
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828920" y="4295469"/>
            <a:ext cx="1531335" cy="1842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18DE53A4-D291-8C2B-72B2-6F2140368CFD}"/>
              </a:ext>
            </a:extLst>
          </p:cNvPr>
          <p:cNvSpPr txBox="1"/>
          <p:nvPr/>
        </p:nvSpPr>
        <p:spPr>
          <a:xfrm>
            <a:off x="508085" y="2074360"/>
            <a:ext cx="2932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证明：连接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6375E7C-EA4E-2525-4888-42A7D0FAD398}"/>
              </a:ext>
            </a:extLst>
          </p:cNvPr>
          <p:cNvSpPr txBox="1"/>
          <p:nvPr/>
        </p:nvSpPr>
        <p:spPr>
          <a:xfrm>
            <a:off x="508085" y="2549848"/>
            <a:ext cx="6482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39E770E-2BF5-B4AF-13CA-E1306E4D7980}"/>
              </a:ext>
            </a:extLst>
          </p:cNvPr>
          <p:cNvSpPr txBox="1"/>
          <p:nvPr/>
        </p:nvSpPr>
        <p:spPr>
          <a:xfrm>
            <a:off x="508085" y="3025336"/>
            <a:ext cx="45409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为等边三角形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0EFA521-0E27-C48B-0242-8435C86B60BB}"/>
              </a:ext>
            </a:extLst>
          </p:cNvPr>
          <p:cNvSpPr txBox="1"/>
          <p:nvPr/>
        </p:nvSpPr>
        <p:spPr>
          <a:xfrm>
            <a:off x="508085" y="3500824"/>
            <a:ext cx="3672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705B8DD-2685-AF08-D7D1-228DDDDB66CD}"/>
              </a:ext>
            </a:extLst>
          </p:cNvPr>
          <p:cNvSpPr txBox="1"/>
          <p:nvPr/>
        </p:nvSpPr>
        <p:spPr>
          <a:xfrm>
            <a:off x="508085" y="3976312"/>
            <a:ext cx="4801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9D4BE53-76ED-C4A8-E579-E42C623CB3F0}"/>
              </a:ext>
            </a:extLst>
          </p:cNvPr>
          <p:cNvSpPr txBox="1"/>
          <p:nvPr/>
        </p:nvSpPr>
        <p:spPr>
          <a:xfrm>
            <a:off x="508085" y="4451800"/>
            <a:ext cx="4909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699125F2-D658-0F23-92ED-1E953A6B3960}"/>
                  </a:ext>
                </a:extLst>
              </p:cNvPr>
              <p:cNvSpPr txBox="1"/>
              <p:nvPr/>
            </p:nvSpPr>
            <p:spPr>
              <a:xfrm>
                <a:off x="508085" y="4927288"/>
                <a:ext cx="2390839" cy="5788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𝐸𝐶</m:t>
                        </m:r>
                      </m:e>
                    </m:groupChr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699125F2-D658-0F23-92ED-1E953A6B39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085" y="4927288"/>
                <a:ext cx="2390839" cy="578879"/>
              </a:xfrm>
              <a:prstGeom prst="rect">
                <a:avLst/>
              </a:prstGeom>
              <a:blipFill>
                <a:blip r:embed="rId6"/>
                <a:stretch>
                  <a:fillRect l="-3817" r="-4071" b="-242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4" name="yt_shape_12184"/>
          <p:cNvSpPr txBox="1"/>
          <p:nvPr/>
        </p:nvSpPr>
        <p:spPr>
          <a:xfrm>
            <a:off x="540119" y="126876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页习题第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题变式）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已知：如图所示，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为直径的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上的两点，且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185" name="yt_image_12185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64352" y="4479011"/>
            <a:ext cx="1789617" cy="1595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yt_shape_12187">
            <a:extLst>
              <a:ext uri="{FF2B5EF4-FFF2-40B4-BE49-F238E27FC236}">
                <a16:creationId xmlns:a16="http://schemas.microsoft.com/office/drawing/2014/main" id="{B5C26F01-1C2A-F276-9080-767F9F1D86D0}"/>
              </a:ext>
            </a:extLst>
          </p:cNvPr>
          <p:cNvSpPr txBox="1"/>
          <p:nvPr/>
        </p:nvSpPr>
        <p:spPr>
          <a:xfrm>
            <a:off x="540119" y="2259161"/>
            <a:ext cx="2822889" cy="37894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证明：连接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OCB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D54DBFD-A78C-7E05-F9DE-A66196988669}"/>
              </a:ext>
            </a:extLst>
          </p:cNvPr>
          <p:cNvSpPr txBox="1"/>
          <p:nvPr/>
        </p:nvSpPr>
        <p:spPr>
          <a:xfrm>
            <a:off x="450108" y="2212355"/>
            <a:ext cx="24327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证明：连接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9184194-3D88-5AA7-296C-C709C7F86181}"/>
              </a:ext>
            </a:extLst>
          </p:cNvPr>
          <p:cNvSpPr txBox="1"/>
          <p:nvPr/>
        </p:nvSpPr>
        <p:spPr>
          <a:xfrm>
            <a:off x="450108" y="2687843"/>
            <a:ext cx="19247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DEE881F-A2FF-C846-EA13-73624AE634BE}"/>
              </a:ext>
            </a:extLst>
          </p:cNvPr>
          <p:cNvSpPr txBox="1"/>
          <p:nvPr/>
        </p:nvSpPr>
        <p:spPr>
          <a:xfrm>
            <a:off x="450108" y="3163331"/>
            <a:ext cx="2516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80F8CA6-4FAA-328B-FF87-CFD6A5043FE9}"/>
              </a:ext>
            </a:extLst>
          </p:cNvPr>
          <p:cNvSpPr txBox="1"/>
          <p:nvPr/>
        </p:nvSpPr>
        <p:spPr>
          <a:xfrm>
            <a:off x="450108" y="3638819"/>
            <a:ext cx="2424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CDC70C0-C43B-FC94-9020-624965D70632}"/>
              </a:ext>
            </a:extLst>
          </p:cNvPr>
          <p:cNvSpPr txBox="1"/>
          <p:nvPr/>
        </p:nvSpPr>
        <p:spPr>
          <a:xfrm>
            <a:off x="450108" y="4114307"/>
            <a:ext cx="19247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8623831-9776-D409-7B86-A0A8F102DF9D}"/>
              </a:ext>
            </a:extLst>
          </p:cNvPr>
          <p:cNvSpPr txBox="1"/>
          <p:nvPr/>
        </p:nvSpPr>
        <p:spPr>
          <a:xfrm>
            <a:off x="450108" y="4589795"/>
            <a:ext cx="24994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C3C5237-C827-8E4B-A99E-6E9B0A31CF98}"/>
              </a:ext>
            </a:extLst>
          </p:cNvPr>
          <p:cNvSpPr txBox="1"/>
          <p:nvPr/>
        </p:nvSpPr>
        <p:spPr>
          <a:xfrm>
            <a:off x="450108" y="5065283"/>
            <a:ext cx="2975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B6FA9D6-FAA1-2B9F-F8A2-F850787E3529}"/>
              </a:ext>
            </a:extLst>
          </p:cNvPr>
          <p:cNvSpPr txBox="1"/>
          <p:nvPr/>
        </p:nvSpPr>
        <p:spPr>
          <a:xfrm>
            <a:off x="450108" y="5540771"/>
            <a:ext cx="16961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3C95839F-0E4F-221F-2064-CB9B639256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6320" y="2259161"/>
            <a:ext cx="2214177" cy="1879961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8" name="yt_shape_12188"/>
          <p:cNvSpPr txBox="1"/>
          <p:nvPr/>
        </p:nvSpPr>
        <p:spPr>
          <a:xfrm>
            <a:off x="540000" y="2613437"/>
            <a:ext cx="660116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错误理解同圆或等圆中弧与弦的关系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189" name="yt_shape_12189"/>
              <p:cNvSpPr txBox="1"/>
              <p:nvPr/>
            </p:nvSpPr>
            <p:spPr>
              <a:xfrm>
                <a:off x="540000" y="3113002"/>
                <a:ext cx="7937750" cy="49000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中，若劣弧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的关系是（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2189" name="yt_shape_12189" descr="{&quot;rangeId&quot;:1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113002"/>
                <a:ext cx="7937750" cy="490006"/>
              </a:xfrm>
              <a:prstGeom prst="rect">
                <a:avLst/>
              </a:prstGeom>
              <a:blipFill>
                <a:blip r:embed="rId2"/>
                <a:stretch>
                  <a:fillRect l="-2381" r="-1382" b="-3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191" name="yt_table_1219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1643553"/>
              </p:ext>
            </p:extLst>
          </p:nvPr>
        </p:nvGraphicFramePr>
        <p:xfrm>
          <a:off x="540000" y="3653796"/>
          <a:ext cx="5928043" cy="950976"/>
        </p:xfrm>
        <a:graphic>
          <a:graphicData uri="http://schemas.openxmlformats.org/drawingml/2006/table">
            <a:tbl>
              <a:tblPr/>
              <a:tblGrid>
                <a:gridCol w="3065780">
                  <a:extLst>
                    <a:ext uri="{9D8B030D-6E8A-4147-A177-3AD203B41FA5}">
                      <a16:colId xmlns:a16="http://schemas.microsoft.com/office/drawing/2014/main" val="10350"/>
                    </a:ext>
                  </a:extLst>
                </a:gridCol>
                <a:gridCol w="2862263">
                  <a:extLst>
                    <a:ext uri="{9D8B030D-6E8A-4147-A177-3AD203B41FA5}">
                      <a16:colId xmlns:a16="http://schemas.microsoft.com/office/drawing/2014/main" val="103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7"/>
                  </a:ext>
                </a:extLst>
              </a:tr>
            </a:tbl>
          </a:graphicData>
        </a:graphic>
      </p:graphicFrame>
      <p:pic>
        <p:nvPicPr>
          <p:cNvPr id="3" name="yt_shape_1697707567167">
            <a:extLst>
              <a:ext uri="{FF2B5EF4-FFF2-40B4-BE49-F238E27FC236}">
                <a16:creationId xmlns:a16="http://schemas.microsoft.com/office/drawing/2014/main" id="{96E33DF5-BA28-5CD8-444E-9313AE4EA28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652764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4AA5BC5-7536-531A-70ED-8463E9138D5B}"/>
              </a:ext>
            </a:extLst>
          </p:cNvPr>
          <p:cNvSpPr txBox="1"/>
          <p:nvPr/>
        </p:nvSpPr>
        <p:spPr>
          <a:xfrm>
            <a:off x="7633109" y="3066196"/>
            <a:ext cx="400748" cy="57887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94" name="yt_shape_12194"/>
          <p:cNvSpPr txBox="1"/>
          <p:nvPr/>
        </p:nvSpPr>
        <p:spPr>
          <a:xfrm>
            <a:off x="540000" y="1919169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2193" name="yt_image_12193">
            <a:extLst>
              <a:ext uri="">
                <a16:creationId xmlns="" xmlns:p14="http://schemas.microsoft.com/office/powerpoint/2010/main" xmlns:mc="http://schemas.openxmlformats.org/markup-compatibility/2006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919169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96" name="yt_shape_12196"/>
          <p:cNvSpPr txBox="1"/>
          <p:nvPr/>
        </p:nvSpPr>
        <p:spPr>
          <a:xfrm>
            <a:off x="540119" y="261103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均在圆上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的周长为（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200" name="yt_table_12200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7129692"/>
              </p:ext>
            </p:extLst>
          </p:nvPr>
        </p:nvGraphicFramePr>
        <p:xfrm>
          <a:off x="540000" y="3570473"/>
          <a:ext cx="4354830" cy="950976"/>
        </p:xfrm>
        <a:graphic>
          <a:graphicData uri="http://schemas.openxmlformats.org/drawingml/2006/table">
            <a:tbl>
              <a:tblPr/>
              <a:tblGrid>
                <a:gridCol w="2567305">
                  <a:extLst>
                    <a:ext uri="{9D8B030D-6E8A-4147-A177-3AD203B41FA5}">
                      <a16:colId xmlns:a16="http://schemas.microsoft.com/office/drawing/2014/main" val="10352"/>
                    </a:ext>
                  </a:extLst>
                </a:gridCol>
                <a:gridCol w="1787525">
                  <a:extLst>
                    <a:ext uri="{9D8B030D-6E8A-4147-A177-3AD203B41FA5}">
                      <a16:colId xmlns:a16="http://schemas.microsoft.com/office/drawing/2014/main" val="103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A.2π 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B.4π 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C.8π 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D.16π 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9"/>
                  </a:ext>
                </a:extLst>
              </a:tr>
            </a:tbl>
          </a:graphicData>
        </a:graphic>
      </p:graphicFrame>
      <p:grpSp>
        <p:nvGrpSpPr>
          <p:cNvPr id="12197" name="yt_shape_12197_skip" title="H_136.12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70275" y="3570473"/>
            <a:ext cx="1679578" cy="1728738"/>
            <a:chOff x="0" y="0"/>
            <a:chExt cx="1679578" cy="1728738"/>
          </a:xfrm>
        </p:grpSpPr>
        <p:pic>
          <p:nvPicPr>
            <p:cNvPr id="2" name="yt_image_12197">
              <a:extLst>
                <a:ext uri="">
  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79578" cy="13327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199" name="yt_shape_12199"/>
            <p:cNvSpPr txBox="1"/>
            <p:nvPr/>
          </p:nvSpPr>
          <p:spPr>
            <a:xfrm>
              <a:off x="306508" y="136873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844FC9E-019C-E64D-A195-4B83A6DE2DDE}"/>
              </a:ext>
            </a:extLst>
          </p:cNvPr>
          <p:cNvSpPr txBox="1"/>
          <p:nvPr/>
        </p:nvSpPr>
        <p:spPr>
          <a:xfrm>
            <a:off x="2126508" y="303972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1898</Words>
  <Application>Microsoft Office PowerPoint</Application>
  <PresentationFormat>宽屏</PresentationFormat>
  <Paragraphs>170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9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3204169298@qq.com</cp:lastModifiedBy>
  <cp:revision>46</cp:revision>
  <dcterms:created xsi:type="dcterms:W3CDTF">2023-05-05T05:33:04Z</dcterms:created>
  <dcterms:modified xsi:type="dcterms:W3CDTF">2023-10-19T15:29:47Z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