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69" r:id="rId5"/>
    <p:sldId id="371" r:id="rId6"/>
    <p:sldId id="372" r:id="rId7"/>
    <p:sldId id="375" r:id="rId8"/>
    <p:sldId id="376" r:id="rId9"/>
    <p:sldId id="390" r:id="rId10"/>
    <p:sldId id="379" r:id="rId11"/>
    <p:sldId id="381" r:id="rId12"/>
    <p:sldId id="382" r:id="rId13"/>
    <p:sldId id="388" r:id="rId14"/>
    <p:sldId id="383" r:id="rId15"/>
    <p:sldId id="389" r:id="rId16"/>
    <p:sldId id="386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1" d="100"/>
          <a:sy n="81" d="100"/>
        </p:scale>
        <p:origin x="68" y="3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7" Type="http://schemas.openxmlformats.org/officeDocument/2006/relationships/image" Target="../media/image27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5" name="yt_shape_12045"/>
          <p:cNvSpPr txBox="1"/>
          <p:nvPr/>
        </p:nvSpPr>
        <p:spPr>
          <a:xfrm>
            <a:off x="540000" y="836712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044" name="yt_image_1204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47" name="yt_shape_12047"/>
          <p:cNvSpPr txBox="1"/>
          <p:nvPr/>
        </p:nvSpPr>
        <p:spPr>
          <a:xfrm>
            <a:off x="540119" y="153429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平面上到定点的距离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等于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定长的所有点组成的图形叫做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；其中，定点是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，定长是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半径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；定点确定圆的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位置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，定长确定圆的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大小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为圆心的圆读作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，记作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048" name="yt_shape_12048"/>
              <p:cNvSpPr txBox="1"/>
              <p:nvPr/>
            </p:nvSpPr>
            <p:spPr>
              <a:xfrm>
                <a:off x="540119" y="2973861"/>
                <a:ext cx="11244513" cy="15308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连接圆上任意两点的线段叫做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弦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，如图弦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；经过圆心的弦叫做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直径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，如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直径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；圆上任意两点间的部分叫做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弧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，如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；大于半圆的弧叫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优弧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，如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，小于半圆的弧叫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劣弧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，如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；能够互相重合的弧叫做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等弧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048" name="yt_shape_120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73861"/>
                <a:ext cx="11244513" cy="1530868"/>
              </a:xfrm>
              <a:prstGeom prst="rect">
                <a:avLst/>
              </a:prstGeom>
              <a:blipFill>
                <a:blip r:embed="rId3"/>
                <a:stretch>
                  <a:fillRect l="-1681" t="-3586" r="-1681" b="-111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C6B850A-1A75-6853-6531-4354519DF6D6}"/>
              </a:ext>
            </a:extLst>
          </p:cNvPr>
          <p:cNvSpPr txBox="1"/>
          <p:nvPr/>
        </p:nvSpPr>
        <p:spPr>
          <a:xfrm>
            <a:off x="3726708" y="148748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等于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4DBC37-5F04-F28F-0D54-25FED86169E7}"/>
              </a:ext>
            </a:extLst>
          </p:cNvPr>
          <p:cNvSpPr txBox="1"/>
          <p:nvPr/>
        </p:nvSpPr>
        <p:spPr>
          <a:xfrm>
            <a:off x="8908307" y="148748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2E0272-04BB-313F-89BF-839A5156ECE2}"/>
              </a:ext>
            </a:extLst>
          </p:cNvPr>
          <p:cNvSpPr txBox="1"/>
          <p:nvPr/>
        </p:nvSpPr>
        <p:spPr>
          <a:xfrm>
            <a:off x="1059708" y="19629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9002C6-3D72-1FFE-53EB-FD52DA4C3B20}"/>
              </a:ext>
            </a:extLst>
          </p:cNvPr>
          <p:cNvSpPr txBox="1"/>
          <p:nvPr/>
        </p:nvSpPr>
        <p:spPr>
          <a:xfrm>
            <a:off x="3498108" y="19629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半径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AB65C2D-9269-D42A-DB44-DE6FD40C81CE}"/>
              </a:ext>
            </a:extLst>
          </p:cNvPr>
          <p:cNvSpPr txBox="1"/>
          <p:nvPr/>
        </p:nvSpPr>
        <p:spPr>
          <a:xfrm>
            <a:off x="6850907" y="19629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位置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A831308-2253-29DB-CA94-BF0BF9950864}"/>
              </a:ext>
            </a:extLst>
          </p:cNvPr>
          <p:cNvSpPr txBox="1"/>
          <p:nvPr/>
        </p:nvSpPr>
        <p:spPr>
          <a:xfrm>
            <a:off x="10203707" y="19629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大小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694FC2-82F8-0DF9-B369-C24A0C3A8B3D}"/>
              </a:ext>
            </a:extLst>
          </p:cNvPr>
          <p:cNvSpPr txBox="1"/>
          <p:nvPr/>
        </p:nvSpPr>
        <p:spPr>
          <a:xfrm>
            <a:off x="4023571" y="2438465"/>
            <a:ext cx="705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8D9410F-D264-3A18-A803-8767A86765AF}"/>
              </a:ext>
            </a:extLst>
          </p:cNvPr>
          <p:cNvSpPr txBox="1"/>
          <p:nvPr/>
        </p:nvSpPr>
        <p:spPr>
          <a:xfrm>
            <a:off x="6377833" y="2438465"/>
            <a:ext cx="65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F40549E-3C66-FD6C-47D1-DD94438F18C7}"/>
              </a:ext>
            </a:extLst>
          </p:cNvPr>
          <p:cNvSpPr txBox="1"/>
          <p:nvPr/>
        </p:nvSpPr>
        <p:spPr>
          <a:xfrm>
            <a:off x="4945908" y="292705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BD2E54D-80B9-8EE0-000F-AC606EC1E6EE}"/>
              </a:ext>
            </a:extLst>
          </p:cNvPr>
          <p:cNvSpPr txBox="1"/>
          <p:nvPr/>
        </p:nvSpPr>
        <p:spPr>
          <a:xfrm>
            <a:off x="10194182" y="292705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直径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9E04E17-1BFB-C411-C568-6725EF9B942C}"/>
              </a:ext>
            </a:extLst>
          </p:cNvPr>
          <p:cNvSpPr txBox="1"/>
          <p:nvPr/>
        </p:nvSpPr>
        <p:spPr>
          <a:xfrm>
            <a:off x="1059708" y="3402543"/>
            <a:ext cx="1213549" cy="646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直径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EE98269-BD1C-600E-F0FE-9564782CD772}"/>
              </a:ext>
            </a:extLst>
          </p:cNvPr>
          <p:cNvSpPr txBox="1"/>
          <p:nvPr/>
        </p:nvSpPr>
        <p:spPr>
          <a:xfrm>
            <a:off x="6665171" y="3402543"/>
            <a:ext cx="484886" cy="646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6A28E2F-C572-A72E-B70B-FCE698B7A022}"/>
              </a:ext>
            </a:extLst>
          </p:cNvPr>
          <p:cNvSpPr txBox="1"/>
          <p:nvPr/>
        </p:nvSpPr>
        <p:spPr>
          <a:xfrm>
            <a:off x="11017207" y="3402543"/>
            <a:ext cx="484886" cy="646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优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6AA856B-8F7E-1740-6B8D-B349DC677ACF}"/>
              </a:ext>
            </a:extLst>
          </p:cNvPr>
          <p:cNvSpPr txBox="1"/>
          <p:nvPr/>
        </p:nvSpPr>
        <p:spPr>
          <a:xfrm>
            <a:off x="450108" y="3955121"/>
            <a:ext cx="484886" cy="64980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C32FBF5-C7A4-42BF-03FC-7DF6592434D0}"/>
              </a:ext>
            </a:extLst>
          </p:cNvPr>
          <p:cNvSpPr txBox="1"/>
          <p:nvPr/>
        </p:nvSpPr>
        <p:spPr>
          <a:xfrm>
            <a:off x="5008837" y="3955121"/>
            <a:ext cx="789685" cy="64980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劣弧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B5489F5-C6D8-03B5-2008-6F126400619D}"/>
              </a:ext>
            </a:extLst>
          </p:cNvPr>
          <p:cNvSpPr txBox="1"/>
          <p:nvPr/>
        </p:nvSpPr>
        <p:spPr>
          <a:xfrm>
            <a:off x="10651320" y="3938247"/>
            <a:ext cx="484886" cy="64980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D45D1A3-7AA6-DDFE-3D0A-DFCA0439740E}"/>
              </a:ext>
            </a:extLst>
          </p:cNvPr>
          <p:cNvSpPr txBox="1"/>
          <p:nvPr/>
        </p:nvSpPr>
        <p:spPr>
          <a:xfrm>
            <a:off x="10983868" y="4004160"/>
            <a:ext cx="484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弧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9" name="yt_image_12050">
            <a:extLst>
              <a:ext uri="{FF2B5EF4-FFF2-40B4-BE49-F238E27FC236}">
                <a16:creationId xmlns:a16="http://schemas.microsoft.com/office/drawing/2014/main" id="{E38D56AE-0752-22B9-5E20-6D5A725B6BB4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4077" y="5019522"/>
            <a:ext cx="2011680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6" name="yt_shape_12096"/>
          <p:cNvSpPr txBox="1"/>
          <p:nvPr/>
        </p:nvSpPr>
        <p:spPr>
          <a:xfrm>
            <a:off x="540119" y="2124410"/>
            <a:ext cx="11111999" cy="15919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5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从数轴上的原点开始以每秒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个单位长度的速度向右运动，同时，在原点右边且距原点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个单位长度处有一点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以每秒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个单位长度的速度向左运动，经过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秒后，点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101" name="yt_shape_12101"/>
          <p:cNvSpPr txBox="1"/>
          <p:nvPr/>
        </p:nvSpPr>
        <p:spPr>
          <a:xfrm>
            <a:off x="540000" y="477093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98" name="yt_shape_12098" title="H_62.23110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583832" y="4770936"/>
            <a:ext cx="2595591" cy="790335"/>
            <a:chOff x="0" y="0"/>
            <a:chExt cx="2595591" cy="790335"/>
          </a:xfrm>
        </p:grpSpPr>
        <p:pic>
          <p:nvPicPr>
            <p:cNvPr id="2" name="yt_image_12098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95591" cy="3943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00" name="yt_shape_12100"/>
            <p:cNvSpPr txBox="1"/>
            <p:nvPr/>
          </p:nvSpPr>
          <p:spPr>
            <a:xfrm>
              <a:off x="688331" y="43033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B5986BD-35B7-6869-C7CE-5C5BA7777A0A}"/>
                  </a:ext>
                </a:extLst>
              </p:cNvPr>
              <p:cNvSpPr txBox="1"/>
              <p:nvPr/>
            </p:nvSpPr>
            <p:spPr>
              <a:xfrm>
                <a:off x="2135560" y="2908627"/>
                <a:ext cx="107067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B5986BD-35B7-6869-C7CE-5C5BA7777A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5560" y="2908627"/>
                <a:ext cx="1070674" cy="729565"/>
              </a:xfrm>
              <a:prstGeom prst="rect">
                <a:avLst/>
              </a:prstGeom>
              <a:blipFill>
                <a:blip r:embed="rId3"/>
                <a:stretch>
                  <a:fillRect l="-852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2" name="yt_shape_12102"/>
          <p:cNvSpPr txBox="1"/>
          <p:nvPr/>
        </p:nvSpPr>
        <p:spPr>
          <a:xfrm>
            <a:off x="540000" y="1124744"/>
            <a:ext cx="60399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  <p:pic>
        <p:nvPicPr>
          <p:cNvPr id="12103" name="yt_image_1210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3301364"/>
            <a:ext cx="1967680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05" name="yt_shape_12105"/>
          <p:cNvSpPr txBox="1"/>
          <p:nvPr/>
        </p:nvSpPr>
        <p:spPr>
          <a:xfrm>
            <a:off x="479376" y="17836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）以点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为半径作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的位置关系分别是怎样的？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0D97FB-417C-88AD-E64F-8C9C12F9A76D}"/>
              </a:ext>
            </a:extLst>
          </p:cNvPr>
          <p:cNvSpPr txBox="1"/>
          <p:nvPr/>
        </p:nvSpPr>
        <p:spPr>
          <a:xfrm>
            <a:off x="570802" y="2797383"/>
            <a:ext cx="375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）因为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C6098A-4087-A6DE-834C-4F79B76EDFDF}"/>
              </a:ext>
            </a:extLst>
          </p:cNvPr>
          <p:cNvSpPr txBox="1"/>
          <p:nvPr/>
        </p:nvSpPr>
        <p:spPr>
          <a:xfrm>
            <a:off x="570802" y="3272871"/>
            <a:ext cx="5718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所以点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为圆心，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为半径的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内；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E6C55E6-D1E1-21FC-795F-43BBF3909A1E}"/>
                  </a:ext>
                </a:extLst>
              </p:cNvPr>
              <p:cNvSpPr txBox="1"/>
              <p:nvPr/>
            </p:nvSpPr>
            <p:spPr>
              <a:xfrm>
                <a:off x="570802" y="3748359"/>
                <a:ext cx="4519549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因为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E6C55E6-D1E1-21FC-795F-43BBF3909A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802" y="3748359"/>
                <a:ext cx="4519549" cy="630441"/>
              </a:xfrm>
              <a:prstGeom prst="rect">
                <a:avLst/>
              </a:prstGeom>
              <a:blipFill>
                <a:blip r:embed="rId3"/>
                <a:stretch>
                  <a:fillRect l="-2159" r="-2159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480CABA-B3B2-2B93-C398-AD4F131F11E7}"/>
              </a:ext>
            </a:extLst>
          </p:cNvPr>
          <p:cNvSpPr txBox="1"/>
          <p:nvPr/>
        </p:nvSpPr>
        <p:spPr>
          <a:xfrm>
            <a:off x="570802" y="4285188"/>
            <a:ext cx="5736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所以点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为圆心，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为半径的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外；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40F2786-E323-162D-9DC0-2266AADA2B8B}"/>
              </a:ext>
            </a:extLst>
          </p:cNvPr>
          <p:cNvSpPr txBox="1"/>
          <p:nvPr/>
        </p:nvSpPr>
        <p:spPr>
          <a:xfrm>
            <a:off x="570802" y="4760676"/>
            <a:ext cx="195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因为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E3E7CD7-2AA9-9A2D-917D-5F2A135F3E1E}"/>
              </a:ext>
            </a:extLst>
          </p:cNvPr>
          <p:cNvSpPr txBox="1"/>
          <p:nvPr/>
        </p:nvSpPr>
        <p:spPr>
          <a:xfrm>
            <a:off x="570802" y="5236164"/>
            <a:ext cx="552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所以点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为圆心，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为半径的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106" name="yt_shape_12106"/>
              <p:cNvSpPr txBox="1"/>
              <p:nvPr/>
            </p:nvSpPr>
            <p:spPr>
              <a:xfrm>
                <a:off x="540119" y="1159139"/>
                <a:ext cx="11111999" cy="14294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，半径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满足什么条件时，点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中至少有一点在圆内，且至少有一点在圆外？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所以当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中至少有一点在圆内，且至少有一点在圆外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106" name="yt_shape_121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59139"/>
                <a:ext cx="11111999" cy="1429430"/>
              </a:xfrm>
              <a:prstGeom prst="rect">
                <a:avLst/>
              </a:prstGeom>
              <a:blipFill>
                <a:blip r:embed="rId2"/>
                <a:stretch>
                  <a:fillRect l="-1701" t="-3404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693355B-2BD6-EC81-05F9-D6F88447A640}"/>
                  </a:ext>
                </a:extLst>
              </p:cNvPr>
              <p:cNvSpPr txBox="1"/>
              <p:nvPr/>
            </p:nvSpPr>
            <p:spPr>
              <a:xfrm>
                <a:off x="450108" y="2086213"/>
                <a:ext cx="5220526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en-US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）因为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693355B-2BD6-EC81-05F9-D6F88447A6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86213"/>
                <a:ext cx="5220526" cy="618694"/>
              </a:xfrm>
              <a:prstGeom prst="rect">
                <a:avLst/>
              </a:prstGeom>
              <a:blipFill>
                <a:blip r:embed="rId3"/>
                <a:stretch>
                  <a:fillRect l="-1869" r="-13668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429F54E9-BE5F-DF65-A664-7F66FBA29BBF}"/>
              </a:ext>
            </a:extLst>
          </p:cNvPr>
          <p:cNvSpPr txBox="1"/>
          <p:nvPr/>
        </p:nvSpPr>
        <p:spPr>
          <a:xfrm>
            <a:off x="450108" y="2611295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75EED8A-EDD0-5113-B755-CC8D4E75A6D4}"/>
                  </a:ext>
                </a:extLst>
              </p:cNvPr>
              <p:cNvSpPr txBox="1"/>
              <p:nvPr/>
            </p:nvSpPr>
            <p:spPr>
              <a:xfrm>
                <a:off x="450108" y="3086783"/>
                <a:ext cx="10344976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所以当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时，点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中至少有一点在圆内，且至少有一点在圆外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75EED8A-EDD0-5113-B755-CC8D4E75A6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86783"/>
                <a:ext cx="10344976" cy="558241"/>
              </a:xfrm>
              <a:prstGeom prst="rect">
                <a:avLst/>
              </a:prstGeom>
              <a:blipFill>
                <a:blip r:embed="rId4"/>
                <a:stretch>
                  <a:fillRect l="-943" r="-884" b="-26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2103">
            <a:extLst>
              <a:ext uri="{FF2B5EF4-FFF2-40B4-BE49-F238E27FC236}">
                <a16:creationId xmlns:a16="http://schemas.microsoft.com/office/drawing/2014/main" id="{F0BD7986-AAF5-0176-606A-B6C09BF7D8D3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95800" y="4725144"/>
            <a:ext cx="1967680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2" name="yt_shape_12112"/>
          <p:cNvSpPr txBox="1"/>
          <p:nvPr/>
        </p:nvSpPr>
        <p:spPr>
          <a:xfrm>
            <a:off x="3369962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2111" name="yt_image_12111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14" name="yt_shape_12114"/>
          <p:cNvSpPr txBox="1"/>
          <p:nvPr/>
        </p:nvSpPr>
        <p:spPr>
          <a:xfrm>
            <a:off x="4711005" y="1378425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圆的定义的实际应用</a:t>
            </a:r>
          </a:p>
        </p:txBody>
      </p:sp>
      <p:sp>
        <p:nvSpPr>
          <p:cNvPr id="12115" name="yt_shape_12115"/>
          <p:cNvSpPr txBox="1"/>
          <p:nvPr/>
        </p:nvSpPr>
        <p:spPr>
          <a:xfrm>
            <a:off x="540000" y="1857728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应用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：判断说理</a:t>
            </a:r>
          </a:p>
        </p:txBody>
      </p:sp>
      <p:sp>
        <p:nvSpPr>
          <p:cNvPr id="12116" name="yt_shape_12116"/>
          <p:cNvSpPr txBox="1"/>
          <p:nvPr/>
        </p:nvSpPr>
        <p:spPr>
          <a:xfrm>
            <a:off x="540119" y="23370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孙老师上数学课时忘记了带圆规，但他手里有一根小细绳，你能帮他在黑板上画一个圆吗？并说明理由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117" name="yt_shape_12117"/>
          <p:cNvSpPr txBox="1"/>
          <p:nvPr/>
        </p:nvSpPr>
        <p:spPr>
          <a:xfrm>
            <a:off x="540000" y="3296466"/>
            <a:ext cx="109260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将小细绳绕着它的一个端点旋转一周，另一个端点走过的路线即为一个圆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118" name="yt_shape_12118"/>
          <p:cNvSpPr txBox="1"/>
          <p:nvPr/>
        </p:nvSpPr>
        <p:spPr>
          <a:xfrm>
            <a:off x="540000" y="3775769"/>
            <a:ext cx="86946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理由：圆可以看成是到定点的距离等于定长的所有点组成的图形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580013-6C30-6DD2-A7FB-0E8274F50CB6}"/>
              </a:ext>
            </a:extLst>
          </p:cNvPr>
          <p:cNvSpPr txBox="1"/>
          <p:nvPr/>
        </p:nvSpPr>
        <p:spPr>
          <a:xfrm>
            <a:off x="449989" y="3249660"/>
            <a:ext cx="11000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将小细绳绕着它的一个端点旋转一周，另一个端点走过的路线即为一个圆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303DB2-AD53-35F5-EA67-BA10D7AFA03B}"/>
              </a:ext>
            </a:extLst>
          </p:cNvPr>
          <p:cNvSpPr txBox="1"/>
          <p:nvPr/>
        </p:nvSpPr>
        <p:spPr>
          <a:xfrm>
            <a:off x="449989" y="3728963"/>
            <a:ext cx="8790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理由：圆可以看成是到定点的距离等于定长的所有点组成的图形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3" name="yt_shape_12123"/>
          <p:cNvSpPr txBox="1"/>
          <p:nvPr/>
        </p:nvSpPr>
        <p:spPr>
          <a:xfrm>
            <a:off x="540000" y="2323678"/>
            <a:ext cx="80102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解：工人师傅搬运此钢架能通过一个直径为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2.1m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的圆形门，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124" name="yt_shape_12124"/>
              <p:cNvSpPr txBox="1"/>
              <p:nvPr/>
            </p:nvSpPr>
            <p:spPr>
              <a:xfrm>
                <a:off x="540000" y="2802981"/>
                <a:ext cx="7471597" cy="38799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理由是：过点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求出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长和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2.1m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比较即可，设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2.1m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工人师傅搬运此钢架能通过一个直径为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2.1m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的圆形门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124" name="yt_shape_121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02981"/>
                <a:ext cx="7471597" cy="3879973"/>
              </a:xfrm>
              <a:prstGeom prst="rect">
                <a:avLst/>
              </a:prstGeom>
              <a:blipFill>
                <a:blip r:embed="rId2"/>
                <a:stretch>
                  <a:fillRect l="-2531" t="-1415" r="-1469" b="-39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27" name="yt_shape_12127"/>
          <p:cNvSpPr txBox="1"/>
          <p:nvPr/>
        </p:nvSpPr>
        <p:spPr>
          <a:xfrm>
            <a:off x="5030212" y="6733742"/>
            <a:ext cx="1731756" cy="104458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800" b="0" i="0" u="none" spc="-5800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  <a:r>
              <a:rPr lang="en-US" altLang="zh-CN" sz="5800" b="0" i="0" u="none" spc="12054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126" name="yt_image_1212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4907053"/>
            <a:ext cx="1714660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F70680-28BC-0E5D-6D02-3E6F342EB991}"/>
              </a:ext>
            </a:extLst>
          </p:cNvPr>
          <p:cNvSpPr txBox="1"/>
          <p:nvPr/>
        </p:nvSpPr>
        <p:spPr>
          <a:xfrm>
            <a:off x="449989" y="2276872"/>
            <a:ext cx="8112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解：工人师傅搬运此钢架能通过一个直径为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2.1m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的圆形门，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098C57-80E5-E972-F3A1-99B84CDA6217}"/>
              </a:ext>
            </a:extLst>
          </p:cNvPr>
          <p:cNvSpPr txBox="1"/>
          <p:nvPr/>
        </p:nvSpPr>
        <p:spPr>
          <a:xfrm>
            <a:off x="449989" y="2756175"/>
            <a:ext cx="473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理由是：过点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EBEE50-4B03-E654-E4D5-4EF859AB7C94}"/>
              </a:ext>
            </a:extLst>
          </p:cNvPr>
          <p:cNvSpPr txBox="1"/>
          <p:nvPr/>
        </p:nvSpPr>
        <p:spPr>
          <a:xfrm>
            <a:off x="449989" y="3231663"/>
            <a:ext cx="464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460E13-10E8-E9A3-C3DC-CC23355B91AA}"/>
              </a:ext>
            </a:extLst>
          </p:cNvPr>
          <p:cNvSpPr txBox="1"/>
          <p:nvPr/>
        </p:nvSpPr>
        <p:spPr>
          <a:xfrm>
            <a:off x="449989" y="3707151"/>
            <a:ext cx="5944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求出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长和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2.1m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比较即可，设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0E5D49-78D2-8173-2DF7-281C8A010CC6}"/>
              </a:ext>
            </a:extLst>
          </p:cNvPr>
          <p:cNvSpPr txBox="1"/>
          <p:nvPr/>
        </p:nvSpPr>
        <p:spPr>
          <a:xfrm>
            <a:off x="449989" y="4182639"/>
            <a:ext cx="3556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BE11CBB-2B7E-C825-E9A3-FA4800EC6D8A}"/>
                  </a:ext>
                </a:extLst>
              </p:cNvPr>
              <p:cNvSpPr txBox="1"/>
              <p:nvPr/>
            </p:nvSpPr>
            <p:spPr>
              <a:xfrm>
                <a:off x="449989" y="4658127"/>
                <a:ext cx="5207952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BE11CBB-2B7E-C825-E9A3-FA4800EC6D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58127"/>
                <a:ext cx="5207952" cy="613931"/>
              </a:xfrm>
              <a:prstGeom prst="rect">
                <a:avLst/>
              </a:prstGeom>
              <a:blipFill>
                <a:blip r:embed="rId4"/>
                <a:stretch>
                  <a:fillRect l="-1874" r="-140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6ABB650-6783-8A1F-FFA4-2FA9469A1AE7}"/>
                  </a:ext>
                </a:extLst>
              </p:cNvPr>
              <p:cNvSpPr txBox="1"/>
              <p:nvPr/>
            </p:nvSpPr>
            <p:spPr>
              <a:xfrm>
                <a:off x="449989" y="5178446"/>
                <a:ext cx="606361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6ABB650-6783-8A1F-FFA4-2FA9469A1A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78446"/>
                <a:ext cx="6063615" cy="613931"/>
              </a:xfrm>
              <a:prstGeom prst="rect">
                <a:avLst/>
              </a:prstGeom>
              <a:blipFill>
                <a:blip r:embed="rId5"/>
                <a:stretch>
                  <a:fillRect l="-1608" r="-1407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AC97526D-8524-F565-BAA9-67F4F89BE4D3}"/>
              </a:ext>
            </a:extLst>
          </p:cNvPr>
          <p:cNvSpPr txBox="1"/>
          <p:nvPr/>
        </p:nvSpPr>
        <p:spPr>
          <a:xfrm>
            <a:off x="449989" y="5698766"/>
            <a:ext cx="4013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2.1m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875CCE0-5F74-84A0-E9EC-FFB52B61BB91}"/>
              </a:ext>
            </a:extLst>
          </p:cNvPr>
          <p:cNvSpPr txBox="1"/>
          <p:nvPr/>
        </p:nvSpPr>
        <p:spPr>
          <a:xfrm>
            <a:off x="449989" y="6174253"/>
            <a:ext cx="7579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工人师傅搬运此钢架能通过一个直径为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2.1m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的圆形门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2119">
                <a:extLst>
                  <a:ext uri="{FF2B5EF4-FFF2-40B4-BE49-F238E27FC236}">
                    <a16:creationId xmlns:a16="http://schemas.microsoft.com/office/drawing/2014/main" id="{A3CEE3F8-512E-67CF-24B4-9D9017E1C8AC}"/>
                  </a:ext>
                </a:extLst>
              </p:cNvPr>
              <p:cNvSpPr txBox="1"/>
              <p:nvPr/>
            </p:nvSpPr>
            <p:spPr>
              <a:xfrm>
                <a:off x="379695" y="1361613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如图，有一个三角形的钢架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请计算说明，工人师傅搬运此钢架能否通过一个直径为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2.1m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的圆形门？</a:t>
                </a:r>
              </a:p>
            </p:txBody>
          </p:sp>
        </mc:Choice>
        <mc:Fallback>
          <p:sp>
            <p:nvSpPr>
              <p:cNvPr id="11" name="yt_shape_12119">
                <a:extLst>
                  <a:ext uri="{FF2B5EF4-FFF2-40B4-BE49-F238E27FC236}">
                    <a16:creationId xmlns:a16="http://schemas.microsoft.com/office/drawing/2014/main" id="{A3CEE3F8-512E-67CF-24B4-9D9017E1C8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695" y="1361613"/>
                <a:ext cx="11111999" cy="953915"/>
              </a:xfrm>
              <a:prstGeom prst="rect">
                <a:avLst/>
              </a:prstGeom>
              <a:blipFill>
                <a:blip r:embed="rId6"/>
                <a:stretch>
                  <a:fillRect l="-1646" t="-1911" r="-933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2121">
            <a:extLst>
              <a:ext uri="{FF2B5EF4-FFF2-40B4-BE49-F238E27FC236}">
                <a16:creationId xmlns:a16="http://schemas.microsoft.com/office/drawing/2014/main" id="{4827DEFC-5CE1-4ABE-81F7-86BF995E9243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048328" y="2802981"/>
            <a:ext cx="1930684" cy="1258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9" name="yt_shape_12129"/>
          <p:cNvSpPr txBox="1"/>
          <p:nvPr/>
        </p:nvSpPr>
        <p:spPr>
          <a:xfrm>
            <a:off x="540000" y="900000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应用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：寻找指定区域</a:t>
            </a:r>
          </a:p>
        </p:txBody>
      </p:sp>
      <p:sp>
        <p:nvSpPr>
          <p:cNvPr id="12130" name="yt_shape_12130"/>
          <p:cNvSpPr txBox="1"/>
          <p:nvPr/>
        </p:nvSpPr>
        <p:spPr>
          <a:xfrm>
            <a:off x="540119" y="137930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如图，一片草地上有两点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处拴了一头牛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拴牛的绳长为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处拴了一只羊，拴羊的绳长为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，请画出牛和羊都可以吃到的草的区域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131" name="yt_image_121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2979" y="2971233"/>
            <a:ext cx="2606040" cy="77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33" name="yt_shape_12133"/>
          <p:cNvSpPr txBox="1"/>
          <p:nvPr/>
        </p:nvSpPr>
        <p:spPr>
          <a:xfrm>
            <a:off x="540119" y="37924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解：分别以点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为圆心，以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为半径作圆，两圆的公共部分即为所求，如图所示的阴影部分为牛和羊都可以吃到的草的区域（含边界）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135" name="yt_shape_12135"/>
          <p:cNvSpPr txBox="1"/>
          <p:nvPr/>
        </p:nvSpPr>
        <p:spPr>
          <a:xfrm>
            <a:off x="5009594" y="4904206"/>
            <a:ext cx="1773434" cy="104458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800" b="0" i="0" u="none" spc="-5800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  <a:r>
              <a:rPr lang="en-US" altLang="zh-CN" sz="5800" b="0" i="0" u="none" spc="12379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134" name="yt_image_1213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9594" y="4904206"/>
            <a:ext cx="1755896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37" name="yt_image_1213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4004" y="6269532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D3ED83-0078-CD47-93B1-6F30C5246A16}"/>
              </a:ext>
            </a:extLst>
          </p:cNvPr>
          <p:cNvSpPr txBox="1"/>
          <p:nvPr/>
        </p:nvSpPr>
        <p:spPr>
          <a:xfrm>
            <a:off x="450108" y="3745601"/>
            <a:ext cx="110829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解：分别以点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为圆心，以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为半径作圆，两圆的公共部分即为所求，如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9F9EFC-9DAB-5010-A8A6-8735647E80FA}"/>
              </a:ext>
            </a:extLst>
          </p:cNvPr>
          <p:cNvSpPr txBox="1"/>
          <p:nvPr/>
        </p:nvSpPr>
        <p:spPr>
          <a:xfrm>
            <a:off x="450108" y="4221089"/>
            <a:ext cx="8485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图所示的阴影部分为牛和羊都可以吃到的草的区域（含边界）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2" name="yt_shape_12052"/>
          <p:cNvSpPr txBox="1"/>
          <p:nvPr/>
        </p:nvSpPr>
        <p:spPr>
          <a:xfrm>
            <a:off x="540000" y="2674544"/>
            <a:ext cx="6352701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，平面内一点到圆心的距离为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）点在圆外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）点在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圆上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）点在圆内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E9A275-D88E-3381-68BD-37E962E9B7CA}"/>
              </a:ext>
            </a:extLst>
          </p:cNvPr>
          <p:cNvSpPr txBox="1"/>
          <p:nvPr/>
        </p:nvSpPr>
        <p:spPr>
          <a:xfrm>
            <a:off x="3204302" y="3103226"/>
            <a:ext cx="4848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D41269-D81F-BBAF-F66A-80419947BFD6}"/>
              </a:ext>
            </a:extLst>
          </p:cNvPr>
          <p:cNvSpPr txBox="1"/>
          <p:nvPr/>
        </p:nvSpPr>
        <p:spPr>
          <a:xfrm>
            <a:off x="2126389" y="3578715"/>
            <a:ext cx="7896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圆上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B99666-22C8-2B13-2ED5-F93DBBF50A25}"/>
              </a:ext>
            </a:extLst>
          </p:cNvPr>
          <p:cNvSpPr txBox="1"/>
          <p:nvPr/>
        </p:nvSpPr>
        <p:spPr>
          <a:xfrm>
            <a:off x="3204302" y="4054202"/>
            <a:ext cx="4848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7" name="yt_shape_12057"/>
          <p:cNvSpPr txBox="1"/>
          <p:nvPr/>
        </p:nvSpPr>
        <p:spPr>
          <a:xfrm>
            <a:off x="540000" y="1817151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056" name="yt_image_1205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17151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59" name="yt_shape_12059"/>
          <p:cNvSpPr txBox="1"/>
          <p:nvPr/>
        </p:nvSpPr>
        <p:spPr>
          <a:xfrm>
            <a:off x="540000" y="2520448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圆及圆的有关概念</a:t>
            </a:r>
          </a:p>
        </p:txBody>
      </p:sp>
      <p:sp>
        <p:nvSpPr>
          <p:cNvPr id="12060" name="yt_shape_12060"/>
          <p:cNvSpPr txBox="1"/>
          <p:nvPr/>
        </p:nvSpPr>
        <p:spPr>
          <a:xfrm>
            <a:off x="540000" y="3020013"/>
            <a:ext cx="3839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61" name="yt_table_1206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214230"/>
              </p:ext>
            </p:extLst>
          </p:nvPr>
        </p:nvGraphicFramePr>
        <p:xfrm>
          <a:off x="540000" y="3499316"/>
          <a:ext cx="4216400" cy="1901952"/>
        </p:xfrm>
        <a:graphic>
          <a:graphicData uri="http://schemas.openxmlformats.org/drawingml/2006/table">
            <a:tbl>
              <a:tblPr/>
              <a:tblGrid>
                <a:gridCol w="4216400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半圆是弧，弧也是半圆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弦是直径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长度相等的两条弧是等弧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直径是圆中最长的弦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</a:tbl>
          </a:graphicData>
        </a:graphic>
      </p:graphicFrame>
      <p:pic>
        <p:nvPicPr>
          <p:cNvPr id="3" name="yt_shape_1697707534180">
            <a:extLst>
              <a:ext uri="{FF2B5EF4-FFF2-40B4-BE49-F238E27FC236}">
                <a16:creationId xmlns:a16="http://schemas.microsoft.com/office/drawing/2014/main" id="{EACABBFA-6461-BDCA-839A-15FEE49A96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5977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D1C363-066C-3BB3-AA88-F2D8AD9702CB}"/>
              </a:ext>
            </a:extLst>
          </p:cNvPr>
          <p:cNvSpPr txBox="1"/>
          <p:nvPr/>
        </p:nvSpPr>
        <p:spPr>
          <a:xfrm>
            <a:off x="3574189" y="29732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3" name="yt_shape_1206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并延长，分别交弦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064" name="yt_image_120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8440" y="2011799"/>
            <a:ext cx="1355119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66" name="yt_shape_12066"/>
          <p:cNvSpPr txBox="1"/>
          <p:nvPr/>
        </p:nvSpPr>
        <p:spPr>
          <a:xfrm>
            <a:off x="540000" y="3581299"/>
            <a:ext cx="4683975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ASA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1BA300-368C-FDDA-691B-2DCA4E84CBBA}"/>
              </a:ext>
            </a:extLst>
          </p:cNvPr>
          <p:cNvSpPr txBox="1"/>
          <p:nvPr/>
        </p:nvSpPr>
        <p:spPr>
          <a:xfrm>
            <a:off x="449989" y="3534493"/>
            <a:ext cx="423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251572-9C64-FE21-A0B4-4293CB2F330C}"/>
              </a:ext>
            </a:extLst>
          </p:cNvPr>
          <p:cNvSpPr txBox="1"/>
          <p:nvPr/>
        </p:nvSpPr>
        <p:spPr>
          <a:xfrm>
            <a:off x="449989" y="4009981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CCF1A1-AF49-CE02-31C4-437D750D09CD}"/>
              </a:ext>
            </a:extLst>
          </p:cNvPr>
          <p:cNvSpPr txBox="1"/>
          <p:nvPr/>
        </p:nvSpPr>
        <p:spPr>
          <a:xfrm>
            <a:off x="449989" y="4485469"/>
            <a:ext cx="481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CD82C3-68F1-C6F6-472C-4238BB734B57}"/>
              </a:ext>
            </a:extLst>
          </p:cNvPr>
          <p:cNvSpPr txBox="1"/>
          <p:nvPr/>
        </p:nvSpPr>
        <p:spPr>
          <a:xfrm>
            <a:off x="449989" y="4960957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A87FD3-1024-4F4D-3C18-DE1EE60EA477}"/>
              </a:ext>
            </a:extLst>
          </p:cNvPr>
          <p:cNvSpPr txBox="1"/>
          <p:nvPr/>
        </p:nvSpPr>
        <p:spPr>
          <a:xfrm>
            <a:off x="3480527" y="4960957"/>
            <a:ext cx="791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ASA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4227CEF-054E-E541-F3A9-B1191DECA164}"/>
              </a:ext>
            </a:extLst>
          </p:cNvPr>
          <p:cNvSpPr txBox="1"/>
          <p:nvPr/>
        </p:nvSpPr>
        <p:spPr>
          <a:xfrm>
            <a:off x="4396514" y="496095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B597A36-B2F8-DADC-C099-09357B1FF73B}"/>
              </a:ext>
            </a:extLst>
          </p:cNvPr>
          <p:cNvSpPr txBox="1"/>
          <p:nvPr/>
        </p:nvSpPr>
        <p:spPr>
          <a:xfrm>
            <a:off x="449989" y="5436445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4A79991-B946-0452-B675-6FD9FB3AA315}"/>
              </a:ext>
            </a:extLst>
          </p:cNvPr>
          <p:cNvSpPr txBox="1"/>
          <p:nvPr/>
        </p:nvSpPr>
        <p:spPr>
          <a:xfrm>
            <a:off x="449989" y="5911933"/>
            <a:ext cx="162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7" name="yt_shape_12067"/>
          <p:cNvSpPr txBox="1"/>
          <p:nvPr/>
        </p:nvSpPr>
        <p:spPr>
          <a:xfrm>
            <a:off x="540000" y="1663688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点与圆的位置关系</a:t>
            </a:r>
          </a:p>
        </p:txBody>
      </p:sp>
      <p:sp>
        <p:nvSpPr>
          <p:cNvPr id="12068" name="yt_shape_12068"/>
          <p:cNvSpPr txBox="1"/>
          <p:nvPr/>
        </p:nvSpPr>
        <p:spPr>
          <a:xfrm>
            <a:off x="540119" y="2163253"/>
            <a:ext cx="1165188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69" name="yt_table_1206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241888"/>
              </p:ext>
            </p:extLst>
          </p:nvPr>
        </p:nvGraphicFramePr>
        <p:xfrm>
          <a:off x="540000" y="2708920"/>
          <a:ext cx="5832793" cy="950976"/>
        </p:xfrm>
        <a:graphic>
          <a:graphicData uri="http://schemas.openxmlformats.org/drawingml/2006/table">
            <a:tbl>
              <a:tblPr/>
              <a:tblGrid>
                <a:gridCol w="3391218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  <a:gridCol w="2441575">
                  <a:extLst>
                    <a:ext uri="{9D8B030D-6E8A-4147-A177-3AD203B41FA5}">
                      <a16:colId xmlns:a16="http://schemas.microsoft.com/office/drawing/2014/main" val="103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</a:tbl>
          </a:graphicData>
        </a:graphic>
      </p:graphicFrame>
      <p:sp>
        <p:nvSpPr>
          <p:cNvPr id="12071" name="yt_shape_12071"/>
          <p:cNvSpPr txBox="1"/>
          <p:nvPr/>
        </p:nvSpPr>
        <p:spPr>
          <a:xfrm>
            <a:off x="540000" y="3710474"/>
            <a:ext cx="108202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72" name="yt_table_1207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380841"/>
              </p:ext>
            </p:extLst>
          </p:nvPr>
        </p:nvGraphicFramePr>
        <p:xfrm>
          <a:off x="540000" y="4189777"/>
          <a:ext cx="5558156" cy="950976"/>
        </p:xfrm>
        <a:graphic>
          <a:graphicData uri="http://schemas.openxmlformats.org/drawingml/2006/table">
            <a:tbl>
              <a:tblPr/>
              <a:tblGrid>
                <a:gridCol w="3391218">
                  <a:extLst>
                    <a:ext uri="{9D8B030D-6E8A-4147-A177-3AD203B41FA5}">
                      <a16:colId xmlns:a16="http://schemas.microsoft.com/office/drawing/2014/main" val="10336"/>
                    </a:ext>
                  </a:extLst>
                </a:gridCol>
                <a:gridCol w="2166938">
                  <a:extLst>
                    <a:ext uri="{9D8B030D-6E8A-4147-A177-3AD203B41FA5}">
                      <a16:colId xmlns:a16="http://schemas.microsoft.com/office/drawing/2014/main" val="103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</a:tbl>
          </a:graphicData>
        </a:graphic>
      </p:graphicFrame>
      <p:pic>
        <p:nvPicPr>
          <p:cNvPr id="3" name="yt_shape_1697707534355">
            <a:extLst>
              <a:ext uri="{FF2B5EF4-FFF2-40B4-BE49-F238E27FC236}">
                <a16:creationId xmlns:a16="http://schemas.microsoft.com/office/drawing/2014/main" id="{0B7276EC-0320-7834-F6E3-3AE967D3F0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0301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4A1F02-32B4-B924-0F4A-120ABECF45B9}"/>
              </a:ext>
            </a:extLst>
          </p:cNvPr>
          <p:cNvSpPr txBox="1"/>
          <p:nvPr/>
        </p:nvSpPr>
        <p:spPr>
          <a:xfrm>
            <a:off x="11360270" y="211851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4A4D1A-77B1-F97A-12C9-86A2598CCE96}"/>
              </a:ext>
            </a:extLst>
          </p:cNvPr>
          <p:cNvSpPr txBox="1"/>
          <p:nvPr/>
        </p:nvSpPr>
        <p:spPr>
          <a:xfrm>
            <a:off x="10505214" y="366366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4" name="yt_shape_12074"/>
          <p:cNvSpPr txBox="1"/>
          <p:nvPr/>
        </p:nvSpPr>
        <p:spPr>
          <a:xfrm>
            <a:off x="540000" y="2674544"/>
            <a:ext cx="959717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为平面内一点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上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外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90968CE-C40B-C41C-BC8A-00100834E4CE}"/>
              </a:ext>
            </a:extLst>
          </p:cNvPr>
          <p:cNvSpPr txBox="1"/>
          <p:nvPr/>
        </p:nvSpPr>
        <p:spPr>
          <a:xfrm>
            <a:off x="6396764" y="3103226"/>
            <a:ext cx="175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C3C914-6968-7271-11C3-51821774426D}"/>
              </a:ext>
            </a:extLst>
          </p:cNvPr>
          <p:cNvSpPr txBox="1"/>
          <p:nvPr/>
        </p:nvSpPr>
        <p:spPr>
          <a:xfrm>
            <a:off x="6396764" y="3578715"/>
            <a:ext cx="175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外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59DE91-0EF0-22A6-9E0F-1CFDA595EEBC}"/>
              </a:ext>
            </a:extLst>
          </p:cNvPr>
          <p:cNvSpPr txBox="1"/>
          <p:nvPr/>
        </p:nvSpPr>
        <p:spPr>
          <a:xfrm>
            <a:off x="6244364" y="4054202"/>
            <a:ext cx="1500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8" name="yt_shape_12078"/>
          <p:cNvSpPr txBox="1"/>
          <p:nvPr/>
        </p:nvSpPr>
        <p:spPr>
          <a:xfrm>
            <a:off x="540000" y="1478911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考虑问题不全面致错</a:t>
            </a:r>
          </a:p>
        </p:txBody>
      </p:sp>
      <p:sp>
        <p:nvSpPr>
          <p:cNvPr id="12079" name="yt_shape_12079"/>
          <p:cNvSpPr txBox="1"/>
          <p:nvPr/>
        </p:nvSpPr>
        <p:spPr>
          <a:xfrm>
            <a:off x="540119" y="19784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在同一坐标系内，点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到圆上点的最大距离为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，最小距离为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，则此圆的半径为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9cm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534527">
            <a:extLst>
              <a:ext uri="{FF2B5EF4-FFF2-40B4-BE49-F238E27FC236}">
                <a16:creationId xmlns:a16="http://schemas.microsoft.com/office/drawing/2014/main" id="{A56E3445-5C06-1D28-E533-7DCFBD658A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1823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4CB955-10D7-580E-71EC-0AA6E90DECED}"/>
              </a:ext>
            </a:extLst>
          </p:cNvPr>
          <p:cNvSpPr txBox="1"/>
          <p:nvPr/>
        </p:nvSpPr>
        <p:spPr>
          <a:xfrm>
            <a:off x="1364508" y="2407158"/>
            <a:ext cx="1532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t_image_12080">
            <a:extLst>
              <a:ext uri="{FF2B5EF4-FFF2-40B4-BE49-F238E27FC236}">
                <a16:creationId xmlns:a16="http://schemas.microsoft.com/office/drawing/2014/main" id="{3B75CA7A-7517-FD0C-A3E6-46999129A9CA}"/>
              </a:ex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2018985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082">
                <a:extLst>
                  <a:ext uri="{FF2B5EF4-FFF2-40B4-BE49-F238E27FC236}">
                    <a16:creationId xmlns:a16="http://schemas.microsoft.com/office/drawing/2014/main" id="{20FC2A6C-79EE-F022-BA02-585ED509EB58}"/>
                  </a:ext>
                </a:extLst>
              </p:cNvPr>
              <p:cNvSpPr txBox="1"/>
              <p:nvPr/>
            </p:nvSpPr>
            <p:spPr>
              <a:xfrm>
                <a:off x="551503" y="2710854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到圆心的距离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有实数根，则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3" name="yt_shape_12082">
                <a:extLst>
                  <a:ext uri="{FF2B5EF4-FFF2-40B4-BE49-F238E27FC236}">
                    <a16:creationId xmlns:a16="http://schemas.microsoft.com/office/drawing/2014/main" id="{20FC2A6C-79EE-F022-BA02-585ED509EB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03" y="2710854"/>
                <a:ext cx="11111999" cy="955390"/>
              </a:xfrm>
              <a:prstGeom prst="rect">
                <a:avLst/>
              </a:prstGeom>
              <a:blipFill>
                <a:blip r:embed="rId3"/>
                <a:stretch>
                  <a:fillRect l="-1646" t="-2564" r="-549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yt_table_12084" title="H_74.88">
            <a:extLst>
              <a:ext uri="{FF2B5EF4-FFF2-40B4-BE49-F238E27FC236}">
                <a16:creationId xmlns:a16="http://schemas.microsoft.com/office/drawing/2014/main" id="{D52AC113-F88A-6C46-7661-C824E77B6D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638298"/>
              </p:ext>
            </p:extLst>
          </p:nvPr>
        </p:nvGraphicFramePr>
        <p:xfrm>
          <a:off x="551384" y="3717032"/>
          <a:ext cx="6261418" cy="950976"/>
        </p:xfrm>
        <a:graphic>
          <a:graphicData uri="http://schemas.openxmlformats.org/drawingml/2006/table">
            <a:tbl>
              <a:tblPr/>
              <a:tblGrid>
                <a:gridCol w="2900680">
                  <a:extLst>
                    <a:ext uri="{9D8B030D-6E8A-4147-A177-3AD203B41FA5}">
                      <a16:colId xmlns:a16="http://schemas.microsoft.com/office/drawing/2014/main" val="10338"/>
                    </a:ext>
                  </a:extLst>
                </a:gridCol>
                <a:gridCol w="3360738">
                  <a:extLst>
                    <a:ext uri="{9D8B030D-6E8A-4147-A177-3AD203B41FA5}">
                      <a16:colId xmlns:a16="http://schemas.microsoft.com/office/drawing/2014/main" val="103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上或在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FFFABB57-8D68-1A50-8AC5-C8986EFEC2F9}"/>
              </a:ext>
            </a:extLst>
          </p:cNvPr>
          <p:cNvSpPr txBox="1"/>
          <p:nvPr/>
        </p:nvSpPr>
        <p:spPr>
          <a:xfrm>
            <a:off x="3238030" y="3185828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87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6" name="yt_shape_12086"/>
          <p:cNvSpPr txBox="1"/>
          <p:nvPr/>
        </p:nvSpPr>
        <p:spPr>
          <a:xfrm>
            <a:off x="540000" y="1304362"/>
            <a:ext cx="44371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下列命题中，正确的有（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2087" name="yt_shape_12087"/>
          <p:cNvSpPr txBox="1"/>
          <p:nvPr/>
        </p:nvSpPr>
        <p:spPr>
          <a:xfrm>
            <a:off x="540119" y="17836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直径是弦，但弦不一定是直径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半圆是弧，但弧不一定是半圆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半径相等的两个圆是等圆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一条弦把圆分成的两段弧中，至少有一段是优弧</a:t>
            </a:r>
          </a:p>
        </p:txBody>
      </p:sp>
      <p:graphicFrame>
        <p:nvGraphicFramePr>
          <p:cNvPr id="12088" name="yt_table_1208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463774"/>
              </p:ext>
            </p:extLst>
          </p:nvPr>
        </p:nvGraphicFramePr>
        <p:xfrm>
          <a:off x="540000" y="2743100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4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4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4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</a:tbl>
          </a:graphicData>
        </a:graphic>
      </p:graphicFrame>
      <p:sp>
        <p:nvSpPr>
          <p:cNvPr id="12090" name="yt_shape_12090"/>
          <p:cNvSpPr txBox="1"/>
          <p:nvPr/>
        </p:nvSpPr>
        <p:spPr>
          <a:xfrm>
            <a:off x="540119" y="32692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HMNO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均为矩形，设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，则下列各式中正确的是（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94" name="yt_table_1209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083672"/>
              </p:ext>
            </p:extLst>
          </p:nvPr>
        </p:nvGraphicFramePr>
        <p:xfrm>
          <a:off x="540000" y="4228706"/>
          <a:ext cx="6453823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</a:tbl>
          </a:graphicData>
        </a:graphic>
      </p:graphicFrame>
      <p:grpSp>
        <p:nvGrpSpPr>
          <p:cNvPr id="12091" name="yt_shape_12091_skip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40536" y="4228706"/>
            <a:ext cx="1909369" cy="1685304"/>
            <a:chOff x="0" y="0"/>
            <a:chExt cx="1909369" cy="1685304"/>
          </a:xfrm>
        </p:grpSpPr>
        <p:pic>
          <p:nvPicPr>
            <p:cNvPr id="2" name="yt_image_1209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9369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93" name="yt_shape_12093"/>
            <p:cNvSpPr txBox="1"/>
            <p:nvPr/>
          </p:nvSpPr>
          <p:spPr>
            <a:xfrm>
              <a:off x="421403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81CADA9-24B4-ABB2-EF1F-B8D75576F73A}"/>
              </a:ext>
            </a:extLst>
          </p:cNvPr>
          <p:cNvSpPr txBox="1"/>
          <p:nvPr/>
        </p:nvSpPr>
        <p:spPr>
          <a:xfrm>
            <a:off x="4183789" y="12575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D310DF-4E5C-3853-C6DD-DA64B68EF853}"/>
              </a:ext>
            </a:extLst>
          </p:cNvPr>
          <p:cNvSpPr txBox="1"/>
          <p:nvPr/>
        </p:nvSpPr>
        <p:spPr>
          <a:xfrm>
            <a:off x="7408121" y="369795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2109</Words>
  <Application>Microsoft Office PowerPoint</Application>
  <PresentationFormat>宽屏</PresentationFormat>
  <Paragraphs>149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2023-10-19T15:13:48Z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