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9" r:id="rId5"/>
    <p:sldId id="371" r:id="rId6"/>
    <p:sldId id="373" r:id="rId7"/>
    <p:sldId id="374" r:id="rId8"/>
    <p:sldId id="376" r:id="rId9"/>
    <p:sldId id="378" r:id="rId10"/>
    <p:sldId id="379" r:id="rId11"/>
    <p:sldId id="391" r:id="rId12"/>
    <p:sldId id="390" r:id="rId13"/>
    <p:sldId id="384" r:id="rId14"/>
    <p:sldId id="386" r:id="rId15"/>
    <p:sldId id="387" r:id="rId16"/>
    <p:sldId id="38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0" name="yt_shape_11370"/>
          <p:cNvSpPr txBox="1"/>
          <p:nvPr/>
        </p:nvSpPr>
        <p:spPr>
          <a:xfrm>
            <a:off x="540000" y="2565819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69" name="yt_image_113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2" name="yt_shape_11372"/>
          <p:cNvSpPr txBox="1"/>
          <p:nvPr/>
        </p:nvSpPr>
        <p:spPr>
          <a:xfrm>
            <a:off x="540119" y="32634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解二元一次方程组的方法有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代入法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加减法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，如果知道顶点坐标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，再加上一个普通点的坐标，就可以确定这个二次函数表达式了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9C044B-846F-1A5E-C43E-1D0EE87A25B0}"/>
              </a:ext>
            </a:extLst>
          </p:cNvPr>
          <p:cNvSpPr txBox="1"/>
          <p:nvPr/>
        </p:nvSpPr>
        <p:spPr>
          <a:xfrm>
            <a:off x="4641108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代入法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5503B5-2624-4C6F-697E-8448F6540AFC}"/>
              </a:ext>
            </a:extLst>
          </p:cNvPr>
          <p:cNvSpPr txBox="1"/>
          <p:nvPr/>
        </p:nvSpPr>
        <p:spPr>
          <a:xfrm>
            <a:off x="6469908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加减法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8916B8-650E-37B3-ED3C-108C51C8C9CC}"/>
              </a:ext>
            </a:extLst>
          </p:cNvPr>
          <p:cNvSpPr txBox="1"/>
          <p:nvPr/>
        </p:nvSpPr>
        <p:spPr>
          <a:xfrm>
            <a:off x="7890721" y="3692084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418">
            <a:extLst>
              <a:ext uri="{FF2B5EF4-FFF2-40B4-BE49-F238E27FC236}">
                <a16:creationId xmlns:a16="http://schemas.microsoft.com/office/drawing/2014/main" id="{1E77046E-8B4F-3F69-5546-D2E78E822539}"/>
              </a:ext>
            </a:extLst>
          </p:cNvPr>
          <p:cNvSpPr txBox="1"/>
          <p:nvPr/>
        </p:nvSpPr>
        <p:spPr>
          <a:xfrm>
            <a:off x="335360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若两个二次函数图象的顶点、开口方向都相同，则称这两个二次函数为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同簇二次函数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1419">
            <a:extLst>
              <a:ext uri="{FF2B5EF4-FFF2-40B4-BE49-F238E27FC236}">
                <a16:creationId xmlns:a16="http://schemas.microsoft.com/office/drawing/2014/main" id="{02816E99-028C-F2F6-8861-776346A4542C}"/>
              </a:ext>
            </a:extLst>
          </p:cNvPr>
          <p:cNvSpPr txBox="1"/>
          <p:nvPr/>
        </p:nvSpPr>
        <p:spPr>
          <a:xfrm>
            <a:off x="335241" y="2444219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）请写出两个为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同簇二次函数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A55741-5D5D-302F-1311-12DAC4F38C10}"/>
              </a:ext>
            </a:extLst>
          </p:cNvPr>
          <p:cNvSpPr txBox="1"/>
          <p:nvPr/>
        </p:nvSpPr>
        <p:spPr>
          <a:xfrm>
            <a:off x="363878" y="2911017"/>
            <a:ext cx="10346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）本题是开放题，答案不唯一，符合题意即可，如：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96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2" name="yt_shape_11422"/>
          <p:cNvSpPr txBox="1"/>
          <p:nvPr/>
        </p:nvSpPr>
        <p:spPr>
          <a:xfrm>
            <a:off x="540000" y="1799570"/>
            <a:ext cx="6229269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函数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的图象经过点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同簇二次函数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可设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由题可知函数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的图象经过点（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时，根据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的函数图象可知，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的最大值为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D6B400-2E6C-5C0F-13A3-1638FF10FFAD}"/>
              </a:ext>
            </a:extLst>
          </p:cNvPr>
          <p:cNvSpPr txBox="1"/>
          <p:nvPr/>
        </p:nvSpPr>
        <p:spPr>
          <a:xfrm>
            <a:off x="449989" y="1752764"/>
            <a:ext cx="563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的图象经过点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C97FAA-BDF1-A7D2-3EFC-5B02C2F74CD8}"/>
              </a:ext>
            </a:extLst>
          </p:cNvPr>
          <p:cNvSpPr txBox="1"/>
          <p:nvPr/>
        </p:nvSpPr>
        <p:spPr>
          <a:xfrm>
            <a:off x="449989" y="2204864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99D83D-FA4B-B7AB-64BA-A7D2E13E1B43}"/>
              </a:ext>
            </a:extLst>
          </p:cNvPr>
          <p:cNvSpPr txBox="1"/>
          <p:nvPr/>
        </p:nvSpPr>
        <p:spPr>
          <a:xfrm>
            <a:off x="449989" y="2636912"/>
            <a:ext cx="475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5E164D-9A09-9DE8-93C2-004259BC9138}"/>
              </a:ext>
            </a:extLst>
          </p:cNvPr>
          <p:cNvSpPr txBox="1"/>
          <p:nvPr/>
        </p:nvSpPr>
        <p:spPr>
          <a:xfrm>
            <a:off x="449989" y="3140968"/>
            <a:ext cx="485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同簇二次函数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17E977-0DC9-F207-7147-EF1FA82E3AE7}"/>
              </a:ext>
            </a:extLst>
          </p:cNvPr>
          <p:cNvSpPr txBox="1"/>
          <p:nvPr/>
        </p:nvSpPr>
        <p:spPr>
          <a:xfrm>
            <a:off x="449989" y="3573016"/>
            <a:ext cx="5579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可设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C38EE0-CAE8-7DAD-0211-E62D05CE8B41}"/>
              </a:ext>
            </a:extLst>
          </p:cNvPr>
          <p:cNvSpPr txBox="1"/>
          <p:nvPr/>
        </p:nvSpPr>
        <p:spPr>
          <a:xfrm>
            <a:off x="449989" y="4005064"/>
            <a:ext cx="634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C2EE65-AC0D-54AF-D8B3-41F426CEF035}"/>
              </a:ext>
            </a:extLst>
          </p:cNvPr>
          <p:cNvSpPr txBox="1"/>
          <p:nvPr/>
        </p:nvSpPr>
        <p:spPr>
          <a:xfrm>
            <a:off x="449989" y="4437112"/>
            <a:ext cx="559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由题可知函数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的图象经过点（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76EB2C-EC25-2AEA-B79E-CCFEAF64978C}"/>
              </a:ext>
            </a:extLst>
          </p:cNvPr>
          <p:cNvSpPr txBox="1"/>
          <p:nvPr/>
        </p:nvSpPr>
        <p:spPr>
          <a:xfrm>
            <a:off x="449989" y="4941168"/>
            <a:ext cx="563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A008C3-157C-1833-7341-33EE4FBC1FA0}"/>
              </a:ext>
            </a:extLst>
          </p:cNvPr>
          <p:cNvSpPr txBox="1"/>
          <p:nvPr/>
        </p:nvSpPr>
        <p:spPr>
          <a:xfrm>
            <a:off x="449989" y="5445224"/>
            <a:ext cx="445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38E608-CE39-9E54-4B7F-4DEF3DCA36D0}"/>
              </a:ext>
            </a:extLst>
          </p:cNvPr>
          <p:cNvSpPr txBox="1"/>
          <p:nvPr/>
        </p:nvSpPr>
        <p:spPr>
          <a:xfrm>
            <a:off x="449989" y="5877272"/>
            <a:ext cx="542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时，根据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的函数图象可知，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1CA4E7-77C8-0396-8D12-739882EA9ADB}"/>
              </a:ext>
            </a:extLst>
          </p:cNvPr>
          <p:cNvSpPr txBox="1"/>
          <p:nvPr/>
        </p:nvSpPr>
        <p:spPr>
          <a:xfrm>
            <a:off x="449989" y="6309320"/>
            <a:ext cx="4404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的最大值为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1420">
            <a:extLst>
              <a:ext uri="{FF2B5EF4-FFF2-40B4-BE49-F238E27FC236}">
                <a16:creationId xmlns:a16="http://schemas.microsoft.com/office/drawing/2014/main" id="{0B5A4E4B-193E-6654-3FA6-6EC6625B3961}"/>
              </a:ext>
            </a:extLst>
          </p:cNvPr>
          <p:cNvSpPr txBox="1"/>
          <p:nvPr/>
        </p:nvSpPr>
        <p:spPr>
          <a:xfrm>
            <a:off x="322350" y="716072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同簇二次函数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的表达式，并求出当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4" name="yt_shape_11424"/>
          <p:cNvSpPr txBox="1"/>
          <p:nvPr/>
        </p:nvSpPr>
        <p:spPr>
          <a:xfrm>
            <a:off x="3369962" y="1960778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423" name="yt_image_11423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2010177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6" name="yt_shape_11426"/>
          <p:cNvSpPr txBox="1"/>
          <p:nvPr/>
        </p:nvSpPr>
        <p:spPr>
          <a:xfrm>
            <a:off x="3787676" y="2439203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利用抛物线的图形变换求其表达式</a:t>
            </a:r>
          </a:p>
        </p:txBody>
      </p:sp>
      <p:sp>
        <p:nvSpPr>
          <p:cNvPr id="11427" name="yt_shape_11427"/>
          <p:cNvSpPr txBox="1"/>
          <p:nvPr/>
        </p:nvSpPr>
        <p:spPr>
          <a:xfrm>
            <a:off x="540000" y="2867718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抛物线的平移</a:t>
            </a:r>
          </a:p>
        </p:txBody>
      </p:sp>
      <p:sp>
        <p:nvSpPr>
          <p:cNvPr id="11428" name="yt_shape_11428"/>
          <p:cNvSpPr txBox="1"/>
          <p:nvPr/>
        </p:nvSpPr>
        <p:spPr>
          <a:xfrm>
            <a:off x="540119" y="33470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（泰安市中考）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个单位得到的抛物线必定经过（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29" name="yt_table_114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647835"/>
              </p:ext>
            </p:extLst>
          </p:nvPr>
        </p:nvGraphicFramePr>
        <p:xfrm>
          <a:off x="540000" y="4306456"/>
          <a:ext cx="57423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F4979C4-B1AA-2DCF-06A7-34811ADE6461}"/>
              </a:ext>
            </a:extLst>
          </p:cNvPr>
          <p:cNvSpPr txBox="1"/>
          <p:nvPr/>
        </p:nvSpPr>
        <p:spPr>
          <a:xfrm>
            <a:off x="3650508" y="37757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1" name="yt_shape_11431"/>
          <p:cNvSpPr txBox="1"/>
          <p:nvPr/>
        </p:nvSpPr>
        <p:spPr>
          <a:xfrm>
            <a:off x="540000" y="2414248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抛物线的旋转</a:t>
            </a:r>
          </a:p>
        </p:txBody>
      </p:sp>
      <p:sp>
        <p:nvSpPr>
          <p:cNvPr id="11432" name="yt_shape_11432"/>
          <p:cNvSpPr txBox="1"/>
          <p:nvPr/>
        </p:nvSpPr>
        <p:spPr>
          <a:xfrm>
            <a:off x="540119" y="28935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绕着它与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，所得抛物线的表达式是（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33" name="yt_table_114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708282"/>
              </p:ext>
            </p:extLst>
          </p:nvPr>
        </p:nvGraphicFramePr>
        <p:xfrm>
          <a:off x="540000" y="3852986"/>
          <a:ext cx="7704456" cy="950976"/>
        </p:xfrm>
        <a:graphic>
          <a:graphicData uri="http://schemas.openxmlformats.org/drawingml/2006/table">
            <a:tbl>
              <a:tblPr/>
              <a:tblGrid>
                <a:gridCol w="4318318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3386138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29EA08C-D0C8-A432-78D3-B9BADC964438}"/>
              </a:ext>
            </a:extLst>
          </p:cNvPr>
          <p:cNvSpPr txBox="1"/>
          <p:nvPr/>
        </p:nvSpPr>
        <p:spPr>
          <a:xfrm>
            <a:off x="3345708" y="3322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5" name="yt_shape_11435"/>
          <p:cNvSpPr txBox="1"/>
          <p:nvPr/>
        </p:nvSpPr>
        <p:spPr>
          <a:xfrm>
            <a:off x="540000" y="1044605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抛物线的轴对称</a:t>
            </a:r>
          </a:p>
        </p:txBody>
      </p:sp>
      <p:sp>
        <p:nvSpPr>
          <p:cNvPr id="11436" name="yt_shape_11436"/>
          <p:cNvSpPr txBox="1"/>
          <p:nvPr/>
        </p:nvSpPr>
        <p:spPr>
          <a:xfrm>
            <a:off x="540000" y="1523908"/>
            <a:ext cx="92829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，求满足下列条件的二次函数的表达式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37" name="yt_shape_11437"/>
          <p:cNvSpPr txBox="1"/>
          <p:nvPr/>
        </p:nvSpPr>
        <p:spPr>
          <a:xfrm>
            <a:off x="540000" y="2003211"/>
            <a:ext cx="36756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）两图象关于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轴对称；</a:t>
            </a:r>
          </a:p>
        </p:txBody>
      </p:sp>
      <p:sp>
        <p:nvSpPr>
          <p:cNvPr id="11438" name="yt_shape_11438"/>
          <p:cNvSpPr txBox="1"/>
          <p:nvPr/>
        </p:nvSpPr>
        <p:spPr>
          <a:xfrm>
            <a:off x="540000" y="2482514"/>
            <a:ext cx="36756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）两图象关于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轴对称；</a:t>
            </a:r>
          </a:p>
        </p:txBody>
      </p:sp>
      <p:sp>
        <p:nvSpPr>
          <p:cNvPr id="11439" name="yt_shape_11439"/>
          <p:cNvSpPr txBox="1"/>
          <p:nvPr/>
        </p:nvSpPr>
        <p:spPr>
          <a:xfrm>
            <a:off x="540000" y="2961817"/>
            <a:ext cx="99578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）两图象关于经过抛物线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的顶点且平行于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轴的直线对称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40" name="yt_shape_11440"/>
          <p:cNvSpPr txBox="1"/>
          <p:nvPr/>
        </p:nvSpPr>
        <p:spPr>
          <a:xfrm>
            <a:off x="540119" y="34411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可化为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，根据对称可知：（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）两图象关于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轴对称，所求表达式为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441" name="yt_shape_11441"/>
          <p:cNvSpPr txBox="1"/>
          <p:nvPr/>
        </p:nvSpPr>
        <p:spPr>
          <a:xfrm>
            <a:off x="540000" y="4400555"/>
            <a:ext cx="104868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）两图象关于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轴对称，所求表达式为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442" name="yt_shape_11442"/>
          <p:cNvSpPr txBox="1"/>
          <p:nvPr/>
        </p:nvSpPr>
        <p:spPr>
          <a:xfrm>
            <a:off x="540119" y="48798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）两图象关于经过抛物线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的顶点且平行于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轴的直线对称，所求表达式为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443" name="yt_image_114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004" y="5991657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4180C9-0922-F286-A2D6-E9C418C5F851}"/>
              </a:ext>
            </a:extLst>
          </p:cNvPr>
          <p:cNvSpPr txBox="1"/>
          <p:nvPr/>
        </p:nvSpPr>
        <p:spPr>
          <a:xfrm>
            <a:off x="450108" y="3394315"/>
            <a:ext cx="110988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可化为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，根据对称可知：（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）两图象关于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477F33-6BD5-0A36-ADB1-C2B212CD2A6C}"/>
              </a:ext>
            </a:extLst>
          </p:cNvPr>
          <p:cNvSpPr txBox="1"/>
          <p:nvPr/>
        </p:nvSpPr>
        <p:spPr>
          <a:xfrm>
            <a:off x="450108" y="3869802"/>
            <a:ext cx="8449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对称，所求表达式为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7679D7-3545-4365-3030-A09435327E0C}"/>
              </a:ext>
            </a:extLst>
          </p:cNvPr>
          <p:cNvSpPr txBox="1"/>
          <p:nvPr/>
        </p:nvSpPr>
        <p:spPr>
          <a:xfrm>
            <a:off x="449989" y="4353749"/>
            <a:ext cx="10565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）两图象关于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轴对称，所求表达式为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E7ED50-1DA3-78DA-9687-72F0B25AF0DB}"/>
              </a:ext>
            </a:extLst>
          </p:cNvPr>
          <p:cNvSpPr txBox="1"/>
          <p:nvPr/>
        </p:nvSpPr>
        <p:spPr>
          <a:xfrm>
            <a:off x="450108" y="4833052"/>
            <a:ext cx="11184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）两图象关于经过抛物线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的顶点且平行于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轴的直线对称，所求表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1B5065-0F7C-CBBD-5BA9-E5B8C3850548}"/>
              </a:ext>
            </a:extLst>
          </p:cNvPr>
          <p:cNvSpPr txBox="1"/>
          <p:nvPr/>
        </p:nvSpPr>
        <p:spPr>
          <a:xfrm>
            <a:off x="450108" y="5308540"/>
            <a:ext cx="6620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6" name="yt_shape_11446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445" name="yt_image_114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8" name="yt_shape_11448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若已知二次函数的顶点坐标或对称轴、最值时，确定函数的表达式，一般设为顶点式，再利用待定系数法求表达式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4" name="yt_shape_11374"/>
          <p:cNvSpPr txBox="1"/>
          <p:nvPr/>
        </p:nvSpPr>
        <p:spPr>
          <a:xfrm>
            <a:off x="540000" y="1227429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73" name="yt_image_11373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27429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6" name="yt_shape_11376"/>
          <p:cNvSpPr txBox="1"/>
          <p:nvPr/>
        </p:nvSpPr>
        <p:spPr>
          <a:xfrm>
            <a:off x="540000" y="1930726"/>
            <a:ext cx="814004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已知一个点或两个点的坐标求二次函数的表达式</a:t>
            </a:r>
          </a:p>
        </p:txBody>
      </p:sp>
      <p:sp>
        <p:nvSpPr>
          <p:cNvPr id="11377" name="yt_shape_11377"/>
          <p:cNvSpPr txBox="1"/>
          <p:nvPr/>
        </p:nvSpPr>
        <p:spPr>
          <a:xfrm>
            <a:off x="540119" y="24302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轴的一个交点为（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），则该二次函数的表达式为（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78" name="yt_table_113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745953"/>
              </p:ext>
            </p:extLst>
          </p:nvPr>
        </p:nvGraphicFramePr>
        <p:xfrm>
          <a:off x="540000" y="3389726"/>
          <a:ext cx="5823268" cy="950976"/>
        </p:xfrm>
        <a:graphic>
          <a:graphicData uri="http://schemas.openxmlformats.org/drawingml/2006/table">
            <a:tbl>
              <a:tblPr/>
              <a:tblGrid>
                <a:gridCol w="336899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2454275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sp>
        <p:nvSpPr>
          <p:cNvPr id="11380" name="yt_shape_11380"/>
          <p:cNvSpPr txBox="1"/>
          <p:nvPr/>
        </p:nvSpPr>
        <p:spPr>
          <a:xfrm>
            <a:off x="540119" y="43912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，则该二次函数的表达式为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242294">
            <a:extLst>
              <a:ext uri="{FF2B5EF4-FFF2-40B4-BE49-F238E27FC236}">
                <a16:creationId xmlns:a16="http://schemas.microsoft.com/office/drawing/2014/main" id="{F6733419-3359-BB9E-5251-A681069B94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005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6E58F4-5762-0EEA-640C-8585DE6BA2A4}"/>
              </a:ext>
            </a:extLst>
          </p:cNvPr>
          <p:cNvSpPr txBox="1"/>
          <p:nvPr/>
        </p:nvSpPr>
        <p:spPr>
          <a:xfrm>
            <a:off x="2126508" y="28589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5A9136-E572-AFCF-E5D2-42F54CD4F5F5}"/>
              </a:ext>
            </a:extLst>
          </p:cNvPr>
          <p:cNvSpPr txBox="1"/>
          <p:nvPr/>
        </p:nvSpPr>
        <p:spPr>
          <a:xfrm>
            <a:off x="4869708" y="4792215"/>
            <a:ext cx="1465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84" name="yt_shape_11384"/>
              <p:cNvSpPr txBox="1"/>
              <p:nvPr/>
            </p:nvSpPr>
            <p:spPr>
              <a:xfrm>
                <a:off x="540119" y="1405998"/>
                <a:ext cx="11111999" cy="54073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）求该抛物线的函数表达式；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）将抛物线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平移，使其顶点恰好落在原点，请写出一种平移的方法及平移后的函数表达式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）把（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抛物线的函数表达式为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，将抛物线向右平移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个单位长度，再向下平移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个单位长度，表达式变为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，此时顶点刚好落在原点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384" name="yt_shape_113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5998"/>
                <a:ext cx="11111999" cy="5407378"/>
              </a:xfrm>
              <a:prstGeom prst="rect">
                <a:avLst/>
              </a:prstGeom>
              <a:blipFill>
                <a:blip r:embed="rId2"/>
                <a:stretch>
                  <a:fillRect l="-1701" t="-1578" r="-1537" b="-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6D1305-E495-7E02-C155-8122B6163B1E}"/>
                  </a:ext>
                </a:extLst>
              </p:cNvPr>
              <p:cNvSpPr txBox="1"/>
              <p:nvPr/>
            </p:nvSpPr>
            <p:spPr>
              <a:xfrm>
                <a:off x="450108" y="2856840"/>
                <a:ext cx="7631812" cy="7143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）把（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6D1305-E495-7E02-C155-8122B6163B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56840"/>
                <a:ext cx="7631812" cy="714324"/>
              </a:xfrm>
              <a:prstGeom prst="rect">
                <a:avLst/>
              </a:prstGeom>
              <a:blipFill>
                <a:blip r:embed="rId3"/>
                <a:stretch>
                  <a:fillRect l="-1278" r="-1198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FA2D68-B76B-308F-2582-A3ED0D63A929}"/>
                  </a:ext>
                </a:extLst>
              </p:cNvPr>
              <p:cNvSpPr txBox="1"/>
              <p:nvPr/>
            </p:nvSpPr>
            <p:spPr>
              <a:xfrm>
                <a:off x="450108" y="3477552"/>
                <a:ext cx="4952747" cy="14948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FA2D68-B76B-308F-2582-A3ED0D63A9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77552"/>
                <a:ext cx="4952747" cy="1494867"/>
              </a:xfrm>
              <a:prstGeom prst="rect">
                <a:avLst/>
              </a:prstGeom>
              <a:blipFill>
                <a:blip r:embed="rId4"/>
                <a:stretch>
                  <a:fillRect l="-1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8922FF-5C09-188C-10EB-3EFB9DEACE0E}"/>
                  </a:ext>
                </a:extLst>
              </p:cNvPr>
              <p:cNvSpPr txBox="1"/>
              <p:nvPr/>
            </p:nvSpPr>
            <p:spPr>
              <a:xfrm>
                <a:off x="450108" y="4878807"/>
                <a:ext cx="5591873" cy="7143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抛物线的函数表达式为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8922FF-5C09-188C-10EB-3EFB9DEACE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78807"/>
                <a:ext cx="5591873" cy="714324"/>
              </a:xfrm>
              <a:prstGeom prst="rect">
                <a:avLst/>
              </a:prstGeom>
              <a:blipFill>
                <a:blip r:embed="rId5"/>
                <a:stretch>
                  <a:fillRect l="-1745" r="-1745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D5F6F3-2355-812A-5251-EB6240FCAC62}"/>
                  </a:ext>
                </a:extLst>
              </p:cNvPr>
              <p:cNvSpPr txBox="1"/>
              <p:nvPr/>
            </p:nvSpPr>
            <p:spPr>
              <a:xfrm>
                <a:off x="450108" y="5499519"/>
                <a:ext cx="11062336" cy="7143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，将抛物线向右平移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个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D5F6F3-2355-812A-5251-EB6240FCA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99519"/>
                <a:ext cx="11062336" cy="714325"/>
              </a:xfrm>
              <a:prstGeom prst="rect">
                <a:avLst/>
              </a:prstGeom>
              <a:blipFill>
                <a:blip r:embed="rId6"/>
                <a:stretch>
                  <a:fillRect l="-882" r="-826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5618432-34E5-0F5C-ECCD-DA45D5BEBCF5}"/>
                  </a:ext>
                </a:extLst>
              </p:cNvPr>
              <p:cNvSpPr txBox="1"/>
              <p:nvPr/>
            </p:nvSpPr>
            <p:spPr>
              <a:xfrm>
                <a:off x="450108" y="6120232"/>
                <a:ext cx="11271948" cy="6876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单位长度，再向下平移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个单位长度，表达式变为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，此时顶点刚好落在原点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5618432-34E5-0F5C-ECCD-DA45D5BEB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20232"/>
                <a:ext cx="11271948" cy="687654"/>
              </a:xfrm>
              <a:prstGeom prst="rect">
                <a:avLst/>
              </a:prstGeom>
              <a:blipFill>
                <a:blip r:embed="rId7"/>
                <a:stretch>
                  <a:fillRect l="-865" r="-865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381">
                <a:extLst>
                  <a:ext uri="{FF2B5EF4-FFF2-40B4-BE49-F238E27FC236}">
                    <a16:creationId xmlns:a16="http://schemas.microsoft.com/office/drawing/2014/main" id="{C634857F-0BA6-7487-5D04-66E692FA7389}"/>
                  </a:ext>
                </a:extLst>
              </p:cNvPr>
              <p:cNvSpPr txBox="1"/>
              <p:nvPr/>
            </p:nvSpPr>
            <p:spPr>
              <a:xfrm>
                <a:off x="525911" y="756276"/>
                <a:ext cx="983282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（宁波市中考）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经过点（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1381">
                <a:extLst>
                  <a:ext uri="{FF2B5EF4-FFF2-40B4-BE49-F238E27FC236}">
                    <a16:creationId xmlns:a16="http://schemas.microsoft.com/office/drawing/2014/main" id="{C634857F-0BA6-7487-5D04-66E692FA73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911" y="756276"/>
                <a:ext cx="9832820" cy="639855"/>
              </a:xfrm>
              <a:prstGeom prst="rect">
                <a:avLst/>
              </a:prstGeom>
              <a:blipFill>
                <a:blip r:embed="rId8"/>
                <a:stretch>
                  <a:fillRect l="-1860" r="-99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0" name="yt_shape_11390"/>
          <p:cNvSpPr txBox="1"/>
          <p:nvPr/>
        </p:nvSpPr>
        <p:spPr>
          <a:xfrm>
            <a:off x="540000" y="2591140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已知顶点和图象上另一点求抛物线表达式</a:t>
            </a:r>
          </a:p>
        </p:txBody>
      </p:sp>
      <p:sp>
        <p:nvSpPr>
          <p:cNvPr id="11391" name="yt_shape_11391"/>
          <p:cNvSpPr txBox="1"/>
          <p:nvPr/>
        </p:nvSpPr>
        <p:spPr>
          <a:xfrm>
            <a:off x="540000" y="3090705"/>
            <a:ext cx="106102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图象的顶点坐标为（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），且经过原点的二次函数的表达式是（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92" name="yt_table_11392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4643237"/>
                  </p:ext>
                </p:extLst>
              </p:nvPr>
            </p:nvGraphicFramePr>
            <p:xfrm>
              <a:off x="540000" y="3570008"/>
              <a:ext cx="7382193" cy="1057085"/>
            </p:xfrm>
            <a:graphic>
              <a:graphicData uri="http://schemas.openxmlformats.org/drawingml/2006/table">
                <a:tbl>
                  <a:tblPr/>
                  <a:tblGrid>
                    <a:gridCol w="4148455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3233738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392" name="yt_table_11392" descr="{&quot;rangeId&quot;:7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4643237"/>
                  </p:ext>
                </p:extLst>
              </p:nvPr>
            </p:nvGraphicFramePr>
            <p:xfrm>
              <a:off x="540000" y="1878868"/>
              <a:ext cx="7382193" cy="1057085"/>
            </p:xfrm>
            <a:graphic>
              <a:graphicData uri="http://schemas.openxmlformats.org/drawingml/2006/table">
                <a:tbl>
                  <a:tblPr/>
                  <a:tblGrid>
                    <a:gridCol w="4148455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3233738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7974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249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7242494">
            <a:extLst>
              <a:ext uri="{FF2B5EF4-FFF2-40B4-BE49-F238E27FC236}">
                <a16:creationId xmlns:a16="http://schemas.microsoft.com/office/drawing/2014/main" id="{170F8ABF-D633-E0C3-65C4-0F29330BDA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3046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BADFEC-04D3-57FC-ED5E-8E1CEA5EBE4A}"/>
              </a:ext>
            </a:extLst>
          </p:cNvPr>
          <p:cNvSpPr txBox="1"/>
          <p:nvPr/>
        </p:nvSpPr>
        <p:spPr>
          <a:xfrm>
            <a:off x="10279789" y="30438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6" name="yt_shape_11396"/>
              <p:cNvSpPr txBox="1"/>
              <p:nvPr/>
            </p:nvSpPr>
            <p:spPr>
              <a:xfrm>
                <a:off x="540119" y="1748650"/>
                <a:ext cx="11111999" cy="37206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的二次函数的图象的顶点坐标为（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），且图象过点（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）求这个二次函数的表达式；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）写出它的开口方向和对称轴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）设二次函数的表达式为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，把点（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）代入，得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）抛物线的开口向下，对称轴为直线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96" name="yt_shape_11396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48650"/>
                <a:ext cx="11111999" cy="3720699"/>
              </a:xfrm>
              <a:prstGeom prst="rect">
                <a:avLst/>
              </a:prstGeom>
              <a:blipFill>
                <a:blip r:embed="rId2"/>
                <a:stretch>
                  <a:fillRect l="-1701" t="-1475" b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5F5AF5-D559-DB08-71FA-6DE0B6631F85}"/>
              </a:ext>
            </a:extLst>
          </p:cNvPr>
          <p:cNvSpPr txBox="1"/>
          <p:nvPr/>
        </p:nvSpPr>
        <p:spPr>
          <a:xfrm>
            <a:off x="450108" y="3128308"/>
            <a:ext cx="11067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，把点（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）代入，得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D24322-63FB-F795-6FC4-B45B0C6DE4C8}"/>
                  </a:ext>
                </a:extLst>
              </p:cNvPr>
              <p:cNvSpPr txBox="1"/>
              <p:nvPr/>
            </p:nvSpPr>
            <p:spPr>
              <a:xfrm>
                <a:off x="450108" y="3603796"/>
                <a:ext cx="68967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95D24322-63FB-F795-6FC4-B45B0C6DE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03796"/>
                <a:ext cx="689674" cy="772808"/>
              </a:xfrm>
              <a:prstGeom prst="rect">
                <a:avLst/>
              </a:prstGeom>
              <a:blipFill>
                <a:blip r:embed="rId3"/>
                <a:stretch>
                  <a:fillRect l="-14159" r="-14159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5A4510-F966-6F8D-BDAE-C8D37F593389}"/>
                  </a:ext>
                </a:extLst>
              </p:cNvPr>
              <p:cNvSpPr txBox="1"/>
              <p:nvPr/>
            </p:nvSpPr>
            <p:spPr>
              <a:xfrm>
                <a:off x="450108" y="4282992"/>
                <a:ext cx="56331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2F5A4510-F966-6F8D-BDAE-C8D37F5933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2992"/>
                <a:ext cx="5633148" cy="772808"/>
              </a:xfrm>
              <a:prstGeom prst="rect">
                <a:avLst/>
              </a:prstGeom>
              <a:blipFill>
                <a:blip r:embed="rId4"/>
                <a:stretch>
                  <a:fillRect l="-1732" r="-173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05D16AF-C29C-A98E-25CD-4819D8D75920}"/>
              </a:ext>
            </a:extLst>
          </p:cNvPr>
          <p:cNvSpPr txBox="1"/>
          <p:nvPr/>
        </p:nvSpPr>
        <p:spPr>
          <a:xfrm>
            <a:off x="450108" y="4962188"/>
            <a:ext cx="6487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）抛物线的开口向下，对称轴为直线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yt_shape_11399"/>
          <p:cNvSpPr txBox="1"/>
          <p:nvPr/>
        </p:nvSpPr>
        <p:spPr>
          <a:xfrm>
            <a:off x="540000" y="1945044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未分清平移前后方向而出错</a:t>
            </a:r>
          </a:p>
        </p:txBody>
      </p:sp>
      <p:sp>
        <p:nvSpPr>
          <p:cNvPr id="11400" name="yt_shape_11400"/>
          <p:cNvSpPr txBox="1"/>
          <p:nvPr/>
        </p:nvSpPr>
        <p:spPr>
          <a:xfrm>
            <a:off x="540119" y="24446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已知一条抛物线向下平移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个单位长度，再向左平移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个单位长度，就得到了抛物线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的图象，已知平移前抛物线过点（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），求平移前的函数关系式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01" name="yt_shape_11401"/>
          <p:cNvSpPr txBox="1"/>
          <p:nvPr/>
        </p:nvSpPr>
        <p:spPr>
          <a:xfrm>
            <a:off x="540000" y="3404044"/>
            <a:ext cx="615553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解：由平移关系可得平移前关系式为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把点（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）代入解得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（舍去），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平移前的函数关系式为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7242670">
            <a:extLst>
              <a:ext uri="{FF2B5EF4-FFF2-40B4-BE49-F238E27FC236}">
                <a16:creationId xmlns:a16="http://schemas.microsoft.com/office/drawing/2014/main" id="{CAA2B04E-01FD-FEF6-DB41-DC9762959E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437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328C3A-8654-5706-4A8F-D56C4FD3E9AE}"/>
              </a:ext>
            </a:extLst>
          </p:cNvPr>
          <p:cNvSpPr txBox="1"/>
          <p:nvPr/>
        </p:nvSpPr>
        <p:spPr>
          <a:xfrm>
            <a:off x="449989" y="335723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解：由平移关系可得平移前关系式为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90C233-5029-5E3A-BD99-108ACE84A6E5}"/>
              </a:ext>
            </a:extLst>
          </p:cNvPr>
          <p:cNvSpPr txBox="1"/>
          <p:nvPr/>
        </p:nvSpPr>
        <p:spPr>
          <a:xfrm>
            <a:off x="449989" y="3832727"/>
            <a:ext cx="260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332B4F-655D-C860-34E3-CDFBAA36185C}"/>
              </a:ext>
            </a:extLst>
          </p:cNvPr>
          <p:cNvSpPr txBox="1"/>
          <p:nvPr/>
        </p:nvSpPr>
        <p:spPr>
          <a:xfrm>
            <a:off x="449989" y="4308214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把点（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）代入解得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（舍去），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42A47E-92E5-DA9D-9916-6A93763B038C}"/>
              </a:ext>
            </a:extLst>
          </p:cNvPr>
          <p:cNvSpPr txBox="1"/>
          <p:nvPr/>
        </p:nvSpPr>
        <p:spPr>
          <a:xfrm>
            <a:off x="449989" y="4783702"/>
            <a:ext cx="580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平移前的函数关系式为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3" name="yt_shape_11403"/>
          <p:cNvSpPr txBox="1"/>
          <p:nvPr/>
        </p:nvSpPr>
        <p:spPr>
          <a:xfrm>
            <a:off x="540000" y="184489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402" name="yt_image_11402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489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5" name="yt_shape_11405"/>
          <p:cNvSpPr txBox="1"/>
          <p:nvPr/>
        </p:nvSpPr>
        <p:spPr>
          <a:xfrm>
            <a:off x="540119" y="25367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小聪做作业时不小心将墨水滴在一道数学题上，题目变为：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，则题目中二次函数的表达式为（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9" name="yt_table_11409_skip" title="H_99.7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3451607"/>
                  </p:ext>
                </p:extLst>
              </p:nvPr>
            </p:nvGraphicFramePr>
            <p:xfrm>
              <a:off x="540000" y="3496194"/>
              <a:ext cx="6097906" cy="1266826"/>
            </p:xfrm>
            <a:graphic>
              <a:graphicData uri="http://schemas.openxmlformats.org/drawingml/2006/table">
                <a:tbl>
                  <a:tblPr/>
                  <a:tblGrid>
                    <a:gridCol w="35150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2582863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409" name="yt_table_11409_skip" descr="{&quot;rangeId&quot;:12,&quot;type&quot;:&quot;Option&quot;,&quot;drawing&quot;:[&quot;yt_shape_11406&quot;]}" title="H_99.7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3451607"/>
                  </p:ext>
                </p:extLst>
              </p:nvPr>
            </p:nvGraphicFramePr>
            <p:xfrm>
              <a:off x="540000" y="2551304"/>
              <a:ext cx="6097906" cy="1266826"/>
            </p:xfrm>
            <a:graphic>
              <a:graphicData uri="http://schemas.openxmlformats.org/drawingml/2006/table">
                <a:tbl>
                  <a:tblPr/>
                  <a:tblGrid>
                    <a:gridCol w="35150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2582863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63341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3484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085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63341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3484" b="-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085" t="-100962" b="-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406" name="yt_shape_11406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7210" y="3496194"/>
            <a:ext cx="1672642" cy="1877328"/>
            <a:chOff x="0" y="0"/>
            <a:chExt cx="1672642" cy="1877328"/>
          </a:xfrm>
        </p:grpSpPr>
        <p:pic>
          <p:nvPicPr>
            <p:cNvPr id="2" name="yt_image_11406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72642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08" name="yt_shape_11408"/>
            <p:cNvSpPr txBox="1"/>
            <p:nvPr/>
          </p:nvSpPr>
          <p:spPr>
            <a:xfrm>
              <a:off x="303040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C09817-0E0D-EB0C-D429-593EBB0D731C}"/>
              </a:ext>
            </a:extLst>
          </p:cNvPr>
          <p:cNvSpPr txBox="1"/>
          <p:nvPr/>
        </p:nvSpPr>
        <p:spPr>
          <a:xfrm>
            <a:off x="8352682" y="29654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0" name="yt_shape_11410"/>
          <p:cNvSpPr txBox="1"/>
          <p:nvPr/>
        </p:nvSpPr>
        <p:spPr>
          <a:xfrm>
            <a:off x="540000" y="2412036"/>
            <a:ext cx="8148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二次函数的图象如图所示，则它的表达式正确的是（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14" name="yt_table_1141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680453"/>
              </p:ext>
            </p:extLst>
          </p:nvPr>
        </p:nvGraphicFramePr>
        <p:xfrm>
          <a:off x="540000" y="2891339"/>
          <a:ext cx="7245668" cy="950976"/>
        </p:xfrm>
        <a:graphic>
          <a:graphicData uri="http://schemas.openxmlformats.org/drawingml/2006/table">
            <a:tbl>
              <a:tblPr/>
              <a:tblGrid>
                <a:gridCol w="4300855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944813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</a:tbl>
          </a:graphicData>
        </a:graphic>
      </p:graphicFrame>
      <p:grpSp>
        <p:nvGrpSpPr>
          <p:cNvPr id="11411" name="yt_shape_11411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7715" y="2891339"/>
            <a:ext cx="1732150" cy="1915047"/>
            <a:chOff x="0" y="0"/>
            <a:chExt cx="1732150" cy="1915047"/>
          </a:xfrm>
        </p:grpSpPr>
        <p:pic>
          <p:nvPicPr>
            <p:cNvPr id="2" name="yt_image_1141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2150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13" name="yt_shape_11413"/>
            <p:cNvSpPr txBox="1"/>
            <p:nvPr/>
          </p:nvSpPr>
          <p:spPr>
            <a:xfrm>
              <a:off x="332794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4262E6-52DF-1AEF-C019-8352783F816E}"/>
              </a:ext>
            </a:extLst>
          </p:cNvPr>
          <p:cNvSpPr txBox="1"/>
          <p:nvPr/>
        </p:nvSpPr>
        <p:spPr>
          <a:xfrm>
            <a:off x="7841389" y="23652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6" name="yt_shape_11416"/>
          <p:cNvSpPr txBox="1"/>
          <p:nvPr/>
        </p:nvSpPr>
        <p:spPr>
          <a:xfrm>
            <a:off x="540119" y="13788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（河南省中考）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上的两点，则该抛物线的顶点坐标是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17" name="yt_shape_11417"/>
          <p:cNvSpPr txBox="1"/>
          <p:nvPr/>
        </p:nvSpPr>
        <p:spPr>
          <a:xfrm>
            <a:off x="540119" y="2338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开口向下的抛物线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的对称轴经过点（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62D7D7-6E11-E111-90AC-E8B5CF2EAFD2}"/>
              </a:ext>
            </a:extLst>
          </p:cNvPr>
          <p:cNvSpPr txBox="1"/>
          <p:nvPr/>
        </p:nvSpPr>
        <p:spPr>
          <a:xfrm>
            <a:off x="4107708" y="180756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B25849-65C8-52CE-A5B2-0320234624DA}"/>
              </a:ext>
            </a:extLst>
          </p:cNvPr>
          <p:cNvSpPr txBox="1"/>
          <p:nvPr/>
        </p:nvSpPr>
        <p:spPr>
          <a:xfrm>
            <a:off x="1059708" y="276700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2438</Words>
  <Application>Microsoft Office PowerPoint</Application>
  <PresentationFormat>宽屏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2023-10-19T13:27:43Z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