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0" r:id="rId6"/>
    <p:sldId id="372" r:id="rId7"/>
    <p:sldId id="385" r:id="rId8"/>
    <p:sldId id="373" r:id="rId9"/>
    <p:sldId id="389" r:id="rId10"/>
    <p:sldId id="377" r:id="rId11"/>
    <p:sldId id="378" r:id="rId12"/>
    <p:sldId id="382" r:id="rId13"/>
    <p:sldId id="386" r:id="rId14"/>
    <p:sldId id="387" r:id="rId15"/>
    <p:sldId id="383" r:id="rId16"/>
    <p:sldId id="388" r:id="rId17"/>
    <p:sldId id="384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1" name="yt_shape_11121"/>
          <p:cNvSpPr txBox="1"/>
          <p:nvPr/>
        </p:nvSpPr>
        <p:spPr>
          <a:xfrm>
            <a:off x="540000" y="1143404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120" name="yt_image_11120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4340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3" name="yt_shape_11123"/>
          <p:cNvSpPr txBox="1"/>
          <p:nvPr/>
        </p:nvSpPr>
        <p:spPr>
          <a:xfrm>
            <a:off x="540000" y="1840987"/>
            <a:ext cx="59743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的图象及性质：</a:t>
            </a:r>
          </a:p>
        </p:txBody>
      </p:sp>
      <p:graphicFrame>
        <p:nvGraphicFramePr>
          <p:cNvPr id="11124" name="yt_table_11124" title="H_283.6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603146"/>
              </p:ext>
            </p:extLst>
          </p:nvPr>
        </p:nvGraphicFramePr>
        <p:xfrm>
          <a:off x="540000" y="2472654"/>
          <a:ext cx="11111997" cy="36027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8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8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1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33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57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函数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开口方向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顶点坐标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增减变化情况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时，开口向上；当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时，开口向下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直线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时，在对称轴左侧，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的增大而减小；在对称轴右侧，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时，在对称轴左侧，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的增大而增大；在对称轴右侧，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直线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0844228-2C96-AA1C-5707-0F11561D1615}"/>
              </a:ext>
            </a:extLst>
          </p:cNvPr>
          <p:cNvSpPr txBox="1"/>
          <p:nvPr/>
        </p:nvSpPr>
        <p:spPr>
          <a:xfrm>
            <a:off x="3763847" y="3616802"/>
            <a:ext cx="86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ctr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21D508-AD24-AAFC-3EFB-BAC2AE6ED08F}"/>
              </a:ext>
            </a:extLst>
          </p:cNvPr>
          <p:cNvSpPr txBox="1"/>
          <p:nvPr/>
        </p:nvSpPr>
        <p:spPr>
          <a:xfrm>
            <a:off x="3772546" y="4092291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77B10F-09A3-1781-6E6C-3AD322DE22EE}"/>
              </a:ext>
            </a:extLst>
          </p:cNvPr>
          <p:cNvSpPr txBox="1"/>
          <p:nvPr/>
        </p:nvSpPr>
        <p:spPr>
          <a:xfrm>
            <a:off x="4797416" y="3817266"/>
            <a:ext cx="94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/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D70AFF-BDEA-F1DB-0A4D-3C14873DB360}"/>
              </a:ext>
            </a:extLst>
          </p:cNvPr>
          <p:cNvSpPr txBox="1"/>
          <p:nvPr/>
        </p:nvSpPr>
        <p:spPr>
          <a:xfrm>
            <a:off x="5268428" y="41018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8080DC-EE39-C85F-9A08-E18964B26105}"/>
              </a:ext>
            </a:extLst>
          </p:cNvPr>
          <p:cNvSpPr txBox="1"/>
          <p:nvPr/>
        </p:nvSpPr>
        <p:spPr>
          <a:xfrm>
            <a:off x="3763847" y="4897344"/>
            <a:ext cx="86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ctr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015571-BE27-ED54-57EB-8A12842D39DC}"/>
              </a:ext>
            </a:extLst>
          </p:cNvPr>
          <p:cNvSpPr txBox="1"/>
          <p:nvPr/>
        </p:nvSpPr>
        <p:spPr>
          <a:xfrm>
            <a:off x="3772546" y="5372832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ED7922-A892-7DF2-2895-6C159AA580C1}"/>
              </a:ext>
            </a:extLst>
          </p:cNvPr>
          <p:cNvSpPr txBox="1"/>
          <p:nvPr/>
        </p:nvSpPr>
        <p:spPr>
          <a:xfrm>
            <a:off x="4783318" y="5088603"/>
            <a:ext cx="94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/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B0D0E2-B6FE-05D3-1FAC-BAA5A290408E}"/>
              </a:ext>
            </a:extLst>
          </p:cNvPr>
          <p:cNvSpPr txBox="1"/>
          <p:nvPr/>
        </p:nvSpPr>
        <p:spPr>
          <a:xfrm>
            <a:off x="5071291" y="5339717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6" name="yt_shape_11166"/>
          <p:cNvSpPr txBox="1"/>
          <p:nvPr/>
        </p:nvSpPr>
        <p:spPr>
          <a:xfrm>
            <a:off x="540119" y="1184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（西安未央区校级月考）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个单位长度，所得新抛物线的表达式为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67" name="yt_shape_11167"/>
              <p:cNvSpPr txBox="1"/>
              <p:nvPr/>
            </p:nvSpPr>
            <p:spPr>
              <a:xfrm>
                <a:off x="540119" y="2144307"/>
                <a:ext cx="11111999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（易错题）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轴对称，抛物线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轴对称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的表达式是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的表达式是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167" name="yt_shape_11167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44307"/>
                <a:ext cx="11111999" cy="1587679"/>
              </a:xfrm>
              <a:prstGeom prst="rect">
                <a:avLst/>
              </a:prstGeom>
              <a:blipFill>
                <a:blip r:embed="rId2"/>
                <a:stretch>
                  <a:fillRect l="-1701" t="-3462" r="-142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72" name="yt_shape_11172"/>
          <p:cNvSpPr txBox="1"/>
          <p:nvPr/>
        </p:nvSpPr>
        <p:spPr>
          <a:xfrm>
            <a:off x="540000" y="57104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69" name="yt_shape_11169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0741" y="3782774"/>
            <a:ext cx="1830517" cy="1877328"/>
            <a:chOff x="0" y="0"/>
            <a:chExt cx="1830517" cy="1877328"/>
          </a:xfrm>
        </p:grpSpPr>
        <p:pic>
          <p:nvPicPr>
            <p:cNvPr id="2" name="yt_image_11169">
              <a:extLst>
                <a:ext uri="">
  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0517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71" name="yt_shape_11171"/>
            <p:cNvSpPr txBox="1"/>
            <p:nvPr/>
          </p:nvSpPr>
          <p:spPr>
            <a:xfrm>
              <a:off x="305794" y="1517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BFC08D1-3274-0CAF-A307-D6BEC06F38F5}"/>
              </a:ext>
            </a:extLst>
          </p:cNvPr>
          <p:cNvSpPr txBox="1"/>
          <p:nvPr/>
        </p:nvSpPr>
        <p:spPr>
          <a:xfrm>
            <a:off x="8222507" y="1585807"/>
            <a:ext cx="1465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607A9EA-1942-4306-F27D-E15AF27C8931}"/>
                  </a:ext>
                </a:extLst>
              </p:cNvPr>
              <p:cNvSpPr txBox="1"/>
              <p:nvPr/>
            </p:nvSpPr>
            <p:spPr>
              <a:xfrm>
                <a:off x="9789371" y="2545242"/>
                <a:ext cx="17977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4" name="文本框 3" descr="{'rangeId': 16, 'hasSerialNum': 1, 'mathAnswerShape': 1}">
                <a:extLst>
                  <a:ext uri="{FF2B5EF4-FFF2-40B4-BE49-F238E27FC236}">
                    <a16:creationId xmlns:a16="http://schemas.microsoft.com/office/drawing/2014/main" id="{4607A9EA-1942-4306-F27D-E15AF27C89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9371" y="2545242"/>
                <a:ext cx="1797748" cy="766077"/>
              </a:xfrm>
              <a:prstGeom prst="rect">
                <a:avLst/>
              </a:prstGeom>
              <a:blipFill>
                <a:blip r:embed="rId4"/>
                <a:stretch>
                  <a:fillRect l="-5424" r="-508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98B27DC-9908-5B9D-DD74-7D0E72C9553D}"/>
              </a:ext>
            </a:extLst>
          </p:cNvPr>
          <p:cNvCxnSpPr/>
          <p:nvPr/>
        </p:nvCxnSpPr>
        <p:spPr>
          <a:xfrm>
            <a:off x="9574582" y="3311310"/>
            <a:ext cx="19225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84387E6C-8DE7-621F-414D-B3932FC227C2}"/>
              </a:ext>
            </a:extLst>
          </p:cNvPr>
          <p:cNvSpPr txBox="1"/>
          <p:nvPr/>
        </p:nvSpPr>
        <p:spPr>
          <a:xfrm>
            <a:off x="450108" y="3245454"/>
            <a:ext cx="119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3" name="yt_shape_11173"/>
              <p:cNvSpPr txBox="1"/>
              <p:nvPr/>
            </p:nvSpPr>
            <p:spPr>
              <a:xfrm>
                <a:off x="540119" y="1250024"/>
                <a:ext cx="1111199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73" name="yt_shape_11173" descr="{&quot;rangeId&quot;:2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65577"/>
              </a:xfrm>
              <a:prstGeom prst="rect">
                <a:avLst/>
              </a:prstGeom>
              <a:blipFill>
                <a:blip r:embed="rId2"/>
                <a:stretch>
                  <a:fillRect l="-1701" t="-5263" r="-120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75" name="yt_image_11175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3019" y="1918753"/>
            <a:ext cx="1965960" cy="165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7" name="yt_shape_11177"/>
          <p:cNvSpPr txBox="1"/>
          <p:nvPr/>
        </p:nvSpPr>
        <p:spPr>
          <a:xfrm>
            <a:off x="540000" y="3621419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）直接写出该函数图象的对称轴；</a:t>
            </a:r>
          </a:p>
        </p:txBody>
      </p:sp>
      <p:sp>
        <p:nvSpPr>
          <p:cNvPr id="11180" name="yt_shape_11180"/>
          <p:cNvSpPr txBox="1"/>
          <p:nvPr/>
        </p:nvSpPr>
        <p:spPr>
          <a:xfrm>
            <a:off x="540000" y="5539460"/>
            <a:ext cx="57531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）由对称性可得对称轴为直线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C100AD-9E43-EA1D-0172-84F24CD55039}"/>
              </a:ext>
            </a:extLst>
          </p:cNvPr>
          <p:cNvSpPr txBox="1"/>
          <p:nvPr/>
        </p:nvSpPr>
        <p:spPr>
          <a:xfrm>
            <a:off x="695400" y="4176566"/>
            <a:ext cx="587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）由对称性可得对称轴为直线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81" name="yt_shape_11181"/>
              <p:cNvSpPr txBox="1"/>
              <p:nvPr/>
            </p:nvSpPr>
            <p:spPr>
              <a:xfrm>
                <a:off x="540000" y="2107980"/>
                <a:ext cx="5351080" cy="30020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经过点（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函数关系式为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81" name="yt_shape_11181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7980"/>
                <a:ext cx="5351080" cy="3002040"/>
              </a:xfrm>
              <a:prstGeom prst="rect">
                <a:avLst/>
              </a:prstGeom>
              <a:blipFill>
                <a:blip r:embed="rId2"/>
                <a:stretch>
                  <a:fillRect l="-3535" t="-1829" r="-2509" b="-5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BB12F7-985A-870F-A29E-B9F11DD83B4D}"/>
              </a:ext>
            </a:extLst>
          </p:cNvPr>
          <p:cNvSpPr txBox="1"/>
          <p:nvPr/>
        </p:nvSpPr>
        <p:spPr>
          <a:xfrm>
            <a:off x="449989" y="206117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771231-77A7-E064-6DE2-1034DAE6FD42}"/>
                  </a:ext>
                </a:extLst>
              </p:cNvPr>
              <p:cNvSpPr txBox="1"/>
              <p:nvPr/>
            </p:nvSpPr>
            <p:spPr>
              <a:xfrm>
                <a:off x="449989" y="2536662"/>
                <a:ext cx="33583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31, 'mathAnswerShape': 1}">
                <a:extLst>
                  <a:ext uri="{FF2B5EF4-FFF2-40B4-BE49-F238E27FC236}">
                    <a16:creationId xmlns:a16="http://schemas.microsoft.com/office/drawing/2014/main" id="{54771231-77A7-E064-6DE2-1034DAE6FD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6662"/>
                <a:ext cx="3358388" cy="613931"/>
              </a:xfrm>
              <a:prstGeom prst="rect">
                <a:avLst/>
              </a:prstGeom>
              <a:blipFill>
                <a:blip r:embed="rId3"/>
                <a:stretch>
                  <a:fillRect l="-2904" r="-272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5A76471-53BA-869F-F90D-7A59E82C19F0}"/>
              </a:ext>
            </a:extLst>
          </p:cNvPr>
          <p:cNvSpPr txBox="1"/>
          <p:nvPr/>
        </p:nvSpPr>
        <p:spPr>
          <a:xfrm>
            <a:off x="449989" y="305698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经过点（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C3CE8C-A0B9-C96E-35D1-FB7E8BE523FF}"/>
                  </a:ext>
                </a:extLst>
              </p:cNvPr>
              <p:cNvSpPr txBox="1"/>
              <p:nvPr/>
            </p:nvSpPr>
            <p:spPr>
              <a:xfrm>
                <a:off x="449989" y="3532469"/>
                <a:ext cx="3393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31, 'mathAnswerShape': 1}">
                <a:extLst>
                  <a:ext uri="{FF2B5EF4-FFF2-40B4-BE49-F238E27FC236}">
                    <a16:creationId xmlns:a16="http://schemas.microsoft.com/office/drawing/2014/main" id="{99C3CE8C-A0B9-C96E-35D1-FB7E8BE523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2469"/>
                <a:ext cx="3393313" cy="613931"/>
              </a:xfrm>
              <a:prstGeom prst="rect">
                <a:avLst/>
              </a:prstGeom>
              <a:blipFill>
                <a:blip r:embed="rId4"/>
                <a:stretch>
                  <a:fillRect l="-2878" r="-2878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95EE05-B822-C28C-81B7-AB8467714CB7}"/>
                  </a:ext>
                </a:extLst>
              </p:cNvPr>
              <p:cNvSpPr txBox="1"/>
              <p:nvPr/>
            </p:nvSpPr>
            <p:spPr>
              <a:xfrm>
                <a:off x="449989" y="4052788"/>
                <a:ext cx="1920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31, 'mathAnswerShape': 1}">
                <a:extLst>
                  <a:ext uri="{FF2B5EF4-FFF2-40B4-BE49-F238E27FC236}">
                    <a16:creationId xmlns:a16="http://schemas.microsoft.com/office/drawing/2014/main" id="{6A95EE05-B822-C28C-81B7-AB8467714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2788"/>
                <a:ext cx="1920114" cy="613931"/>
              </a:xfrm>
              <a:prstGeom prst="rect">
                <a:avLst/>
              </a:prstGeom>
              <a:blipFill>
                <a:blip r:embed="rId5"/>
                <a:stretch>
                  <a:fillRect l="-5079" r="-476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A4DF7D-5F56-D5A9-5AD5-1AAFACB45F33}"/>
                  </a:ext>
                </a:extLst>
              </p:cNvPr>
              <p:cNvSpPr txBox="1"/>
              <p:nvPr/>
            </p:nvSpPr>
            <p:spPr>
              <a:xfrm>
                <a:off x="449989" y="4573107"/>
                <a:ext cx="547941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函数关系式为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31, 'mathAnswerShape': 1}">
                <a:extLst>
                  <a:ext uri="{FF2B5EF4-FFF2-40B4-BE49-F238E27FC236}">
                    <a16:creationId xmlns:a16="http://schemas.microsoft.com/office/drawing/2014/main" id="{03A4DF7D-5F56-D5A9-5AD5-1AAFACB45F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3107"/>
                <a:ext cx="5479415" cy="554686"/>
              </a:xfrm>
              <a:prstGeom prst="rect">
                <a:avLst/>
              </a:prstGeom>
              <a:blipFill>
                <a:blip r:embed="rId6"/>
                <a:stretch>
                  <a:fillRect l="-1780" r="-166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178">
            <a:extLst>
              <a:ext uri="{FF2B5EF4-FFF2-40B4-BE49-F238E27FC236}">
                <a16:creationId xmlns:a16="http://schemas.microsoft.com/office/drawing/2014/main" id="{316EF132-D260-2CEB-C838-DAF6BE71E8C0}"/>
              </a:ext>
            </a:extLst>
          </p:cNvPr>
          <p:cNvSpPr txBox="1"/>
          <p:nvPr/>
        </p:nvSpPr>
        <p:spPr>
          <a:xfrm>
            <a:off x="473616" y="1587661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）求二次函数的函数关系式；</a:t>
            </a:r>
          </a:p>
        </p:txBody>
      </p:sp>
      <p:pic>
        <p:nvPicPr>
          <p:cNvPr id="9" name="yt_image_11175">
            <a:extLst>
              <a:ext uri="{FF2B5EF4-FFF2-40B4-BE49-F238E27FC236}">
                <a16:creationId xmlns:a16="http://schemas.microsoft.com/office/drawing/2014/main" id="{CE1CEF55-FEEC-FBDE-1E90-A4E5D9BCFFEC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24192" y="2782878"/>
            <a:ext cx="1965960" cy="165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83" name="yt_shape_11183"/>
              <p:cNvSpPr txBox="1"/>
              <p:nvPr/>
            </p:nvSpPr>
            <p:spPr>
              <a:xfrm>
                <a:off x="540000" y="2868168"/>
                <a:ext cx="4926285" cy="1914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点为该函数图象的顶点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183" name="yt_shape_11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8168"/>
                <a:ext cx="4926285" cy="1914178"/>
              </a:xfrm>
              <a:prstGeom prst="rect">
                <a:avLst/>
              </a:prstGeom>
              <a:blipFill>
                <a:blip r:embed="rId2"/>
                <a:stretch>
                  <a:fillRect l="-3837" t="-2866" r="-2970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86" name="yt_shape_11186"/>
          <p:cNvSpPr txBox="1"/>
          <p:nvPr/>
        </p:nvSpPr>
        <p:spPr>
          <a:xfrm>
            <a:off x="4893091" y="4985498"/>
            <a:ext cx="2010359" cy="146783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en-US" altLang="zh-CN" sz="8150" b="0" i="0" u="none" spc="13639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185" name="yt_image_11185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3450" y="3390462"/>
            <a:ext cx="1988902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96CA3F-CA25-74EE-5156-A73B2A4F42EB}"/>
              </a:ext>
            </a:extLst>
          </p:cNvPr>
          <p:cNvSpPr txBox="1"/>
          <p:nvPr/>
        </p:nvSpPr>
        <p:spPr>
          <a:xfrm>
            <a:off x="449989" y="2821362"/>
            <a:ext cx="269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B6ECCA-65E5-348C-DA7E-E413DC51E734}"/>
              </a:ext>
            </a:extLst>
          </p:cNvPr>
          <p:cNvSpPr txBox="1"/>
          <p:nvPr/>
        </p:nvSpPr>
        <p:spPr>
          <a:xfrm>
            <a:off x="449989" y="3296850"/>
            <a:ext cx="365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DE09C3-A986-4BFE-D499-3CB65EA432D3}"/>
                  </a:ext>
                </a:extLst>
              </p:cNvPr>
              <p:cNvSpPr txBox="1"/>
              <p:nvPr/>
            </p:nvSpPr>
            <p:spPr>
              <a:xfrm>
                <a:off x="449989" y="3772338"/>
                <a:ext cx="505872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DE09C3-A986-4BFE-D499-3CB65EA43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2338"/>
                <a:ext cx="5058727" cy="613931"/>
              </a:xfrm>
              <a:prstGeom prst="rect">
                <a:avLst/>
              </a:prstGeom>
              <a:blipFill>
                <a:blip r:embed="rId4"/>
                <a:stretch>
                  <a:fillRect l="-1928" r="-204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6274EA3-39C1-8885-1AA7-B334AD1F7733}"/>
              </a:ext>
            </a:extLst>
          </p:cNvPr>
          <p:cNvSpPr txBox="1"/>
          <p:nvPr/>
        </p:nvSpPr>
        <p:spPr>
          <a:xfrm>
            <a:off x="449989" y="4292657"/>
            <a:ext cx="3859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点为该函数图象的顶点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179">
            <a:extLst>
              <a:ext uri="{FF2B5EF4-FFF2-40B4-BE49-F238E27FC236}">
                <a16:creationId xmlns:a16="http://schemas.microsoft.com/office/drawing/2014/main" id="{1629A8D3-9DEC-30E3-D2AA-F0F8ED775AA7}"/>
              </a:ext>
            </a:extLst>
          </p:cNvPr>
          <p:cNvSpPr txBox="1"/>
          <p:nvPr/>
        </p:nvSpPr>
        <p:spPr>
          <a:xfrm>
            <a:off x="449989" y="18323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）若将线段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，试判断点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是否为该函数图象的顶点？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9" name="yt_shape_11189"/>
          <p:cNvSpPr txBox="1"/>
          <p:nvPr/>
        </p:nvSpPr>
        <p:spPr>
          <a:xfrm>
            <a:off x="3369962" y="1476312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188" name="yt_image_111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525711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1" name="yt_shape_11191"/>
          <p:cNvSpPr txBox="1"/>
          <p:nvPr/>
        </p:nvSpPr>
        <p:spPr>
          <a:xfrm>
            <a:off x="4711005" y="1954737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二次函数的大小比较</a:t>
            </a:r>
          </a:p>
        </p:txBody>
      </p:sp>
      <p:sp>
        <p:nvSpPr>
          <p:cNvPr id="11192" name="yt_shape_11192"/>
          <p:cNvSpPr txBox="1"/>
          <p:nvPr/>
        </p:nvSpPr>
        <p:spPr>
          <a:xfrm>
            <a:off x="540119" y="24340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）两点都在二次函数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93" name="yt_shape_11193"/>
          <p:cNvSpPr txBox="1"/>
          <p:nvPr/>
        </p:nvSpPr>
        <p:spPr>
          <a:xfrm>
            <a:off x="540119" y="33934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（代入法）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）分别代入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94" name="yt_shape_11194"/>
          <p:cNvSpPr txBox="1"/>
          <p:nvPr/>
        </p:nvSpPr>
        <p:spPr>
          <a:xfrm>
            <a:off x="540119" y="43529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（增减性法）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二次函数的对称轴为直线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关于对称轴对称的点为（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抛物线开口向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在对称轴左侧，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8DFC2-06DB-6339-B9E7-CDA19A8E0287}"/>
              </a:ext>
            </a:extLst>
          </p:cNvPr>
          <p:cNvSpPr txBox="1"/>
          <p:nvPr/>
        </p:nvSpPr>
        <p:spPr>
          <a:xfrm>
            <a:off x="2210646" y="382215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CFEE61-BC38-FDDE-8A75-4C22DEA464BA}"/>
              </a:ext>
            </a:extLst>
          </p:cNvPr>
          <p:cNvSpPr txBox="1"/>
          <p:nvPr/>
        </p:nvSpPr>
        <p:spPr>
          <a:xfrm>
            <a:off x="4275983" y="382215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4B4762-33E4-1BF3-7948-0A08E26BAE5C}"/>
              </a:ext>
            </a:extLst>
          </p:cNvPr>
          <p:cNvSpPr txBox="1"/>
          <p:nvPr/>
        </p:nvSpPr>
        <p:spPr>
          <a:xfrm>
            <a:off x="6341321" y="382215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0ED1A2-5153-59D5-4474-BBF1A2541112}"/>
              </a:ext>
            </a:extLst>
          </p:cNvPr>
          <p:cNvSpPr txBox="1"/>
          <p:nvPr/>
        </p:nvSpPr>
        <p:spPr>
          <a:xfrm>
            <a:off x="7917707" y="4306104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7AF391-6226-D3AA-6597-20071602FB6D}"/>
              </a:ext>
            </a:extLst>
          </p:cNvPr>
          <p:cNvSpPr txBox="1"/>
          <p:nvPr/>
        </p:nvSpPr>
        <p:spPr>
          <a:xfrm>
            <a:off x="2888508" y="478159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A5AC47-D44E-1112-BA7A-96321EEA1335}"/>
              </a:ext>
            </a:extLst>
          </p:cNvPr>
          <p:cNvSpPr txBox="1"/>
          <p:nvPr/>
        </p:nvSpPr>
        <p:spPr>
          <a:xfrm>
            <a:off x="7011246" y="478159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E73416-0562-875F-93FA-41AC37BD7EEA}"/>
              </a:ext>
            </a:extLst>
          </p:cNvPr>
          <p:cNvSpPr txBox="1"/>
          <p:nvPr/>
        </p:nvSpPr>
        <p:spPr>
          <a:xfrm>
            <a:off x="1364508" y="52570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2AA9DE-21F3-57C8-DA5B-09E14B0E741E}"/>
              </a:ext>
            </a:extLst>
          </p:cNvPr>
          <p:cNvSpPr txBox="1"/>
          <p:nvPr/>
        </p:nvSpPr>
        <p:spPr>
          <a:xfrm>
            <a:off x="4031508" y="525708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4C43F92-D4A1-6C50-A94D-2078323B95A9}"/>
              </a:ext>
            </a:extLst>
          </p:cNvPr>
          <p:cNvSpPr txBox="1"/>
          <p:nvPr/>
        </p:nvSpPr>
        <p:spPr>
          <a:xfrm>
            <a:off x="5944446" y="525708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5" name="yt_shape_11195"/>
          <p:cNvSpPr txBox="1"/>
          <p:nvPr/>
        </p:nvSpPr>
        <p:spPr>
          <a:xfrm>
            <a:off x="540119" y="26745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（距离比较法）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抛物线开口向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，且对称轴是直线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抛物线上的点离对称轴越远，对应的函数值就越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）到对称轴的距离比点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）到对称轴的距离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8EC3A9-B414-A2F0-F31B-52DBEFB68D32}"/>
              </a:ext>
            </a:extLst>
          </p:cNvPr>
          <p:cNvSpPr txBox="1"/>
          <p:nvPr/>
        </p:nvSpPr>
        <p:spPr>
          <a:xfrm>
            <a:off x="6698507" y="262773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369866-A24A-0BBF-C15B-658797F1C980}"/>
              </a:ext>
            </a:extLst>
          </p:cNvPr>
          <p:cNvSpPr txBox="1"/>
          <p:nvPr/>
        </p:nvSpPr>
        <p:spPr>
          <a:xfrm>
            <a:off x="10051307" y="2627738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4BCBB9-90D9-7C11-6A5C-0233C4D8A16E}"/>
              </a:ext>
            </a:extLst>
          </p:cNvPr>
          <p:cNvSpPr txBox="1"/>
          <p:nvPr/>
        </p:nvSpPr>
        <p:spPr>
          <a:xfrm>
            <a:off x="7460507" y="310322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243D82-99D7-E653-F97D-D395A795ABF7}"/>
              </a:ext>
            </a:extLst>
          </p:cNvPr>
          <p:cNvSpPr txBox="1"/>
          <p:nvPr/>
        </p:nvSpPr>
        <p:spPr>
          <a:xfrm>
            <a:off x="6511182" y="357871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FC4772-2D83-7265-6F22-2D97D4E2E49E}"/>
              </a:ext>
            </a:extLst>
          </p:cNvPr>
          <p:cNvSpPr txBox="1"/>
          <p:nvPr/>
        </p:nvSpPr>
        <p:spPr>
          <a:xfrm>
            <a:off x="1296246" y="405420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6" name="yt_shape_11196"/>
          <p:cNvSpPr txBox="1"/>
          <p:nvPr/>
        </p:nvSpPr>
        <p:spPr>
          <a:xfrm>
            <a:off x="540119" y="19817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）都在函数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的图象上，则（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97" name="yt_table_111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722950"/>
              </p:ext>
            </p:extLst>
          </p:nvPr>
        </p:nvGraphicFramePr>
        <p:xfrm>
          <a:off x="540000" y="2941172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sp>
        <p:nvSpPr>
          <p:cNvPr id="11199" name="yt_shape_11199"/>
          <p:cNvSpPr txBox="1"/>
          <p:nvPr/>
        </p:nvSpPr>
        <p:spPr>
          <a:xfrm>
            <a:off x="540119" y="39427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（泰安市中考变式）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上的三点，则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黑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00" name="yt_image_11200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004" y="5054525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11CF21-5A61-E3F2-0A50-A1C002751994}"/>
              </a:ext>
            </a:extLst>
          </p:cNvPr>
          <p:cNvSpPr txBox="1"/>
          <p:nvPr/>
        </p:nvSpPr>
        <p:spPr>
          <a:xfrm>
            <a:off x="2431308" y="24104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C55717-75D0-7D0C-3CC2-C3755847B162}"/>
              </a:ext>
            </a:extLst>
          </p:cNvPr>
          <p:cNvSpPr txBox="1"/>
          <p:nvPr/>
        </p:nvSpPr>
        <p:spPr>
          <a:xfrm>
            <a:off x="8101857" y="4322196"/>
            <a:ext cx="1499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6" name="yt_shape_11126"/>
          <p:cNvSpPr txBox="1"/>
          <p:nvPr/>
        </p:nvSpPr>
        <p:spPr>
          <a:xfrm>
            <a:off x="540119" y="29146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的图象可以由函数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的图象平移得到：先向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右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）或向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）平移｜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｜个单位长度，再向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）或向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）平移｜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｜个单位长度得到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5A78B3-B3E8-8291-584E-CDC3BC167C20}"/>
              </a:ext>
            </a:extLst>
          </p:cNvPr>
          <p:cNvSpPr txBox="1"/>
          <p:nvPr/>
        </p:nvSpPr>
        <p:spPr>
          <a:xfrm>
            <a:off x="10243396" y="286780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137C47-70FE-8761-5044-03BAFB2CF6FC}"/>
              </a:ext>
            </a:extLst>
          </p:cNvPr>
          <p:cNvSpPr txBox="1"/>
          <p:nvPr/>
        </p:nvSpPr>
        <p:spPr>
          <a:xfrm>
            <a:off x="2126508" y="334329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39B5A9-EC90-D0B4-C910-E79E37DA2D48}"/>
              </a:ext>
            </a:extLst>
          </p:cNvPr>
          <p:cNvSpPr txBox="1"/>
          <p:nvPr/>
        </p:nvSpPr>
        <p:spPr>
          <a:xfrm>
            <a:off x="8070107" y="334329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FE6840-6EB6-8352-AFA9-9C838ECF903E}"/>
              </a:ext>
            </a:extLst>
          </p:cNvPr>
          <p:cNvSpPr txBox="1"/>
          <p:nvPr/>
        </p:nvSpPr>
        <p:spPr>
          <a:xfrm>
            <a:off x="10795846" y="334329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下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8" name="yt_shape_1112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127" name="yt_image_11127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30" name="yt_shape_11130"/>
          <p:cNvSpPr txBox="1"/>
          <p:nvPr/>
        </p:nvSpPr>
        <p:spPr>
          <a:xfrm>
            <a:off x="540000" y="1603297"/>
            <a:ext cx="666849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p:sp>
        <p:nvSpPr>
          <p:cNvPr id="11131" name="yt_shape_11131"/>
          <p:cNvSpPr txBox="1"/>
          <p:nvPr/>
        </p:nvSpPr>
        <p:spPr>
          <a:xfrm>
            <a:off x="540000" y="2102862"/>
            <a:ext cx="94464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132" name="yt_image_11132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8926" y="2708990"/>
            <a:ext cx="4688643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34" name="yt_shape_11134"/>
          <p:cNvSpPr txBox="1"/>
          <p:nvPr/>
        </p:nvSpPr>
        <p:spPr>
          <a:xfrm>
            <a:off x="540119" y="41943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某抛物线当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的增大而减小，则该抛物线可能为（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35" name="yt_table_111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720984"/>
              </p:ext>
            </p:extLst>
          </p:nvPr>
        </p:nvGraphicFramePr>
        <p:xfrm>
          <a:off x="540000" y="5153760"/>
          <a:ext cx="6739256" cy="950976"/>
        </p:xfrm>
        <a:graphic>
          <a:graphicData uri="http://schemas.openxmlformats.org/drawingml/2006/table">
            <a:tbl>
              <a:tblPr/>
              <a:tblGrid>
                <a:gridCol w="3683318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3055938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sp>
        <p:nvSpPr>
          <p:cNvPr id="11137" name="yt_shape_11137"/>
          <p:cNvSpPr txBox="1"/>
          <p:nvPr/>
        </p:nvSpPr>
        <p:spPr>
          <a:xfrm>
            <a:off x="540000" y="6155314"/>
            <a:ext cx="10667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，顶点坐标为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127618">
            <a:extLst>
              <a:ext uri="{FF2B5EF4-FFF2-40B4-BE49-F238E27FC236}">
                <a16:creationId xmlns:a16="http://schemas.microsoft.com/office/drawing/2014/main" id="{9024704F-B6CA-4E84-F596-980951D5B3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2741F4-5CDE-6B54-390A-ED4C750203B8}"/>
              </a:ext>
            </a:extLst>
          </p:cNvPr>
          <p:cNvSpPr txBox="1"/>
          <p:nvPr/>
        </p:nvSpPr>
        <p:spPr>
          <a:xfrm>
            <a:off x="9127264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BBA72A-37F1-5E98-19DE-FFA898244152}"/>
              </a:ext>
            </a:extLst>
          </p:cNvPr>
          <p:cNvSpPr txBox="1"/>
          <p:nvPr/>
        </p:nvSpPr>
        <p:spPr>
          <a:xfrm>
            <a:off x="2126508" y="46230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D12D68-78DD-B91C-F71C-EBD554B31184}"/>
              </a:ext>
            </a:extLst>
          </p:cNvPr>
          <p:cNvSpPr txBox="1"/>
          <p:nvPr/>
        </p:nvSpPr>
        <p:spPr>
          <a:xfrm>
            <a:off x="5164864" y="6108508"/>
            <a:ext cx="168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CC82A5-DE6B-08EF-B5D8-25DB112FA80E}"/>
              </a:ext>
            </a:extLst>
          </p:cNvPr>
          <p:cNvSpPr txBox="1"/>
          <p:nvPr/>
        </p:nvSpPr>
        <p:spPr>
          <a:xfrm>
            <a:off x="9109801" y="610850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8" name="yt_shape_11138"/>
          <p:cNvSpPr txBox="1"/>
          <p:nvPr/>
        </p:nvSpPr>
        <p:spPr>
          <a:xfrm>
            <a:off x="540000" y="2063610"/>
            <a:ext cx="711252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39" name="yt_shape_11139"/>
              <p:cNvSpPr txBox="1"/>
              <p:nvPr/>
            </p:nvSpPr>
            <p:spPr>
              <a:xfrm>
                <a:off x="540119" y="2563175"/>
                <a:ext cx="11111999" cy="63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的图象的开口方向、对称轴、顶点坐标分别是（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39" name="yt_shape_11139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3175"/>
                <a:ext cx="11111999" cy="638893"/>
              </a:xfrm>
              <a:prstGeom prst="rect">
                <a:avLst/>
              </a:prstGeom>
              <a:blipFill>
                <a:blip r:embed="rId2"/>
                <a:stretch>
                  <a:fillRect l="-1701" r="-76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41" name="yt_table_1114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968773"/>
              </p:ext>
            </p:extLst>
          </p:nvPr>
        </p:nvGraphicFramePr>
        <p:xfrm>
          <a:off x="540000" y="3252856"/>
          <a:ext cx="5130800" cy="1901952"/>
        </p:xfrm>
        <a:graphic>
          <a:graphicData uri="http://schemas.openxmlformats.org/drawingml/2006/table">
            <a:tbl>
              <a:tblPr/>
              <a:tblGrid>
                <a:gridCol w="5130800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向上、直线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、（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向上、直线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、（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向上、直线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、（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向下、直线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、（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pic>
        <p:nvPicPr>
          <p:cNvPr id="3" name="yt_shape_1697707127920">
            <a:extLst>
              <a:ext uri="{FF2B5EF4-FFF2-40B4-BE49-F238E27FC236}">
                <a16:creationId xmlns:a16="http://schemas.microsoft.com/office/drawing/2014/main" id="{8207113E-BF77-E4D2-4615-8E382291F5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0293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9A53E8-4430-47EB-481B-E2BED8E652C0}"/>
              </a:ext>
            </a:extLst>
          </p:cNvPr>
          <p:cNvSpPr txBox="1"/>
          <p:nvPr/>
        </p:nvSpPr>
        <p:spPr>
          <a:xfrm>
            <a:off x="10779971" y="2516369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3" name="yt_shape_11143"/>
          <p:cNvSpPr txBox="1"/>
          <p:nvPr/>
        </p:nvSpPr>
        <p:spPr>
          <a:xfrm>
            <a:off x="540119" y="147421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，请回答下列问题：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的顶点坐标、开口方向和对称轴；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）抛物线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的顶点坐标为（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），开口向下，对称轴为直线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6DF1AE-DCC8-3AFC-884D-CFCA08943E88}"/>
              </a:ext>
            </a:extLst>
          </p:cNvPr>
          <p:cNvSpPr txBox="1"/>
          <p:nvPr/>
        </p:nvSpPr>
        <p:spPr>
          <a:xfrm>
            <a:off x="585482" y="2889216"/>
            <a:ext cx="11067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），开口向下，对称轴为直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7AB79E-B716-C837-D59A-FBC4A8B55488}"/>
              </a:ext>
            </a:extLst>
          </p:cNvPr>
          <p:cNvSpPr txBox="1"/>
          <p:nvPr/>
        </p:nvSpPr>
        <p:spPr>
          <a:xfrm>
            <a:off x="585482" y="3364704"/>
            <a:ext cx="1153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7624AB-CA81-2C8D-85EE-359532651F3F}"/>
              </a:ext>
            </a:extLst>
          </p:cNvPr>
          <p:cNvSpPr txBox="1"/>
          <p:nvPr/>
        </p:nvSpPr>
        <p:spPr>
          <a:xfrm>
            <a:off x="479376" y="3823257"/>
            <a:ext cx="11593288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）分别通过怎样的平移，可以由抛物线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得到抛物线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89E99B-7F3E-C5B4-2E72-900191EC6B8F}"/>
              </a:ext>
            </a:extLst>
          </p:cNvPr>
          <p:cNvSpPr txBox="1"/>
          <p:nvPr/>
        </p:nvSpPr>
        <p:spPr>
          <a:xfrm>
            <a:off x="551384" y="4725144"/>
            <a:ext cx="9914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）抛物线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向右平移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个单位长度得到抛物线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231B62-C797-A07F-AFE2-11C5C7829AEF}"/>
              </a:ext>
            </a:extLst>
          </p:cNvPr>
          <p:cNvSpPr txBox="1"/>
          <p:nvPr/>
        </p:nvSpPr>
        <p:spPr>
          <a:xfrm>
            <a:off x="551384" y="5200632"/>
            <a:ext cx="1104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个单位长度，再向上平移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个单位长度得到抛物线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6F782F-9206-025B-DE52-2471BF2E120A}"/>
              </a:ext>
            </a:extLst>
          </p:cNvPr>
          <p:cNvSpPr txBox="1"/>
          <p:nvPr/>
        </p:nvSpPr>
        <p:spPr>
          <a:xfrm>
            <a:off x="551384" y="5676120"/>
            <a:ext cx="2016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8" name="yt_shape_11148"/>
          <p:cNvSpPr txBox="1"/>
          <p:nvPr/>
        </p:nvSpPr>
        <p:spPr>
          <a:xfrm>
            <a:off x="540119" y="126876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）抛物线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个单位长度得到抛物线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个单位长度，再向上平移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个单位长度得到抛物线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）将抛物线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2019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个单位长度，再向下平移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个单位长度得到抛物线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2019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95C102-388C-A30C-88CF-D5E06510224D}"/>
              </a:ext>
            </a:extLst>
          </p:cNvPr>
          <p:cNvSpPr txBox="1"/>
          <p:nvPr/>
        </p:nvSpPr>
        <p:spPr>
          <a:xfrm>
            <a:off x="450108" y="2648418"/>
            <a:ext cx="11219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）将抛物线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向右平移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2019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个单位长度，再向下平移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个单位长度得到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E89523-D451-086D-C1C1-FF4C5B5F0F5B}"/>
              </a:ext>
            </a:extLst>
          </p:cNvPr>
          <p:cNvSpPr txBox="1"/>
          <p:nvPr/>
        </p:nvSpPr>
        <p:spPr>
          <a:xfrm>
            <a:off x="450108" y="3123906"/>
            <a:ext cx="4742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B6DA2D2-C678-ADD5-5203-5AFB43E53768}"/>
              </a:ext>
            </a:extLst>
          </p:cNvPr>
          <p:cNvSpPr txBox="1"/>
          <p:nvPr/>
        </p:nvSpPr>
        <p:spPr>
          <a:xfrm>
            <a:off x="450107" y="1623350"/>
            <a:ext cx="11219497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）如果要得到抛物线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2019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u="none" strike="noStrike" kern="1200" cap="none" spc="15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，应将抛物线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u="none" strike="noStrike" kern="1200" cap="none" spc="15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怎样平移？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0" name="yt_shape_11150"/>
          <p:cNvSpPr txBox="1"/>
          <p:nvPr/>
        </p:nvSpPr>
        <p:spPr>
          <a:xfrm>
            <a:off x="540000" y="1160540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二次函数增减性相关的易错</a:t>
            </a:r>
          </a:p>
        </p:txBody>
      </p:sp>
      <p:sp>
        <p:nvSpPr>
          <p:cNvPr id="11151" name="yt_shape_11151"/>
          <p:cNvSpPr txBox="1"/>
          <p:nvPr/>
        </p:nvSpPr>
        <p:spPr>
          <a:xfrm>
            <a:off x="540119" y="16601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128161">
            <a:extLst>
              <a:ext uri="{FF2B5EF4-FFF2-40B4-BE49-F238E27FC236}">
                <a16:creationId xmlns:a16="http://schemas.microsoft.com/office/drawing/2014/main" id="{0FF6DB3A-6782-C7E1-0996-FD1CDB6B0D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9986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9DAD7B-273C-8745-C7E0-66BA05ED0804}"/>
              </a:ext>
            </a:extLst>
          </p:cNvPr>
          <p:cNvSpPr txBox="1"/>
          <p:nvPr/>
        </p:nvSpPr>
        <p:spPr>
          <a:xfrm>
            <a:off x="1059708" y="208878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1152">
            <a:extLst>
              <a:ext uri="{FF2B5EF4-FFF2-40B4-BE49-F238E27FC236}">
                <a16:creationId xmlns:a16="http://schemas.microsoft.com/office/drawing/2014/main" id="{C9FD504B-CB6F-D616-626D-8E9F96719749}"/>
              </a:ex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49705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154">
            <a:extLst>
              <a:ext uri="{FF2B5EF4-FFF2-40B4-BE49-F238E27FC236}">
                <a16:creationId xmlns:a16="http://schemas.microsoft.com/office/drawing/2014/main" id="{014E2AAC-C487-EE7D-258D-FB934FA09DDD}"/>
              </a:ext>
            </a:extLst>
          </p:cNvPr>
          <p:cNvSpPr txBox="1"/>
          <p:nvPr/>
        </p:nvSpPr>
        <p:spPr>
          <a:xfrm>
            <a:off x="551503" y="218892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）的顶点在第一象限，则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4" name="yt_table_11155" title="H_74.88">
            <a:extLst>
              <a:ext uri="{FF2B5EF4-FFF2-40B4-BE49-F238E27FC236}">
                <a16:creationId xmlns:a16="http://schemas.microsoft.com/office/drawing/2014/main" id="{44FD9FBC-D2E6-556A-9F7F-F3CA0DABBC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414758"/>
              </p:ext>
            </p:extLst>
          </p:nvPr>
        </p:nvGraphicFramePr>
        <p:xfrm>
          <a:off x="551384" y="2668223"/>
          <a:ext cx="6568123" cy="950976"/>
        </p:xfrm>
        <a:graphic>
          <a:graphicData uri="http://schemas.openxmlformats.org/drawingml/2006/table">
            <a:tbl>
              <a:tblPr/>
              <a:tblGrid>
                <a:gridCol w="4247198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2320925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sp>
        <p:nvSpPr>
          <p:cNvPr id="5" name="yt_shape_11157">
            <a:extLst>
              <a:ext uri="{FF2B5EF4-FFF2-40B4-BE49-F238E27FC236}">
                <a16:creationId xmlns:a16="http://schemas.microsoft.com/office/drawing/2014/main" id="{BEBF02AB-6F4C-E044-FA78-A1CD3F255D5F}"/>
              </a:ext>
            </a:extLst>
          </p:cNvPr>
          <p:cNvSpPr txBox="1"/>
          <p:nvPr/>
        </p:nvSpPr>
        <p:spPr>
          <a:xfrm>
            <a:off x="551384" y="3669777"/>
            <a:ext cx="108154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yt_table_11158" title="H_49.89504">
                <a:extLst>
                  <a:ext uri="{FF2B5EF4-FFF2-40B4-BE49-F238E27FC236}">
                    <a16:creationId xmlns:a16="http://schemas.microsoft.com/office/drawing/2014/main" id="{17CD387E-41EA-52AB-6F8E-2BE8E1E850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4183690"/>
                  </p:ext>
                </p:extLst>
              </p:nvPr>
            </p:nvGraphicFramePr>
            <p:xfrm>
              <a:off x="551384" y="4149080"/>
              <a:ext cx="7586028" cy="63366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2305368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2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yt_table_11158" title="H_49.89504">
                <a:extLst>
                  <a:ext uri="{FF2B5EF4-FFF2-40B4-BE49-F238E27FC236}">
                    <a16:creationId xmlns:a16="http://schemas.microsoft.com/office/drawing/2014/main" id="{17CD387E-41EA-52AB-6F8E-2BE8E1E850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4183690"/>
                  </p:ext>
                </p:extLst>
              </p:nvPr>
            </p:nvGraphicFramePr>
            <p:xfrm>
              <a:off x="551384" y="4149080"/>
              <a:ext cx="7586028" cy="63366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2305368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200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028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4392" r="-1449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605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5D9B39A-1145-A4CE-83CB-E10873DB18F5}"/>
              </a:ext>
            </a:extLst>
          </p:cNvPr>
          <p:cNvSpPr txBox="1"/>
          <p:nvPr/>
        </p:nvSpPr>
        <p:spPr>
          <a:xfrm>
            <a:off x="10867555" y="214211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87CCB8-EAC1-049D-4E0D-C69AA569D677}"/>
              </a:ext>
            </a:extLst>
          </p:cNvPr>
          <p:cNvSpPr txBox="1"/>
          <p:nvPr/>
        </p:nvSpPr>
        <p:spPr>
          <a:xfrm>
            <a:off x="10494373" y="36229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59" name="yt_shape_11159"/>
              <p:cNvSpPr txBox="1"/>
              <p:nvPr/>
            </p:nvSpPr>
            <p:spPr>
              <a:xfrm>
                <a:off x="540119" y="2036038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如图，把抛物线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平移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个单位后，其顶点在直线上的点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处，则平移后的抛物线的表达式是（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59" name="yt_shape_1115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36038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2548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64" name="yt_table_1116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604253"/>
              </p:ext>
            </p:extLst>
          </p:nvPr>
        </p:nvGraphicFramePr>
        <p:xfrm>
          <a:off x="540000" y="3042216"/>
          <a:ext cx="7094856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3081338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</a:tbl>
          </a:graphicData>
        </a:graphic>
      </p:graphicFrame>
      <p:grpSp>
        <p:nvGrpSpPr>
          <p:cNvPr id="11161" name="yt_shape_11161_skip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6662" y="3042216"/>
            <a:ext cx="1583170" cy="2140218"/>
            <a:chOff x="0" y="0"/>
            <a:chExt cx="1583170" cy="2140218"/>
          </a:xfrm>
        </p:grpSpPr>
        <p:pic>
          <p:nvPicPr>
            <p:cNvPr id="2" name="yt_image_1116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3170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63" name="yt_shape_11163"/>
            <p:cNvSpPr txBox="1"/>
            <p:nvPr/>
          </p:nvSpPr>
          <p:spPr>
            <a:xfrm>
              <a:off x="258304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69C7335-13B7-8ACB-995F-ACEB5B7614D7}"/>
              </a:ext>
            </a:extLst>
          </p:cNvPr>
          <p:cNvSpPr txBox="1"/>
          <p:nvPr/>
        </p:nvSpPr>
        <p:spPr>
          <a:xfrm>
            <a:off x="4564908" y="251101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2198</Words>
  <Application>Microsoft Office PowerPoint</Application>
  <PresentationFormat>宽屏</PresentationFormat>
  <Paragraphs>153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47</cp:revision>
  <dcterms:created xsi:type="dcterms:W3CDTF">2023-05-05T05:33:04Z</dcterms:created>
  <dcterms:modified xsi:type="dcterms:W3CDTF">2023-10-19T13:12:45Z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