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2" r:id="rId5"/>
    <p:sldId id="374" r:id="rId6"/>
    <p:sldId id="376" r:id="rId7"/>
    <p:sldId id="377" r:id="rId8"/>
    <p:sldId id="391" r:id="rId9"/>
    <p:sldId id="378" r:id="rId10"/>
    <p:sldId id="380" r:id="rId11"/>
    <p:sldId id="383" r:id="rId12"/>
    <p:sldId id="384" r:id="rId13"/>
    <p:sldId id="385" r:id="rId14"/>
    <p:sldId id="394" r:id="rId15"/>
    <p:sldId id="386" r:id="rId16"/>
    <p:sldId id="398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5" d="100"/>
          <a:sy n="55" d="100"/>
        </p:scale>
        <p:origin x="40" y="5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bin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bin"/><Relationship Id="rId4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bin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bin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bin"/><Relationship Id="rId7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80" name="yt_shape_12680"/>
          <p:cNvSpPr txBox="1"/>
          <p:nvPr/>
        </p:nvSpPr>
        <p:spPr>
          <a:xfrm>
            <a:off x="540000" y="1367561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679" name="yt_image_1267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67561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82" name="yt_shape_12682"/>
          <p:cNvSpPr txBox="1"/>
          <p:nvPr/>
        </p:nvSpPr>
        <p:spPr>
          <a:xfrm>
            <a:off x="540119" y="20651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同一平面内，直线和圆有三种位置关系，设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，圆心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到直线的距离为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</a:p>
        </p:txBody>
      </p:sp>
      <p:sp>
        <p:nvSpPr>
          <p:cNvPr id="12683" name="yt_shape_12683"/>
          <p:cNvSpPr txBox="1"/>
          <p:nvPr/>
        </p:nvSpPr>
        <p:spPr>
          <a:xfrm>
            <a:off x="540000" y="3024579"/>
            <a:ext cx="44403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）直线与圆相交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  <a:cs typeface="宋体" pitchFamily="24"/>
              </a:rPr>
              <a:t>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2684" name="yt_shape_12684"/>
          <p:cNvSpPr txBox="1"/>
          <p:nvPr/>
        </p:nvSpPr>
        <p:spPr>
          <a:xfrm>
            <a:off x="540000" y="3503882"/>
            <a:ext cx="44403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）直线与圆相切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  <a:cs typeface="宋体" pitchFamily="24"/>
              </a:rPr>
              <a:t>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2685" name="yt_shape_12685"/>
          <p:cNvSpPr txBox="1"/>
          <p:nvPr/>
        </p:nvSpPr>
        <p:spPr>
          <a:xfrm>
            <a:off x="540000" y="3983185"/>
            <a:ext cx="42094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）直线与圆相离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  <a:cs typeface="宋体" pitchFamily="24"/>
              </a:rPr>
              <a:t>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686" name="yt_shape_12686"/>
          <p:cNvSpPr txBox="1"/>
          <p:nvPr/>
        </p:nvSpPr>
        <p:spPr>
          <a:xfrm>
            <a:off x="540119" y="446248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一条直线和圆有唯一的公共点时，这条直线叫做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圆的切线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，这个唯一的公共点叫做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切点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687" name="yt_shape_12687"/>
          <p:cNvSpPr txBox="1"/>
          <p:nvPr/>
        </p:nvSpPr>
        <p:spPr>
          <a:xfrm>
            <a:off x="540000" y="5421923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圆的切线垂直于过切点的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半径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68B026F-FE7A-C234-62CE-AD39A28C05DF}"/>
              </a:ext>
            </a:extLst>
          </p:cNvPr>
          <p:cNvSpPr txBox="1"/>
          <p:nvPr/>
        </p:nvSpPr>
        <p:spPr>
          <a:xfrm>
            <a:off x="3813902" y="2977773"/>
            <a:ext cx="484886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D635AA1-156A-A61F-8898-BA7B637A54C6}"/>
              </a:ext>
            </a:extLst>
          </p:cNvPr>
          <p:cNvSpPr txBox="1"/>
          <p:nvPr/>
        </p:nvSpPr>
        <p:spPr>
          <a:xfrm>
            <a:off x="3813902" y="3457076"/>
            <a:ext cx="484886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99D49E5-73F7-671B-980A-C5286AC03E3D}"/>
              </a:ext>
            </a:extLst>
          </p:cNvPr>
          <p:cNvSpPr txBox="1"/>
          <p:nvPr/>
        </p:nvSpPr>
        <p:spPr>
          <a:xfrm>
            <a:off x="3813902" y="3936379"/>
            <a:ext cx="484886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330DFCB-A1F0-04D5-D1E5-B5802FD36FA2}"/>
              </a:ext>
            </a:extLst>
          </p:cNvPr>
          <p:cNvSpPr txBox="1"/>
          <p:nvPr/>
        </p:nvSpPr>
        <p:spPr>
          <a:xfrm>
            <a:off x="7384307" y="4415682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圆的切线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5275AE6-6FCE-36A8-8458-5C8AB87F9822}"/>
              </a:ext>
            </a:extLst>
          </p:cNvPr>
          <p:cNvSpPr txBox="1"/>
          <p:nvPr/>
        </p:nvSpPr>
        <p:spPr>
          <a:xfrm>
            <a:off x="1669308" y="489117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切点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F682951-536D-3652-2D3E-68D9F6FBEE1A}"/>
              </a:ext>
            </a:extLst>
          </p:cNvPr>
          <p:cNvSpPr txBox="1"/>
          <p:nvPr/>
        </p:nvSpPr>
        <p:spPr>
          <a:xfrm>
            <a:off x="4336189" y="537511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半径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6" name="yt_shape_12746"/>
          <p:cNvSpPr txBox="1"/>
          <p:nvPr/>
        </p:nvSpPr>
        <p:spPr>
          <a:xfrm>
            <a:off x="540119" y="109885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如图，给定一个半径长为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的圆，圆心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到水平直线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我们把圆上到直线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的点的个数记为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为经过圆心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的一条直线，此时圆上有四个到直线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的点，即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，由此可知：</a:t>
            </a:r>
          </a:p>
        </p:txBody>
      </p:sp>
      <p:sp>
        <p:nvSpPr>
          <p:cNvPr id="12750" name="yt_shape_12750"/>
          <p:cNvSpPr txBox="1"/>
          <p:nvPr/>
        </p:nvSpPr>
        <p:spPr>
          <a:xfrm>
            <a:off x="540000" y="483789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47" name="yt_shape_12747" title="H_165.1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40724" y="2690781"/>
            <a:ext cx="2310550" cy="2096784"/>
            <a:chOff x="0" y="0"/>
            <a:chExt cx="2310550" cy="2096784"/>
          </a:xfrm>
        </p:grpSpPr>
        <p:pic>
          <p:nvPicPr>
            <p:cNvPr id="2" name="yt_image_12747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10550" cy="17007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49" name="yt_shape_12749"/>
            <p:cNvSpPr txBox="1"/>
            <p:nvPr/>
          </p:nvSpPr>
          <p:spPr>
            <a:xfrm>
              <a:off x="545811" y="173678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2751" name="yt_shape_12751"/>
          <p:cNvSpPr txBox="1"/>
          <p:nvPr/>
        </p:nvSpPr>
        <p:spPr>
          <a:xfrm>
            <a:off x="540000" y="5211330"/>
            <a:ext cx="39161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2752" name="yt_shape_12752"/>
          <p:cNvSpPr txBox="1"/>
          <p:nvPr/>
        </p:nvSpPr>
        <p:spPr>
          <a:xfrm>
            <a:off x="540000" y="5690633"/>
            <a:ext cx="614751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CD84942-A129-0BDE-B493-EA415098A0CE}"/>
              </a:ext>
            </a:extLst>
          </p:cNvPr>
          <p:cNvSpPr txBox="1"/>
          <p:nvPr/>
        </p:nvSpPr>
        <p:spPr>
          <a:xfrm>
            <a:off x="3566252" y="5164524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37DFEB4-0710-12E9-5E3C-7715740C86E6}"/>
              </a:ext>
            </a:extLst>
          </p:cNvPr>
          <p:cNvSpPr txBox="1"/>
          <p:nvPr/>
        </p:nvSpPr>
        <p:spPr>
          <a:xfrm>
            <a:off x="5090252" y="5643827"/>
            <a:ext cx="1246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53" name="yt_shape_12753"/>
              <p:cNvSpPr txBox="1"/>
              <p:nvPr/>
            </p:nvSpPr>
            <p:spPr>
              <a:xfrm>
                <a:off x="540119" y="1350448"/>
                <a:ext cx="11111999" cy="175734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）的图象上运动，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为坐标原点，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的中点，以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为半径作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，则当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与坐标轴相切时，点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）或（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753" name="yt_shape_12753" descr="{&quot;rangeId&quot;:1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50448"/>
                <a:ext cx="11111999" cy="1757341"/>
              </a:xfrm>
              <a:prstGeom prst="rect">
                <a:avLst/>
              </a:prstGeom>
              <a:blipFill>
                <a:blip r:embed="rId2"/>
                <a:stretch>
                  <a:fillRect l="-1701" r="-220" b="-97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758" name="yt_shape_12758"/>
          <p:cNvSpPr txBox="1"/>
          <p:nvPr/>
        </p:nvSpPr>
        <p:spPr>
          <a:xfrm>
            <a:off x="540000" y="554489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55" name="yt_shape_12755" title="H_171.9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17568" y="3310941"/>
            <a:ext cx="1956862" cy="2183652"/>
            <a:chOff x="0" y="0"/>
            <a:chExt cx="1956862" cy="2183652"/>
          </a:xfrm>
        </p:grpSpPr>
        <p:pic>
          <p:nvPicPr>
            <p:cNvPr id="2" name="yt_image_12755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56862" cy="17876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57" name="yt_shape_12757"/>
            <p:cNvSpPr txBox="1"/>
            <p:nvPr/>
          </p:nvSpPr>
          <p:spPr>
            <a:xfrm>
              <a:off x="368967" y="182365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8718904-BA56-EAD6-DBF2-161B1C284A93}"/>
                  </a:ext>
                </a:extLst>
              </p:cNvPr>
              <p:cNvSpPr txBox="1"/>
              <p:nvPr/>
            </p:nvSpPr>
            <p:spPr>
              <a:xfrm>
                <a:off x="9964376" y="1981644"/>
                <a:ext cx="161531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7, 'hasSerialNum': 1, 'mathAnswerShape': 1}">
                <a:extLst>
                  <a:ext uri="{FF2B5EF4-FFF2-40B4-BE49-F238E27FC236}">
                    <a16:creationId xmlns:a16="http://schemas.microsoft.com/office/drawing/2014/main" id="{28718904-BA56-EAD6-DBF2-161B1C284A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64376" y="1981644"/>
                <a:ext cx="1615313" cy="613931"/>
              </a:xfrm>
              <a:prstGeom prst="rect">
                <a:avLst/>
              </a:prstGeom>
              <a:blipFill>
                <a:blip r:embed="rId4"/>
                <a:stretch>
                  <a:fillRect l="-6038" r="-5660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D43CB49-D531-FFC0-D892-3E1E351DB679}"/>
                  </a:ext>
                </a:extLst>
              </p:cNvPr>
              <p:cNvSpPr txBox="1"/>
              <p:nvPr/>
            </p:nvSpPr>
            <p:spPr>
              <a:xfrm>
                <a:off x="450108" y="2501963"/>
                <a:ext cx="192011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或（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7, 'hasSerialNum': 1, 'mathAnswerShape': 1}">
                <a:extLst>
                  <a:ext uri="{FF2B5EF4-FFF2-40B4-BE49-F238E27FC236}">
                    <a16:creationId xmlns:a16="http://schemas.microsoft.com/office/drawing/2014/main" id="{0D43CB49-D531-FFC0-D892-3E1E351DB6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501963"/>
                <a:ext cx="1920114" cy="554686"/>
              </a:xfrm>
              <a:prstGeom prst="rect">
                <a:avLst/>
              </a:prstGeom>
              <a:blipFill>
                <a:blip r:embed="rId5"/>
                <a:stretch>
                  <a:fillRect l="-5079" r="-4762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9" name="yt_shape_12759"/>
          <p:cNvSpPr txBox="1"/>
          <p:nvPr/>
        </p:nvSpPr>
        <p:spPr>
          <a:xfrm>
            <a:off x="540119" y="11967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（随州市中考）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，分别交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760" name="yt_image_12760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22861" y="2127413"/>
            <a:ext cx="1728192" cy="1696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62" name="yt_shape_12762"/>
          <p:cNvSpPr txBox="1"/>
          <p:nvPr/>
        </p:nvSpPr>
        <p:spPr>
          <a:xfrm>
            <a:off x="335360" y="2144576"/>
            <a:ext cx="32492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2765">
            <a:extLst>
              <a:ext uri="{FF2B5EF4-FFF2-40B4-BE49-F238E27FC236}">
                <a16:creationId xmlns:a16="http://schemas.microsoft.com/office/drawing/2014/main" id="{9F89664E-58F2-5B64-124C-0388ADAAC5EC}"/>
              </a:ext>
            </a:extLst>
          </p:cNvPr>
          <p:cNvSpPr txBox="1"/>
          <p:nvPr/>
        </p:nvSpPr>
        <p:spPr>
          <a:xfrm>
            <a:off x="358886" y="2573091"/>
            <a:ext cx="6594754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的切线，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3" name="yt_shape_12767">
            <a:extLst>
              <a:ext uri="{FF2B5EF4-FFF2-40B4-BE49-F238E27FC236}">
                <a16:creationId xmlns:a16="http://schemas.microsoft.com/office/drawing/2014/main" id="{AF84B073-3EB1-013F-5BB0-5B5B3D7DDF55}"/>
              </a:ext>
            </a:extLst>
          </p:cNvPr>
          <p:cNvSpPr txBox="1"/>
          <p:nvPr/>
        </p:nvSpPr>
        <p:spPr>
          <a:xfrm>
            <a:off x="4895791" y="6413314"/>
            <a:ext cx="1639103" cy="15938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850" b="0" i="0" u="none" spc="-8850">
                <a:solidFill>
                  <a:srgbClr val="1EE3CF"/>
                </a:solidFill>
                <a:effectLst/>
                <a:latin typeface="Times New Roman" pitchFamily="88"/>
                <a:ea typeface="宋体" pitchFamily="88"/>
                <a:cs typeface="宋体" pitchFamily="88"/>
              </a:rPr>
              <a:t> </a:t>
            </a:r>
            <a:r>
              <a:rPr lang="en-US" altLang="zh-CN" sz="8850" b="0" i="0" u="none" spc="10569">
                <a:solidFill>
                  <a:srgbClr val="1EE3CF"/>
                </a:solidFill>
                <a:effectLst/>
                <a:latin typeface="Times New Roman" pitchFamily="88"/>
                <a:ea typeface="宋体" pitchFamily="88"/>
                <a:cs typeface="宋体" pitchFamily="88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4" name="yt_image_12766">
            <a:extLst>
              <a:ext uri="{FF2B5EF4-FFF2-40B4-BE49-F238E27FC236}">
                <a16:creationId xmlns:a16="http://schemas.microsoft.com/office/drawing/2014/main" id="{F2F74752-7CD0-7F5A-F547-DAD77120F3F8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76320" y="4305307"/>
            <a:ext cx="1621274" cy="1765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367AFCDB-1FFE-ED07-084F-2C36FB98626D}"/>
              </a:ext>
            </a:extLst>
          </p:cNvPr>
          <p:cNvSpPr txBox="1"/>
          <p:nvPr/>
        </p:nvSpPr>
        <p:spPr>
          <a:xfrm>
            <a:off x="268875" y="2526285"/>
            <a:ext cx="2966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141A776-E096-BE09-F498-F0E6D6A922FD}"/>
              </a:ext>
            </a:extLst>
          </p:cNvPr>
          <p:cNvSpPr txBox="1"/>
          <p:nvPr/>
        </p:nvSpPr>
        <p:spPr>
          <a:xfrm>
            <a:off x="268875" y="3001773"/>
            <a:ext cx="2893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的切线，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051BD12-7FCC-345C-8944-94737B3F2F1F}"/>
              </a:ext>
            </a:extLst>
          </p:cNvPr>
          <p:cNvSpPr txBox="1"/>
          <p:nvPr/>
        </p:nvSpPr>
        <p:spPr>
          <a:xfrm>
            <a:off x="268875" y="3477261"/>
            <a:ext cx="6711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2A5ED87-3357-7983-EA29-94B583536B6C}"/>
              </a:ext>
            </a:extLst>
          </p:cNvPr>
          <p:cNvSpPr txBox="1"/>
          <p:nvPr/>
        </p:nvSpPr>
        <p:spPr>
          <a:xfrm>
            <a:off x="268875" y="3952749"/>
            <a:ext cx="3443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9872A15-C74C-7D4E-E40B-C0F8AA32B698}"/>
              </a:ext>
            </a:extLst>
          </p:cNvPr>
          <p:cNvSpPr txBox="1"/>
          <p:nvPr/>
        </p:nvSpPr>
        <p:spPr>
          <a:xfrm>
            <a:off x="268875" y="4428237"/>
            <a:ext cx="1924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ADBB796-CBCF-4F1E-20B8-C62D820B987E}"/>
              </a:ext>
            </a:extLst>
          </p:cNvPr>
          <p:cNvSpPr txBox="1"/>
          <p:nvPr/>
        </p:nvSpPr>
        <p:spPr>
          <a:xfrm>
            <a:off x="268875" y="4903725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E43F6B0-BBB2-651A-0E24-C797662F5BBE}"/>
              </a:ext>
            </a:extLst>
          </p:cNvPr>
          <p:cNvSpPr txBox="1"/>
          <p:nvPr/>
        </p:nvSpPr>
        <p:spPr>
          <a:xfrm>
            <a:off x="268875" y="5379213"/>
            <a:ext cx="4261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E04E4B7-56CC-BE25-0B30-7F0375252598}"/>
              </a:ext>
            </a:extLst>
          </p:cNvPr>
          <p:cNvSpPr txBox="1"/>
          <p:nvPr/>
        </p:nvSpPr>
        <p:spPr>
          <a:xfrm>
            <a:off x="268875" y="5854701"/>
            <a:ext cx="1797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769" name="yt_shape_12769"/>
              <p:cNvSpPr txBox="1"/>
              <p:nvPr/>
            </p:nvSpPr>
            <p:spPr>
              <a:xfrm>
                <a:off x="540000" y="1345788"/>
                <a:ext cx="7017947" cy="53955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）解：由题意可知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的直径，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𝐴𝑂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可得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中，由勾股定理得（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2769" name="yt_shape_127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45788"/>
                <a:ext cx="7017947" cy="5395580"/>
              </a:xfrm>
              <a:prstGeom prst="rect">
                <a:avLst/>
              </a:prstGeom>
              <a:blipFill>
                <a:blip r:embed="rId2"/>
                <a:stretch>
                  <a:fillRect l="-2693" t="-339" r="-1825" b="-9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4EA5973-74C5-919C-3EA8-DFD3B96928FC}"/>
                  </a:ext>
                </a:extLst>
              </p:cNvPr>
              <p:cNvSpPr txBox="1"/>
              <p:nvPr/>
            </p:nvSpPr>
            <p:spPr>
              <a:xfrm>
                <a:off x="449989" y="1298982"/>
                <a:ext cx="6566726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）解：由题意可知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4EA5973-74C5-919C-3EA8-DFD3B96928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298982"/>
                <a:ext cx="6566726" cy="618694"/>
              </a:xfrm>
              <a:prstGeom prst="rect">
                <a:avLst/>
              </a:prstGeom>
              <a:blipFill>
                <a:blip r:embed="rId3"/>
                <a:stretch>
                  <a:fillRect l="-1486" r="-1578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8427E43C-571E-8F8C-536D-B9CBF07D1E17}"/>
              </a:ext>
            </a:extLst>
          </p:cNvPr>
          <p:cNvSpPr txBox="1"/>
          <p:nvPr/>
        </p:nvSpPr>
        <p:spPr>
          <a:xfrm>
            <a:off x="449989" y="1824064"/>
            <a:ext cx="2858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AA73E6A-9010-4628-2403-643A2E52A797}"/>
              </a:ext>
            </a:extLst>
          </p:cNvPr>
          <p:cNvSpPr txBox="1"/>
          <p:nvPr/>
        </p:nvSpPr>
        <p:spPr>
          <a:xfrm>
            <a:off x="449989" y="2299552"/>
            <a:ext cx="2400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8D2A817-F7CA-3406-EA56-F8779CC92396}"/>
                  </a:ext>
                </a:extLst>
              </p:cNvPr>
              <p:cNvSpPr txBox="1"/>
              <p:nvPr/>
            </p:nvSpPr>
            <p:spPr>
              <a:xfrm>
                <a:off x="449989" y="2775040"/>
                <a:ext cx="4434649" cy="71267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8D2A817-F7CA-3406-EA56-F8779CC923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75040"/>
                <a:ext cx="4434649" cy="712673"/>
              </a:xfrm>
              <a:prstGeom prst="rect">
                <a:avLst/>
              </a:prstGeom>
              <a:blipFill>
                <a:blip r:embed="rId4"/>
                <a:stretch>
                  <a:fillRect l="-2201" r="-2201" b="-136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17698E7A-A2C5-F096-A51F-2066FDA36D66}"/>
              </a:ext>
            </a:extLst>
          </p:cNvPr>
          <p:cNvSpPr txBox="1"/>
          <p:nvPr/>
        </p:nvSpPr>
        <p:spPr>
          <a:xfrm>
            <a:off x="449989" y="3394101"/>
            <a:ext cx="4496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5A7C2DA-C095-B540-A2BB-C7A5E124E521}"/>
              </a:ext>
            </a:extLst>
          </p:cNvPr>
          <p:cNvSpPr txBox="1"/>
          <p:nvPr/>
        </p:nvSpPr>
        <p:spPr>
          <a:xfrm>
            <a:off x="449989" y="3869589"/>
            <a:ext cx="2905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32662A6-A62D-811C-9370-1E5F9D0921A2}"/>
                  </a:ext>
                </a:extLst>
              </p:cNvPr>
              <p:cNvSpPr txBox="1"/>
              <p:nvPr/>
            </p:nvSpPr>
            <p:spPr>
              <a:xfrm>
                <a:off x="449989" y="4345077"/>
                <a:ext cx="3443795" cy="79992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𝐴𝑂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32662A6-A62D-811C-9370-1E5F9D0921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45077"/>
                <a:ext cx="3443795" cy="799923"/>
              </a:xfrm>
              <a:prstGeom prst="rect">
                <a:avLst/>
              </a:prstGeom>
              <a:blipFill>
                <a:blip r:embed="rId5"/>
                <a:stretch>
                  <a:fillRect l="-2832" r="-26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6198C2B5-9377-AE34-2324-8633E6658616}"/>
              </a:ext>
            </a:extLst>
          </p:cNvPr>
          <p:cNvSpPr txBox="1"/>
          <p:nvPr/>
        </p:nvSpPr>
        <p:spPr>
          <a:xfrm>
            <a:off x="449989" y="5051388"/>
            <a:ext cx="4507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可得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9F3566E-01F3-89EC-E5AB-C04B14066949}"/>
              </a:ext>
            </a:extLst>
          </p:cNvPr>
          <p:cNvSpPr txBox="1"/>
          <p:nvPr/>
        </p:nvSpPr>
        <p:spPr>
          <a:xfrm>
            <a:off x="449989" y="5526876"/>
            <a:ext cx="71301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中，由勾股定理得（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66F8245-B4F3-4B6B-FC7A-03008948F6D4}"/>
                  </a:ext>
                </a:extLst>
              </p:cNvPr>
              <p:cNvSpPr txBox="1"/>
              <p:nvPr/>
            </p:nvSpPr>
            <p:spPr>
              <a:xfrm>
                <a:off x="449989" y="6002365"/>
                <a:ext cx="3191574" cy="7336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66F8245-B4F3-4B6B-FC7A-03008948F6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002365"/>
                <a:ext cx="3191574" cy="733628"/>
              </a:xfrm>
              <a:prstGeom prst="rect">
                <a:avLst/>
              </a:prstGeom>
              <a:blipFill>
                <a:blip r:embed="rId6"/>
                <a:stretch>
                  <a:fillRect l="-3059" r="-3059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yt_shape_12763">
                <a:extLst>
                  <a:ext uri="{FF2B5EF4-FFF2-40B4-BE49-F238E27FC236}">
                    <a16:creationId xmlns:a16="http://schemas.microsoft.com/office/drawing/2014/main" id="{33EB54CD-0CE2-3247-D96C-F6939C940683}"/>
                  </a:ext>
                </a:extLst>
              </p:cNvPr>
              <p:cNvSpPr txBox="1"/>
              <p:nvPr/>
            </p:nvSpPr>
            <p:spPr>
              <a:xfrm>
                <a:off x="427785" y="923453"/>
                <a:ext cx="6325578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" name="yt_shape_12763">
                <a:extLst>
                  <a:ext uri="{FF2B5EF4-FFF2-40B4-BE49-F238E27FC236}">
                    <a16:creationId xmlns:a16="http://schemas.microsoft.com/office/drawing/2014/main" id="{33EB54CD-0CE2-3247-D96C-F6939C9406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785" y="923453"/>
                <a:ext cx="6325578" cy="469167"/>
              </a:xfrm>
              <a:prstGeom prst="rect">
                <a:avLst/>
              </a:prstGeom>
              <a:blipFill>
                <a:blip r:embed="rId7"/>
                <a:stretch>
                  <a:fillRect l="-2890" t="-2597" r="-2023" b="-40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yt_image_12760">
            <a:extLst>
              <a:ext uri="{FF2B5EF4-FFF2-40B4-BE49-F238E27FC236}">
                <a16:creationId xmlns:a16="http://schemas.microsoft.com/office/drawing/2014/main" id="{EA77F0AC-D306-4210-393E-01C48DE566C8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922861" y="2127413"/>
            <a:ext cx="1728192" cy="1696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4" name="yt_shape_12774"/>
          <p:cNvSpPr txBox="1"/>
          <p:nvPr/>
        </p:nvSpPr>
        <p:spPr>
          <a:xfrm>
            <a:off x="540000" y="836712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773" name="yt_image_12773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76" name="yt_shape_12776"/>
          <p:cNvSpPr txBox="1"/>
          <p:nvPr/>
        </p:nvSpPr>
        <p:spPr>
          <a:xfrm>
            <a:off x="540000" y="1534295"/>
            <a:ext cx="102127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（天津市中考改编）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38°.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777" name="yt_shape_12777"/>
              <p:cNvSpPr txBox="1"/>
              <p:nvPr/>
            </p:nvSpPr>
            <p:spPr>
              <a:xfrm>
                <a:off x="540000" y="2013598"/>
                <a:ext cx="8116261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的中点，求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的度数；</a:t>
                </a:r>
              </a:p>
            </p:txBody>
          </p:sp>
        </mc:Choice>
        <mc:Fallback>
          <p:sp>
            <p:nvSpPr>
              <p:cNvPr id="12777" name="yt_shape_127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13598"/>
                <a:ext cx="8116261" cy="490006"/>
              </a:xfrm>
              <a:prstGeom prst="rect">
                <a:avLst/>
              </a:prstGeom>
              <a:blipFill>
                <a:blip r:embed="rId3"/>
                <a:stretch>
                  <a:fillRect l="-2329" r="-1427" b="-370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779" name="yt_image_1277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56261" y="3021620"/>
            <a:ext cx="1774508" cy="1851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784">
                <a:extLst>
                  <a:ext uri="{FF2B5EF4-FFF2-40B4-BE49-F238E27FC236}">
                    <a16:creationId xmlns:a16="http://schemas.microsoft.com/office/drawing/2014/main" id="{2B03AEEA-C498-3C55-9700-800E8F07403D}"/>
                  </a:ext>
                </a:extLst>
              </p:cNvPr>
              <p:cNvSpPr txBox="1"/>
              <p:nvPr/>
            </p:nvSpPr>
            <p:spPr>
              <a:xfrm>
                <a:off x="599439" y="2595408"/>
                <a:ext cx="4834657" cy="40651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的直径，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38°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38°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52°.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由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为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的中点，得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2784">
                <a:extLst>
                  <a:ext uri="{FF2B5EF4-FFF2-40B4-BE49-F238E27FC236}">
                    <a16:creationId xmlns:a16="http://schemas.microsoft.com/office/drawing/2014/main" id="{2B03AEEA-C498-3C55-9700-800E8F0740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9439" y="2595408"/>
                <a:ext cx="4834657" cy="4065152"/>
              </a:xfrm>
              <a:prstGeom prst="rect">
                <a:avLst/>
              </a:prstGeom>
              <a:blipFill>
                <a:blip r:embed="rId5"/>
                <a:stretch>
                  <a:fillRect l="-3783" t="-1349" r="-2900" b="-35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5C5E6498-A095-8B05-5241-8087E6288CF6}"/>
              </a:ext>
            </a:extLst>
          </p:cNvPr>
          <p:cNvSpPr txBox="1"/>
          <p:nvPr/>
        </p:nvSpPr>
        <p:spPr>
          <a:xfrm>
            <a:off x="509428" y="2548602"/>
            <a:ext cx="4229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CB509A9-FC59-DFB5-37AF-3A645D5EA9BA}"/>
              </a:ext>
            </a:extLst>
          </p:cNvPr>
          <p:cNvSpPr txBox="1"/>
          <p:nvPr/>
        </p:nvSpPr>
        <p:spPr>
          <a:xfrm>
            <a:off x="509428" y="3024090"/>
            <a:ext cx="2400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3DF3332-A26E-AE90-6682-7285E28F8DD3}"/>
              </a:ext>
            </a:extLst>
          </p:cNvPr>
          <p:cNvSpPr txBox="1"/>
          <p:nvPr/>
        </p:nvSpPr>
        <p:spPr>
          <a:xfrm>
            <a:off x="509428" y="3499578"/>
            <a:ext cx="3356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C70C911-C6F8-204D-50F5-710F1E2DF9FE}"/>
              </a:ext>
            </a:extLst>
          </p:cNvPr>
          <p:cNvSpPr txBox="1"/>
          <p:nvPr/>
        </p:nvSpPr>
        <p:spPr>
          <a:xfrm>
            <a:off x="509428" y="3975066"/>
            <a:ext cx="2705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38°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A650EC3-97CF-0408-E2C7-361F17CB94AB}"/>
              </a:ext>
            </a:extLst>
          </p:cNvPr>
          <p:cNvSpPr txBox="1"/>
          <p:nvPr/>
        </p:nvSpPr>
        <p:spPr>
          <a:xfrm>
            <a:off x="509428" y="4450554"/>
            <a:ext cx="3636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38°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52°.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A7FA7C7-7EFF-2DF8-1D96-D9F40E5EE1CA}"/>
                  </a:ext>
                </a:extLst>
              </p:cNvPr>
              <p:cNvSpPr txBox="1"/>
              <p:nvPr/>
            </p:nvSpPr>
            <p:spPr>
              <a:xfrm>
                <a:off x="509428" y="4926042"/>
                <a:ext cx="4151122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由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为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的中点，得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A7FA7C7-7EFF-2DF8-1D96-D9F40E5EE1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9428" y="4926042"/>
                <a:ext cx="4151122" cy="646189"/>
              </a:xfrm>
              <a:prstGeom prst="rect">
                <a:avLst/>
              </a:prstGeom>
              <a:blipFill>
                <a:blip r:embed="rId6"/>
                <a:stretch>
                  <a:fillRect l="-2349" r="-2349" b="-169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432C278-05EF-0D60-EE0B-9E795A041A77}"/>
                  </a:ext>
                </a:extLst>
              </p:cNvPr>
              <p:cNvSpPr txBox="1"/>
              <p:nvPr/>
            </p:nvSpPr>
            <p:spPr>
              <a:xfrm>
                <a:off x="509428" y="5478619"/>
                <a:ext cx="49679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432C278-05EF-0D60-EE0B-9E795A041A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9428" y="5478619"/>
                <a:ext cx="4967986" cy="765061"/>
              </a:xfrm>
              <a:prstGeom prst="rect">
                <a:avLst/>
              </a:prstGeom>
              <a:blipFill>
                <a:blip r:embed="rId7"/>
                <a:stretch>
                  <a:fillRect l="-1963" r="-1840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FC3CE255-BA91-F378-DCA6-6533BBE21203}"/>
              </a:ext>
            </a:extLst>
          </p:cNvPr>
          <p:cNvSpPr txBox="1"/>
          <p:nvPr/>
        </p:nvSpPr>
        <p:spPr>
          <a:xfrm>
            <a:off x="509428" y="6150068"/>
            <a:ext cx="3409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81" name="yt_shape_12781"/>
          <p:cNvSpPr txBox="1"/>
          <p:nvPr/>
        </p:nvSpPr>
        <p:spPr>
          <a:xfrm>
            <a:off x="540119" y="9807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782" name="yt_image_12782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0336" y="2026506"/>
            <a:ext cx="2304256" cy="2143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786">
                <a:extLst>
                  <a:ext uri="{FF2B5EF4-FFF2-40B4-BE49-F238E27FC236}">
                    <a16:creationId xmlns:a16="http://schemas.microsoft.com/office/drawing/2014/main" id="{756EDEC1-C3DA-53B5-5A15-526E64BEBB75}"/>
                  </a:ext>
                </a:extLst>
              </p:cNvPr>
              <p:cNvSpPr txBox="1"/>
              <p:nvPr/>
            </p:nvSpPr>
            <p:spPr>
              <a:xfrm>
                <a:off x="540000" y="2054302"/>
                <a:ext cx="6022483" cy="446744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切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DP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38°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38°.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38°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128°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64°.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38°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64°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38°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26°.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2786">
                <a:extLst>
                  <a:ext uri="{FF2B5EF4-FFF2-40B4-BE49-F238E27FC236}">
                    <a16:creationId xmlns:a16="http://schemas.microsoft.com/office/drawing/2014/main" id="{756EDEC1-C3DA-53B5-5A15-526E64BEBB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54302"/>
                <a:ext cx="6022483" cy="4467441"/>
              </a:xfrm>
              <a:prstGeom prst="rect">
                <a:avLst/>
              </a:prstGeom>
              <a:blipFill>
                <a:blip r:embed="rId3"/>
                <a:stretch>
                  <a:fillRect l="-3138" t="-1228" r="-1721" b="-32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5E01394-2DAF-A2E0-8514-C44F90E399A4}"/>
              </a:ext>
            </a:extLst>
          </p:cNvPr>
          <p:cNvSpPr txBox="1"/>
          <p:nvPr/>
        </p:nvSpPr>
        <p:spPr>
          <a:xfrm>
            <a:off x="449989" y="2007496"/>
            <a:ext cx="4698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en-US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切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DC64CF8-C316-A9D4-1A2D-FBE5820C8D69}"/>
              </a:ext>
            </a:extLst>
          </p:cNvPr>
          <p:cNvSpPr txBox="1"/>
          <p:nvPr/>
        </p:nvSpPr>
        <p:spPr>
          <a:xfrm>
            <a:off x="449989" y="2482984"/>
            <a:ext cx="194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F7E9209-9B1D-0A95-AF43-D502F3AFA7E9}"/>
              </a:ext>
            </a:extLst>
          </p:cNvPr>
          <p:cNvSpPr txBox="1"/>
          <p:nvPr/>
        </p:nvSpPr>
        <p:spPr>
          <a:xfrm>
            <a:off x="449989" y="2958472"/>
            <a:ext cx="5850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DP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38°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EA27913-5F33-2547-3EDD-4D46A9D85258}"/>
              </a:ext>
            </a:extLst>
          </p:cNvPr>
          <p:cNvSpPr txBox="1"/>
          <p:nvPr/>
        </p:nvSpPr>
        <p:spPr>
          <a:xfrm>
            <a:off x="449989" y="3433960"/>
            <a:ext cx="2967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38°.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EF8F4B9-0171-33A4-2C56-159B17AECD4D}"/>
              </a:ext>
            </a:extLst>
          </p:cNvPr>
          <p:cNvSpPr txBox="1"/>
          <p:nvPr/>
        </p:nvSpPr>
        <p:spPr>
          <a:xfrm>
            <a:off x="449989" y="3909448"/>
            <a:ext cx="6101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38°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128°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5781514-8FBB-EC74-63D0-97EF3F5F3FE6}"/>
                  </a:ext>
                </a:extLst>
              </p:cNvPr>
              <p:cNvSpPr txBox="1"/>
              <p:nvPr/>
            </p:nvSpPr>
            <p:spPr>
              <a:xfrm>
                <a:off x="449989" y="4384936"/>
                <a:ext cx="35725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64°.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5781514-8FBB-EC74-63D0-97EF3F5F3F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84936"/>
                <a:ext cx="3572573" cy="765061"/>
              </a:xfrm>
              <a:prstGeom prst="rect">
                <a:avLst/>
              </a:prstGeom>
              <a:blipFill>
                <a:blip r:embed="rId4"/>
                <a:stretch>
                  <a:fillRect l="-2730" r="-256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551B94EE-ABC9-2A3B-6E3F-73C324E4B57B}"/>
              </a:ext>
            </a:extLst>
          </p:cNvPr>
          <p:cNvSpPr txBox="1"/>
          <p:nvPr/>
        </p:nvSpPr>
        <p:spPr>
          <a:xfrm>
            <a:off x="449989" y="5056385"/>
            <a:ext cx="2229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F5B1196-E0D4-FFC1-960C-64506E562E1E}"/>
              </a:ext>
            </a:extLst>
          </p:cNvPr>
          <p:cNvSpPr txBox="1"/>
          <p:nvPr/>
        </p:nvSpPr>
        <p:spPr>
          <a:xfrm>
            <a:off x="449989" y="5531873"/>
            <a:ext cx="3620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38°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A1D3E06-A378-9C3C-D4E5-C76E2A30D2BA}"/>
              </a:ext>
            </a:extLst>
          </p:cNvPr>
          <p:cNvSpPr txBox="1"/>
          <p:nvPr/>
        </p:nvSpPr>
        <p:spPr>
          <a:xfrm>
            <a:off x="449989" y="6007361"/>
            <a:ext cx="61443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64°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38°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26°.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" name="yt_image_12788">
            <a:extLst>
              <a:ext uri="{FF2B5EF4-FFF2-40B4-BE49-F238E27FC236}">
                <a16:creationId xmlns:a16="http://schemas.microsoft.com/office/drawing/2014/main" id="{0A2DE6EC-BB26-0CC0-5405-BB4500ADBB82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18595" y="4384936"/>
            <a:ext cx="2219706" cy="2217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89" name="yt_shape_12689"/>
          <p:cNvSpPr txBox="1"/>
          <p:nvPr/>
        </p:nvSpPr>
        <p:spPr>
          <a:xfrm>
            <a:off x="540000" y="1194287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688" name="yt_image_12688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94287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91" name="yt_shape_12691"/>
          <p:cNvSpPr txBox="1"/>
          <p:nvPr/>
        </p:nvSpPr>
        <p:spPr>
          <a:xfrm>
            <a:off x="540000" y="1897584"/>
            <a:ext cx="506228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直线和圆的三种位置关系</a:t>
            </a:r>
          </a:p>
        </p:txBody>
      </p:sp>
      <p:sp>
        <p:nvSpPr>
          <p:cNvPr id="12692" name="yt_shape_12692"/>
          <p:cNvSpPr txBox="1"/>
          <p:nvPr/>
        </p:nvSpPr>
        <p:spPr>
          <a:xfrm>
            <a:off x="540000" y="2397149"/>
            <a:ext cx="59279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如图中直径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的切线的图形是（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2693" name="yt_image_12693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62000" y="3028816"/>
            <a:ext cx="4667999" cy="1030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695" name="yt_shape_12695"/>
              <p:cNvSpPr txBox="1"/>
              <p:nvPr/>
            </p:nvSpPr>
            <p:spPr>
              <a:xfrm>
                <a:off x="540119" y="4110362"/>
                <a:ext cx="11111999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上，且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，若以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为半径作圆与直线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相离，则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的取值范围是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695" name="yt_shape_12695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110362"/>
                <a:ext cx="11111999" cy="953915"/>
              </a:xfrm>
              <a:prstGeom prst="rect">
                <a:avLst/>
              </a:prstGeom>
              <a:blipFill>
                <a:blip r:embed="rId4"/>
                <a:stretch>
                  <a:fillRect l="-1701" t="-1911" r="-1482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7707740321">
            <a:extLst>
              <a:ext uri="{FF2B5EF4-FFF2-40B4-BE49-F238E27FC236}">
                <a16:creationId xmlns:a16="http://schemas.microsoft.com/office/drawing/2014/main" id="{013B81F4-E8F7-9605-C5E7-C2B84ED0F2C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3691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72C51AC-D048-1422-B29D-DA58A37C6A72}"/>
              </a:ext>
            </a:extLst>
          </p:cNvPr>
          <p:cNvSpPr txBox="1"/>
          <p:nvPr/>
        </p:nvSpPr>
        <p:spPr>
          <a:xfrm>
            <a:off x="5660164" y="235034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60283E7-01D2-DD8B-F1E9-22C3EEE6F89C}"/>
              </a:ext>
            </a:extLst>
          </p:cNvPr>
          <p:cNvSpPr txBox="1"/>
          <p:nvPr/>
        </p:nvSpPr>
        <p:spPr>
          <a:xfrm>
            <a:off x="4412508" y="4583875"/>
            <a:ext cx="1280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8" name="yt_image_1269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16280" y="2290141"/>
            <a:ext cx="1383301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2697">
            <a:extLst>
              <a:ext uri="{FF2B5EF4-FFF2-40B4-BE49-F238E27FC236}">
                <a16:creationId xmlns:a16="http://schemas.microsoft.com/office/drawing/2014/main" id="{62200F2C-D678-F101-70C7-F094085DA726}"/>
              </a:ext>
            </a:extLst>
          </p:cNvPr>
          <p:cNvSpPr txBox="1"/>
          <p:nvPr/>
        </p:nvSpPr>
        <p:spPr>
          <a:xfrm>
            <a:off x="540000" y="105273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为圆心，以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2.5cm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为半径画圆，则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有何种位置关系？请说明理由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3" name="yt_shape_12700">
            <a:extLst>
              <a:ext uri="{FF2B5EF4-FFF2-40B4-BE49-F238E27FC236}">
                <a16:creationId xmlns:a16="http://schemas.microsoft.com/office/drawing/2014/main" id="{E62C2686-F861-5E8F-FEF0-0B185A49A67E}"/>
              </a:ext>
            </a:extLst>
          </p:cNvPr>
          <p:cNvSpPr txBox="1"/>
          <p:nvPr/>
        </p:nvSpPr>
        <p:spPr>
          <a:xfrm>
            <a:off x="540000" y="1989146"/>
            <a:ext cx="30713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与直线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相交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701">
                <a:extLst>
                  <a:ext uri="{FF2B5EF4-FFF2-40B4-BE49-F238E27FC236}">
                    <a16:creationId xmlns:a16="http://schemas.microsoft.com/office/drawing/2014/main" id="{6B1ABDF5-2B39-4E50-1E32-F766E800541B}"/>
                  </a:ext>
                </a:extLst>
              </p:cNvPr>
              <p:cNvSpPr txBox="1"/>
              <p:nvPr/>
            </p:nvSpPr>
            <p:spPr>
              <a:xfrm>
                <a:off x="540000" y="2468449"/>
                <a:ext cx="4610236" cy="40492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理由：过点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5cm.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2.4cm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2.5cm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与直线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的位置关系是相交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4" name="yt_shape_12701">
                <a:extLst>
                  <a:ext uri="{FF2B5EF4-FFF2-40B4-BE49-F238E27FC236}">
                    <a16:creationId xmlns:a16="http://schemas.microsoft.com/office/drawing/2014/main" id="{6B1ABDF5-2B39-4E50-1E32-F766E80054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68449"/>
                <a:ext cx="4610236" cy="4049250"/>
              </a:xfrm>
              <a:prstGeom prst="rect">
                <a:avLst/>
              </a:prstGeom>
              <a:blipFill>
                <a:blip r:embed="rId3"/>
                <a:stretch>
                  <a:fillRect l="-4101" t="-1355" r="-3175" b="-37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C77F79B-B826-755B-83C9-50C0FE195A67}"/>
              </a:ext>
            </a:extLst>
          </p:cNvPr>
          <p:cNvSpPr txBox="1"/>
          <p:nvPr/>
        </p:nvSpPr>
        <p:spPr>
          <a:xfrm>
            <a:off x="449989" y="1942340"/>
            <a:ext cx="3221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与直线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相交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9FD010E-89F0-1E0D-E1BC-5E641D0175B9}"/>
              </a:ext>
            </a:extLst>
          </p:cNvPr>
          <p:cNvSpPr txBox="1"/>
          <p:nvPr/>
        </p:nvSpPr>
        <p:spPr>
          <a:xfrm>
            <a:off x="449989" y="2421643"/>
            <a:ext cx="421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理由：过点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3520540-F860-6739-F160-A713255ECDF2}"/>
              </a:ext>
            </a:extLst>
          </p:cNvPr>
          <p:cNvSpPr txBox="1"/>
          <p:nvPr/>
        </p:nvSpPr>
        <p:spPr>
          <a:xfrm>
            <a:off x="449989" y="2897131"/>
            <a:ext cx="4177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0BB0BC5-EE45-EB87-0AEA-6D4DAA9E36A7}"/>
              </a:ext>
            </a:extLst>
          </p:cNvPr>
          <p:cNvSpPr txBox="1"/>
          <p:nvPr/>
        </p:nvSpPr>
        <p:spPr>
          <a:xfrm>
            <a:off x="449989" y="3372619"/>
            <a:ext cx="3224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5C12471-6DBA-6089-D77E-B6DD6B17F087}"/>
                  </a:ext>
                </a:extLst>
              </p:cNvPr>
              <p:cNvSpPr txBox="1"/>
              <p:nvPr/>
            </p:nvSpPr>
            <p:spPr>
              <a:xfrm>
                <a:off x="449989" y="3848107"/>
                <a:ext cx="3659124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5cm.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5C12471-6DBA-6089-D77E-B6DD6B17F0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48107"/>
                <a:ext cx="3659124" cy="630441"/>
              </a:xfrm>
              <a:prstGeom prst="rect">
                <a:avLst/>
              </a:prstGeom>
              <a:blipFill>
                <a:blip r:embed="rId4"/>
                <a:stretch>
                  <a:fillRect l="-2667" r="-2500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29B78E1-BD1B-DC60-4DD1-759187165DBA}"/>
                  </a:ext>
                </a:extLst>
              </p:cNvPr>
              <p:cNvSpPr txBox="1"/>
              <p:nvPr/>
            </p:nvSpPr>
            <p:spPr>
              <a:xfrm>
                <a:off x="449989" y="4384936"/>
                <a:ext cx="41710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29B78E1-BD1B-DC60-4DD1-759187165D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84936"/>
                <a:ext cx="4171061" cy="765061"/>
              </a:xfrm>
              <a:prstGeom prst="rect">
                <a:avLst/>
              </a:prstGeom>
              <a:blipFill>
                <a:blip r:embed="rId5"/>
                <a:stretch>
                  <a:fillRect l="-2339" r="-2339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9D73A714-DB75-3A9D-4F69-58E33479BB85}"/>
              </a:ext>
            </a:extLst>
          </p:cNvPr>
          <p:cNvSpPr txBox="1"/>
          <p:nvPr/>
        </p:nvSpPr>
        <p:spPr>
          <a:xfrm>
            <a:off x="449989" y="5056385"/>
            <a:ext cx="22803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5002F54-6592-6031-9003-BF72914E3B25}"/>
              </a:ext>
            </a:extLst>
          </p:cNvPr>
          <p:cNvSpPr txBox="1"/>
          <p:nvPr/>
        </p:nvSpPr>
        <p:spPr>
          <a:xfrm>
            <a:off x="449989" y="5531874"/>
            <a:ext cx="4285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2.4cm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65E1D8B-1F7B-B177-330C-8C31FCB495A5}"/>
              </a:ext>
            </a:extLst>
          </p:cNvPr>
          <p:cNvSpPr txBox="1"/>
          <p:nvPr/>
        </p:nvSpPr>
        <p:spPr>
          <a:xfrm>
            <a:off x="449989" y="6007361"/>
            <a:ext cx="4745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与直线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的位置关系是相交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4" name="yt_image_12703">
            <a:extLst>
              <a:ext uri="{FF2B5EF4-FFF2-40B4-BE49-F238E27FC236}">
                <a16:creationId xmlns:a16="http://schemas.microsoft.com/office/drawing/2014/main" id="{DE650F4F-760E-9973-5A27-071071A88D71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892882" y="4582713"/>
            <a:ext cx="1123336" cy="1683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6" name="yt_shape_12706"/>
          <p:cNvSpPr txBox="1"/>
          <p:nvPr/>
        </p:nvSpPr>
        <p:spPr>
          <a:xfrm>
            <a:off x="540000" y="1476573"/>
            <a:ext cx="321562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切线的性质</a:t>
            </a:r>
          </a:p>
        </p:txBody>
      </p:sp>
      <p:sp>
        <p:nvSpPr>
          <p:cNvPr id="12707" name="yt_shape_12707"/>
          <p:cNvSpPr txBox="1"/>
          <p:nvPr/>
        </p:nvSpPr>
        <p:spPr>
          <a:xfrm>
            <a:off x="540119" y="197613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外一点，且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为切点，连接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708" name="yt_table_12708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93753557"/>
                  </p:ext>
                </p:extLst>
              </p:nvPr>
            </p:nvGraphicFramePr>
            <p:xfrm>
              <a:off x="540000" y="2935573"/>
              <a:ext cx="7327520" cy="462153"/>
            </p:xfrm>
            <a:graphic>
              <a:graphicData uri="http://schemas.openxmlformats.org/drawingml/2006/table">
                <a:tbl>
                  <a:tblPr/>
                  <a:tblGrid>
                    <a:gridCol w="2181670">
                      <a:extLst>
                        <a:ext uri="{9D8B030D-6E8A-4147-A177-3AD203B41FA5}">
                          <a16:colId xmlns:a16="http://schemas.microsoft.com/office/drawing/2014/main" val="10434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435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436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43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2708" name="yt_table_12708" descr="{&quot;rangeId&quot;:8,&quot;type&quot;:&quot;Option&quot;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93753557"/>
                  </p:ext>
                </p:extLst>
              </p:nvPr>
            </p:nvGraphicFramePr>
            <p:xfrm>
              <a:off x="540000" y="2359000"/>
              <a:ext cx="7327520" cy="462153"/>
            </p:xfrm>
            <a:graphic>
              <a:graphicData uri="http://schemas.openxmlformats.org/drawingml/2006/table">
                <a:tbl>
                  <a:tblPr/>
                  <a:tblGrid>
                    <a:gridCol w="2181670">
                      <a:extLst>
                        <a:ext uri="{9D8B030D-6E8A-4147-A177-3AD203B41FA5}">
                          <a16:colId xmlns:a16="http://schemas.microsoft.com/office/drawing/2014/main" val="10434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435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436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437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299" r="-236034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845" t="-1299" r="-138028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712" name="yt_shape_12712"/>
          <p:cNvSpPr txBox="1"/>
          <p:nvPr/>
        </p:nvSpPr>
        <p:spPr>
          <a:xfrm>
            <a:off x="540000" y="541877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09" name="yt_shape_12709" title="H_139.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90524" y="3600776"/>
            <a:ext cx="2010951" cy="1767600"/>
            <a:chOff x="0" y="0"/>
            <a:chExt cx="2010951" cy="1767600"/>
          </a:xfrm>
        </p:grpSpPr>
        <p:pic>
          <p:nvPicPr>
            <p:cNvPr id="2" name="yt_image_12709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10951" cy="1371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11" name="yt_shape_12711"/>
            <p:cNvSpPr txBox="1"/>
            <p:nvPr/>
          </p:nvSpPr>
          <p:spPr>
            <a:xfrm>
              <a:off x="472194" y="140760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7740506">
            <a:extLst>
              <a:ext uri="{FF2B5EF4-FFF2-40B4-BE49-F238E27FC236}">
                <a16:creationId xmlns:a16="http://schemas.microsoft.com/office/drawing/2014/main" id="{CA1636BC-00A7-3C7D-B556-684A9747986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15900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79088CE-267E-5768-887C-19BF64327DCA}"/>
              </a:ext>
            </a:extLst>
          </p:cNvPr>
          <p:cNvSpPr txBox="1"/>
          <p:nvPr/>
        </p:nvSpPr>
        <p:spPr>
          <a:xfrm>
            <a:off x="3787033" y="240482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3" name="yt_shape_12713"/>
          <p:cNvSpPr txBox="1"/>
          <p:nvPr/>
        </p:nvSpPr>
        <p:spPr>
          <a:xfrm>
            <a:off x="540119" y="197191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如图，两同心圆的大圆半径长为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，小圆半径长为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，大圆的弦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与小圆相切，切点为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717" name="yt_shape_12717"/>
          <p:cNvSpPr txBox="1"/>
          <p:nvPr/>
        </p:nvSpPr>
        <p:spPr>
          <a:xfrm>
            <a:off x="540000" y="492342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14" name="yt_shape_12714" title="H_140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46172" y="3083718"/>
            <a:ext cx="1499655" cy="1789317"/>
            <a:chOff x="0" y="0"/>
            <a:chExt cx="1499655" cy="1789317"/>
          </a:xfrm>
        </p:grpSpPr>
        <p:pic>
          <p:nvPicPr>
            <p:cNvPr id="2" name="yt_image_12714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99655" cy="13933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16" name="yt_shape_12716"/>
            <p:cNvSpPr txBox="1"/>
            <p:nvPr/>
          </p:nvSpPr>
          <p:spPr>
            <a:xfrm>
              <a:off x="216546" y="142931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13E6B87-B970-F7F1-82A3-DA322328EFE7}"/>
              </a:ext>
            </a:extLst>
          </p:cNvPr>
          <p:cNvSpPr txBox="1"/>
          <p:nvPr/>
        </p:nvSpPr>
        <p:spPr>
          <a:xfrm>
            <a:off x="4682383" y="2400601"/>
            <a:ext cx="703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8" name="yt_shape_12718"/>
          <p:cNvSpPr txBox="1"/>
          <p:nvPr/>
        </p:nvSpPr>
        <p:spPr>
          <a:xfrm>
            <a:off x="540000" y="1918802"/>
            <a:ext cx="97911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719" name="yt_image_1271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44272" y="2552277"/>
            <a:ext cx="2491740" cy="1753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21" name="yt_shape_12721"/>
          <p:cNvSpPr txBox="1"/>
          <p:nvPr/>
        </p:nvSpPr>
        <p:spPr>
          <a:xfrm>
            <a:off x="407368" y="2484120"/>
            <a:ext cx="38518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2724">
            <a:extLst>
              <a:ext uri="{FF2B5EF4-FFF2-40B4-BE49-F238E27FC236}">
                <a16:creationId xmlns:a16="http://schemas.microsoft.com/office/drawing/2014/main" id="{39B0FE24-F412-6DB4-C1EF-D8A15D703A64}"/>
              </a:ext>
            </a:extLst>
          </p:cNvPr>
          <p:cNvSpPr txBox="1"/>
          <p:nvPr/>
        </p:nvSpPr>
        <p:spPr>
          <a:xfrm>
            <a:off x="450789" y="3043758"/>
            <a:ext cx="5228034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OTA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OTA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3" name="yt_shape_12726">
            <a:extLst>
              <a:ext uri="{FF2B5EF4-FFF2-40B4-BE49-F238E27FC236}">
                <a16:creationId xmlns:a16="http://schemas.microsoft.com/office/drawing/2014/main" id="{E451C241-DFD0-D503-7514-36135382115F}"/>
              </a:ext>
            </a:extLst>
          </p:cNvPr>
          <p:cNvSpPr txBox="1"/>
          <p:nvPr/>
        </p:nvSpPr>
        <p:spPr>
          <a:xfrm>
            <a:off x="4933286" y="6572035"/>
            <a:ext cx="1747401" cy="113460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300" b="0" i="0" u="none" spc="-6300">
                <a:solidFill>
                  <a:srgbClr val="1EE3CF"/>
                </a:solidFill>
                <a:effectLst/>
                <a:latin typeface="Times New Roman" pitchFamily="63"/>
                <a:ea typeface="宋体" pitchFamily="63"/>
                <a:cs typeface="宋体" pitchFamily="63"/>
              </a:rPr>
              <a:t> </a:t>
            </a:r>
            <a:r>
              <a:rPr lang="en-US" altLang="zh-CN" sz="6300" b="0" i="0" u="none" spc="12051">
                <a:solidFill>
                  <a:srgbClr val="1EE3CF"/>
                </a:solidFill>
                <a:effectLst/>
                <a:latin typeface="Times New Roman" pitchFamily="63"/>
                <a:ea typeface="宋体" pitchFamily="63"/>
                <a:cs typeface="宋体" pitchFamily="63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4" name="yt_image_12725">
            <a:extLst>
              <a:ext uri="{FF2B5EF4-FFF2-40B4-BE49-F238E27FC236}">
                <a16:creationId xmlns:a16="http://schemas.microsoft.com/office/drawing/2014/main" id="{1A1C424F-2657-CC1B-99F0-59B2F980EEF3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29771" y="4523485"/>
            <a:ext cx="2406241" cy="1753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5AAC9B75-24EF-7A41-A3E1-157C7D0040F3}"/>
              </a:ext>
            </a:extLst>
          </p:cNvPr>
          <p:cNvSpPr txBox="1"/>
          <p:nvPr/>
        </p:nvSpPr>
        <p:spPr>
          <a:xfrm>
            <a:off x="360778" y="2996952"/>
            <a:ext cx="3161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98C5814-4575-E621-F632-2A5DB22D8097}"/>
              </a:ext>
            </a:extLst>
          </p:cNvPr>
          <p:cNvSpPr txBox="1"/>
          <p:nvPr/>
        </p:nvSpPr>
        <p:spPr>
          <a:xfrm>
            <a:off x="360778" y="3472440"/>
            <a:ext cx="259410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OTA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993926D-A4EF-0D86-F130-3CB2FBFC4869}"/>
              </a:ext>
            </a:extLst>
          </p:cNvPr>
          <p:cNvSpPr txBox="1"/>
          <p:nvPr/>
        </p:nvSpPr>
        <p:spPr>
          <a:xfrm>
            <a:off x="360778" y="3947928"/>
            <a:ext cx="2758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234B40A-97FB-48DD-A080-1D557512E73A}"/>
              </a:ext>
            </a:extLst>
          </p:cNvPr>
          <p:cNvSpPr txBox="1"/>
          <p:nvPr/>
        </p:nvSpPr>
        <p:spPr>
          <a:xfrm>
            <a:off x="360778" y="4423416"/>
            <a:ext cx="3677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3B19124-E6C2-DC79-1493-BBE0ECD3D2C0}"/>
              </a:ext>
            </a:extLst>
          </p:cNvPr>
          <p:cNvSpPr txBox="1"/>
          <p:nvPr/>
        </p:nvSpPr>
        <p:spPr>
          <a:xfrm>
            <a:off x="360778" y="4898904"/>
            <a:ext cx="53575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OTA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FCDE046-A221-6DD8-C0F4-55697ED05D81}"/>
              </a:ext>
            </a:extLst>
          </p:cNvPr>
          <p:cNvSpPr txBox="1"/>
          <p:nvPr/>
        </p:nvSpPr>
        <p:spPr>
          <a:xfrm>
            <a:off x="360778" y="5374392"/>
            <a:ext cx="239445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28" name="yt_shape_12728"/>
              <p:cNvSpPr txBox="1"/>
              <p:nvPr/>
            </p:nvSpPr>
            <p:spPr>
              <a:xfrm>
                <a:off x="540000" y="1897336"/>
                <a:ext cx="6455293" cy="19594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）解：作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，易得四边形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OTCE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为矩形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由勾股定理，得半径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728" name="yt_shape_12728" descr="{&quot;rangeId&quot;:2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97336"/>
                <a:ext cx="6455293" cy="1959447"/>
              </a:xfrm>
              <a:prstGeom prst="rect">
                <a:avLst/>
              </a:prstGeom>
              <a:blipFill>
                <a:blip r:embed="rId2"/>
                <a:stretch>
                  <a:fillRect l="-2927" t="-2484" r="-1983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730" name="yt_image_12730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8248" y="3548725"/>
            <a:ext cx="2160240" cy="1574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C817DD8-C7D9-291D-59EB-3C7DB09F0703}"/>
              </a:ext>
            </a:extLst>
          </p:cNvPr>
          <p:cNvSpPr txBox="1"/>
          <p:nvPr/>
        </p:nvSpPr>
        <p:spPr>
          <a:xfrm>
            <a:off x="449989" y="1850530"/>
            <a:ext cx="6572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）解：作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，易得四边形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OTCE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为矩形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C69F42A-AB3A-87C8-7A54-64F2AD86A5AC}"/>
                  </a:ext>
                </a:extLst>
              </p:cNvPr>
              <p:cNvSpPr txBox="1"/>
              <p:nvPr/>
            </p:nvSpPr>
            <p:spPr>
              <a:xfrm>
                <a:off x="449989" y="2326018"/>
                <a:ext cx="3004376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8, 'mathAnswerShape': 1}">
                <a:extLst>
                  <a:ext uri="{FF2B5EF4-FFF2-40B4-BE49-F238E27FC236}">
                    <a16:creationId xmlns:a16="http://schemas.microsoft.com/office/drawing/2014/main" id="{EC69F42A-AB3A-87C8-7A54-64F2AD86A5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26018"/>
                <a:ext cx="3004376" cy="613931"/>
              </a:xfrm>
              <a:prstGeom prst="rect">
                <a:avLst/>
              </a:prstGeom>
              <a:blipFill>
                <a:blip r:embed="rId4"/>
                <a:stretch>
                  <a:fillRect l="-3245" r="-3043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A7D64A6-B51B-D43C-1012-89675C5909BD}"/>
                  </a:ext>
                </a:extLst>
              </p:cNvPr>
              <p:cNvSpPr txBox="1"/>
              <p:nvPr/>
            </p:nvSpPr>
            <p:spPr>
              <a:xfrm>
                <a:off x="449989" y="2846337"/>
                <a:ext cx="5474526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8, 'mathAnswerShape': 1}">
                <a:extLst>
                  <a:ext uri="{FF2B5EF4-FFF2-40B4-BE49-F238E27FC236}">
                    <a16:creationId xmlns:a16="http://schemas.microsoft.com/office/drawing/2014/main" id="{6A7D64A6-B51B-D43C-1012-89675C5909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46337"/>
                <a:ext cx="5474526" cy="613931"/>
              </a:xfrm>
              <a:prstGeom prst="rect">
                <a:avLst/>
              </a:prstGeom>
              <a:blipFill>
                <a:blip r:embed="rId5"/>
                <a:stretch>
                  <a:fillRect l="-1782" r="-2004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850F147A-170F-CAA6-3032-0EC24B0AD1F4}"/>
              </a:ext>
            </a:extLst>
          </p:cNvPr>
          <p:cNvSpPr txBox="1"/>
          <p:nvPr/>
        </p:nvSpPr>
        <p:spPr>
          <a:xfrm>
            <a:off x="449989" y="3366657"/>
            <a:ext cx="3863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由勾股定理，得半径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2722">
                <a:extLst>
                  <a:ext uri="{FF2B5EF4-FFF2-40B4-BE49-F238E27FC236}">
                    <a16:creationId xmlns:a16="http://schemas.microsoft.com/office/drawing/2014/main" id="{EA1198A7-9AEA-5489-EF7E-1490F7A8B992}"/>
                  </a:ext>
                </a:extLst>
              </p:cNvPr>
              <p:cNvSpPr txBox="1"/>
              <p:nvPr/>
            </p:nvSpPr>
            <p:spPr>
              <a:xfrm>
                <a:off x="449989" y="1283377"/>
                <a:ext cx="5411866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2722">
                <a:extLst>
                  <a:ext uri="{FF2B5EF4-FFF2-40B4-BE49-F238E27FC236}">
                    <a16:creationId xmlns:a16="http://schemas.microsoft.com/office/drawing/2014/main" id="{EA1198A7-9AEA-5489-EF7E-1490F7A8B9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283377"/>
                <a:ext cx="5411866" cy="465577"/>
              </a:xfrm>
              <a:prstGeom prst="rect">
                <a:avLst/>
              </a:prstGeom>
              <a:blipFill>
                <a:blip r:embed="rId6"/>
                <a:stretch>
                  <a:fillRect l="-3491" t="-5263" r="-2365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yt_image_12719">
            <a:extLst>
              <a:ext uri="{FF2B5EF4-FFF2-40B4-BE49-F238E27FC236}">
                <a16:creationId xmlns:a16="http://schemas.microsoft.com/office/drawing/2014/main" id="{5EEE6634-495A-BD22-9A90-73F3E1B76C9A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62498" y="1186503"/>
            <a:ext cx="2491740" cy="1753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3" name="yt_shape_12733"/>
          <p:cNvSpPr txBox="1"/>
          <p:nvPr/>
        </p:nvSpPr>
        <p:spPr>
          <a:xfrm>
            <a:off x="540000" y="1899740"/>
            <a:ext cx="475450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对多种情况考虑不全面</a:t>
            </a:r>
          </a:p>
        </p:txBody>
      </p:sp>
      <p:sp>
        <p:nvSpPr>
          <p:cNvPr id="12734" name="yt_shape_12734"/>
          <p:cNvSpPr txBox="1"/>
          <p:nvPr/>
        </p:nvSpPr>
        <p:spPr>
          <a:xfrm>
            <a:off x="540119" y="2399305"/>
            <a:ext cx="1138852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如图，矩形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在第一象限，点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），现有一圆同时与矩形的三边都相切，则此圆的圆心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），（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），（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），（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735" name="yt_image_1273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9973" y="3991235"/>
            <a:ext cx="1812052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7740733">
            <a:extLst>
              <a:ext uri="{FF2B5EF4-FFF2-40B4-BE49-F238E27FC236}">
                <a16:creationId xmlns:a16="http://schemas.microsoft.com/office/drawing/2014/main" id="{3C84ABF5-3F6C-0222-7AA7-ABAB0AE09E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3906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25F2680-B2A5-2AAC-0643-4181D467111D}"/>
              </a:ext>
            </a:extLst>
          </p:cNvPr>
          <p:cNvSpPr txBox="1"/>
          <p:nvPr/>
        </p:nvSpPr>
        <p:spPr>
          <a:xfrm>
            <a:off x="5512646" y="2827987"/>
            <a:ext cx="551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），（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），（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），（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2</a:t>
            </a:r>
            <a:r>
              <a:rPr kumimoji="0" lang="zh-CN" altLang="en-US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8" name="yt_shape_12738"/>
          <p:cNvSpPr txBox="1"/>
          <p:nvPr/>
        </p:nvSpPr>
        <p:spPr>
          <a:xfrm>
            <a:off x="540000" y="1309128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737" name="yt_image_12737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09128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40" name="yt_shape_12740"/>
          <p:cNvSpPr txBox="1"/>
          <p:nvPr/>
        </p:nvSpPr>
        <p:spPr>
          <a:xfrm>
            <a:off x="540119" y="200099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（嘉兴市中考）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已知平面内有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的位置关系为（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741" name="yt_table_1274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1617172"/>
              </p:ext>
            </p:extLst>
          </p:nvPr>
        </p:nvGraphicFramePr>
        <p:xfrm>
          <a:off x="540000" y="2960432"/>
          <a:ext cx="6318886" cy="950976"/>
        </p:xfrm>
        <a:graphic>
          <a:graphicData uri="http://schemas.openxmlformats.org/drawingml/2006/table">
            <a:tbl>
              <a:tblPr/>
              <a:tblGrid>
                <a:gridCol w="3913823">
                  <a:extLst>
                    <a:ext uri="{9D8B030D-6E8A-4147-A177-3AD203B41FA5}">
                      <a16:colId xmlns:a16="http://schemas.microsoft.com/office/drawing/2014/main" val="10438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4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相切或相交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0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2743" name="yt_shape_12743"/>
              <p:cNvSpPr txBox="1"/>
              <p:nvPr/>
            </p:nvSpPr>
            <p:spPr>
              <a:xfrm>
                <a:off x="540119" y="3961986"/>
                <a:ext cx="11244513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（泸州市中考）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在平面直角坐标系内，以原点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为半径作圆，点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上运动，过点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作该圆的一条切线，切点为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的最小值为（</a:t>
                </a:r>
                <a:r>
                  <a:rPr lang="zh-CN" altLang="zh-CN" sz="12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2743" name="yt_shape_127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961986"/>
                <a:ext cx="11244513" cy="945708"/>
              </a:xfrm>
              <a:prstGeom prst="rect">
                <a:avLst/>
              </a:prstGeom>
              <a:blipFill>
                <a:blip r:embed="rId3"/>
                <a:stretch>
                  <a:fillRect l="-1681" t="-5806" r="-1464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745" name="yt_table_12745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22115201"/>
                  </p:ext>
                </p:extLst>
              </p:nvPr>
            </p:nvGraphicFramePr>
            <p:xfrm>
              <a:off x="556621" y="5120517"/>
              <a:ext cx="7327520" cy="462153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440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441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442"/>
                        </a:ext>
                      </a:extLst>
                    </a:gridCol>
                    <a:gridCol w="1249490">
                      <a:extLst>
                        <a:ext uri="{9D8B030D-6E8A-4147-A177-3AD203B41FA5}">
                          <a16:colId xmlns:a16="http://schemas.microsoft.com/office/drawing/2014/main" val="1044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4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745" name="yt_table_12745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22115201"/>
                  </p:ext>
                </p:extLst>
              </p:nvPr>
            </p:nvGraphicFramePr>
            <p:xfrm>
              <a:off x="556621" y="5120517"/>
              <a:ext cx="7327520" cy="462153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440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441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442"/>
                        </a:ext>
                      </a:extLst>
                    </a:gridCol>
                    <a:gridCol w="1249490">
                      <a:extLst>
                        <a:ext uri="{9D8B030D-6E8A-4147-A177-3AD203B41FA5}">
                          <a16:colId xmlns:a16="http://schemas.microsoft.com/office/drawing/2014/main" val="10443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81127" t="-1299" r="-57746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86829" t="-1299" b="-402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4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91888C2-11D8-C7CB-E780-8FF2CA2FDC91}"/>
              </a:ext>
            </a:extLst>
          </p:cNvPr>
          <p:cNvSpPr txBox="1"/>
          <p:nvPr/>
        </p:nvSpPr>
        <p:spPr>
          <a:xfrm>
            <a:off x="6344496" y="242967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02F812C-E2F9-A923-9B2E-E336922C37E3}"/>
              </a:ext>
            </a:extLst>
          </p:cNvPr>
          <p:cNvSpPr txBox="1"/>
          <p:nvPr/>
        </p:nvSpPr>
        <p:spPr>
          <a:xfrm>
            <a:off x="10992544" y="445186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2367</Words>
  <Application>Microsoft Office PowerPoint</Application>
  <PresentationFormat>宽屏</PresentationFormat>
  <Paragraphs>183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3204169298@qq.com</cp:lastModifiedBy>
  <cp:revision>44</cp:revision>
  <dcterms:created xsi:type="dcterms:W3CDTF">2023-05-05T05:33:04Z</dcterms:created>
  <dcterms:modified xsi:type="dcterms:W3CDTF">2023-10-19T16:01:49Z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