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73" r:id="rId8"/>
    <p:sldId id="375" r:id="rId9"/>
    <p:sldId id="377" r:id="rId10"/>
    <p:sldId id="380" r:id="rId11"/>
    <p:sldId id="383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24" y="6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10" Type="http://schemas.openxmlformats.org/officeDocument/2006/relationships/image" Target="../media/image13.png"/><Relationship Id="rId4" Type="http://schemas.openxmlformats.org/officeDocument/2006/relationships/image" Target="../media/image20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241424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784" name="yt_shape_13784"/>
          <p:cNvSpPr txBox="1"/>
          <p:nvPr/>
        </p:nvSpPr>
        <p:spPr>
          <a:xfrm>
            <a:off x="540119" y="28935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），那么该抛物线的表达式为（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85" name="yt_table_137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401871"/>
              </p:ext>
            </p:extLst>
          </p:nvPr>
        </p:nvGraphicFramePr>
        <p:xfrm>
          <a:off x="540000" y="3852986"/>
          <a:ext cx="6755130" cy="950976"/>
        </p:xfrm>
        <a:graphic>
          <a:graphicData uri="http://schemas.openxmlformats.org/drawingml/2006/table">
            <a:tbl>
              <a:tblPr/>
              <a:tblGrid>
                <a:gridCol w="3996055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759075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4110637-F9C3-8C0F-673B-A42BF17B4D3F}"/>
              </a:ext>
            </a:extLst>
          </p:cNvPr>
          <p:cNvSpPr txBox="1"/>
          <p:nvPr/>
        </p:nvSpPr>
        <p:spPr>
          <a:xfrm>
            <a:off x="3040908" y="3322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7" name="yt_shape_13827"/>
              <p:cNvSpPr txBox="1"/>
              <p:nvPr/>
            </p:nvSpPr>
            <p:spPr>
              <a:xfrm>
                <a:off x="540119" y="985832"/>
                <a:ext cx="11111999" cy="1800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分）如图，隧道的截面由抛物线和长方形构成，长方形的长是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按照图中所示的平面直角坐标系，抛物线可以用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表示，且抛物线上的点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到墙面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，到地面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27" name="yt_shape_13827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5832"/>
                <a:ext cx="11111999" cy="1800045"/>
              </a:xfrm>
              <a:prstGeom prst="rect">
                <a:avLst/>
              </a:prstGeom>
              <a:blipFill>
                <a:blip r:embed="rId2"/>
                <a:stretch>
                  <a:fillRect l="-1701" t="-3051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29" name="yt_image_1382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401" y="3356992"/>
            <a:ext cx="1955197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D12742C-2FC4-D863-7AAB-9C8385186453}"/>
              </a:ext>
            </a:extLst>
          </p:cNvPr>
          <p:cNvSpPr txBox="1"/>
          <p:nvPr/>
        </p:nvSpPr>
        <p:spPr>
          <a:xfrm>
            <a:off x="450108" y="15101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）根据题意，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39773E-6916-F00A-DB5F-F90FFB59F0C9}"/>
                  </a:ext>
                </a:extLst>
              </p:cNvPr>
              <p:cNvSpPr txBox="1"/>
              <p:nvPr/>
            </p:nvSpPr>
            <p:spPr>
              <a:xfrm>
                <a:off x="450108" y="1985622"/>
                <a:ext cx="3797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39773E-6916-F00A-DB5F-F90FFB59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85622"/>
                <a:ext cx="3797998" cy="765061"/>
              </a:xfrm>
              <a:prstGeom prst="rect">
                <a:avLst/>
              </a:prstGeom>
              <a:blipFill>
                <a:blip r:embed="rId2"/>
                <a:stretch>
                  <a:fillRect l="-2568" r="-25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D079CD-C5A0-592C-1624-3FB993EA8F91}"/>
                  </a:ext>
                </a:extLst>
              </p:cNvPr>
              <p:cNvSpPr txBox="1"/>
              <p:nvPr/>
            </p:nvSpPr>
            <p:spPr>
              <a:xfrm>
                <a:off x="450108" y="2657071"/>
                <a:ext cx="677773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D079CD-C5A0-592C-1624-3FB993EA8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57071"/>
                <a:ext cx="6777737" cy="768046"/>
              </a:xfrm>
              <a:prstGeom prst="rect">
                <a:avLst/>
              </a:prstGeom>
              <a:blipFill>
                <a:blip r:embed="rId3"/>
                <a:stretch>
                  <a:fillRect l="-1439" r="-13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5B397B-7ABF-9AE2-6D20-B72F88C4B65C}"/>
                  </a:ext>
                </a:extLst>
              </p:cNvPr>
              <p:cNvSpPr txBox="1"/>
              <p:nvPr/>
            </p:nvSpPr>
            <p:spPr>
              <a:xfrm>
                <a:off x="450108" y="3331505"/>
                <a:ext cx="558596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5B397B-7ABF-9AE2-6D20-B72F88C4B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1505"/>
                <a:ext cx="5585968" cy="1328560"/>
              </a:xfrm>
              <a:prstGeom prst="rect">
                <a:avLst/>
              </a:prstGeom>
              <a:blipFill>
                <a:blip r:embed="rId4"/>
                <a:stretch>
                  <a:fillRect l="-1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D1FA50-F080-6175-8B0F-634AF11997B3}"/>
                  </a:ext>
                </a:extLst>
              </p:cNvPr>
              <p:cNvSpPr txBox="1"/>
              <p:nvPr/>
            </p:nvSpPr>
            <p:spPr>
              <a:xfrm>
                <a:off x="450108" y="4566453"/>
                <a:ext cx="538708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D1FA50-F080-6175-8B0F-634AF1199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66453"/>
                <a:ext cx="5387086" cy="768045"/>
              </a:xfrm>
              <a:prstGeom prst="rect">
                <a:avLst/>
              </a:prstGeom>
              <a:blipFill>
                <a:blip r:embed="rId5"/>
                <a:stretch>
                  <a:fillRect l="-1810" r="-16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F5859A-8135-4D4D-E086-66BF8DA15AAB}"/>
                  </a:ext>
                </a:extLst>
              </p:cNvPr>
              <p:cNvSpPr txBox="1"/>
              <p:nvPr/>
            </p:nvSpPr>
            <p:spPr>
              <a:xfrm>
                <a:off x="450108" y="5240886"/>
                <a:ext cx="35757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F5859A-8135-4D4D-E086-66BF8DA15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40886"/>
                <a:ext cx="3575748" cy="768046"/>
              </a:xfrm>
              <a:prstGeom prst="rect">
                <a:avLst/>
              </a:prstGeom>
              <a:blipFill>
                <a:blip r:embed="rId6"/>
                <a:stretch>
                  <a:fillRect l="-2730" r="-27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AA934F2-4D46-34E4-DF31-2546693B256F}"/>
              </a:ext>
            </a:extLst>
          </p:cNvPr>
          <p:cNvSpPr txBox="1"/>
          <p:nvPr/>
        </p:nvSpPr>
        <p:spPr>
          <a:xfrm>
            <a:off x="450108" y="5915320"/>
            <a:ext cx="6674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），即拱顶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到地面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831">
            <a:extLst>
              <a:ext uri="{FF2B5EF4-FFF2-40B4-BE49-F238E27FC236}">
                <a16:creationId xmlns:a16="http://schemas.microsoft.com/office/drawing/2014/main" id="{99DAF687-3AC5-641E-5095-3535BE1E4726}"/>
              </a:ext>
            </a:extLst>
          </p:cNvPr>
          <p:cNvSpPr txBox="1"/>
          <p:nvPr/>
        </p:nvSpPr>
        <p:spPr>
          <a:xfrm>
            <a:off x="335360" y="1124744"/>
            <a:ext cx="8481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）求该抛物线的表达式，并计算出拱顶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的距离；</a:t>
            </a:r>
          </a:p>
        </p:txBody>
      </p:sp>
      <p:pic>
        <p:nvPicPr>
          <p:cNvPr id="10" name="yt_image_13829">
            <a:extLst>
              <a:ext uri="{FF2B5EF4-FFF2-40B4-BE49-F238E27FC236}">
                <a16:creationId xmlns:a16="http://schemas.microsoft.com/office/drawing/2014/main" id="{0A12FF81-8148-AA69-3E42-795E0A9FD75C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16849" y="2657071"/>
            <a:ext cx="1955197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6" name="yt_shape_13836"/>
              <p:cNvSpPr txBox="1"/>
              <p:nvPr/>
            </p:nvSpPr>
            <p:spPr>
              <a:xfrm>
                <a:off x="540119" y="1684076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）由题意，得货车最外侧与地面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的交点为（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这辆货车能安全通过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6" name="yt_shape_13836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84076"/>
                <a:ext cx="11111999" cy="1590115"/>
              </a:xfrm>
              <a:prstGeom prst="rect">
                <a:avLst/>
              </a:prstGeom>
              <a:blipFill>
                <a:blip r:embed="rId2"/>
                <a:stretch>
                  <a:fillRect l="-1701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8" name="yt_shape_13838"/>
              <p:cNvSpPr txBox="1"/>
              <p:nvPr/>
            </p:nvSpPr>
            <p:spPr>
              <a:xfrm>
                <a:off x="540000" y="3324979"/>
                <a:ext cx="5429371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8" name="yt_shape_13838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4979"/>
                <a:ext cx="5429371" cy="641779"/>
              </a:xfrm>
              <a:prstGeom prst="rect">
                <a:avLst/>
              </a:prstGeom>
              <a:blipFill>
                <a:blip r:embed="rId3"/>
                <a:stretch>
                  <a:fillRect l="-3483" r="-247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840" name="yt_shape_13840"/>
              <p:cNvSpPr txBox="1"/>
              <p:nvPr/>
            </p:nvSpPr>
            <p:spPr>
              <a:xfrm>
                <a:off x="526184" y="4929033"/>
                <a:ext cx="4535024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即两排灯的水平距离最小是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840" name="yt_shape_138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4" y="4929033"/>
                <a:ext cx="4535024" cy="1516377"/>
              </a:xfrm>
              <a:prstGeom prst="rect">
                <a:avLst/>
              </a:prstGeom>
              <a:blipFill>
                <a:blip r:embed="rId4"/>
                <a:stretch>
                  <a:fillRect l="-4032" t="-1613" r="-2957" b="-11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48AA52-796B-BD04-C9D2-D4A6E97862B9}"/>
              </a:ext>
            </a:extLst>
          </p:cNvPr>
          <p:cNvSpPr txBox="1"/>
          <p:nvPr/>
        </p:nvSpPr>
        <p:spPr>
          <a:xfrm>
            <a:off x="450108" y="1637270"/>
            <a:ext cx="1100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）由题意，得货车最外侧与地面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的交点为（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99AC07-E3E0-EBD8-6F4D-B08E29F2F3D3}"/>
                  </a:ext>
                </a:extLst>
              </p:cNvPr>
              <p:cNvSpPr txBox="1"/>
              <p:nvPr/>
            </p:nvSpPr>
            <p:spPr>
              <a:xfrm>
                <a:off x="450108" y="2112758"/>
                <a:ext cx="22485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8699AC07-E3E0-EBD8-6F4D-B08E29F2F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12758"/>
                <a:ext cx="2248599" cy="768490"/>
              </a:xfrm>
              <a:prstGeom prst="rect">
                <a:avLst/>
              </a:prstGeom>
              <a:blipFill>
                <a:blip r:embed="rId5"/>
                <a:stretch>
                  <a:fillRect l="-4336" r="-40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D147669-BBAB-172A-D820-51BDE9896B74}"/>
              </a:ext>
            </a:extLst>
          </p:cNvPr>
          <p:cNvSpPr txBox="1"/>
          <p:nvPr/>
        </p:nvSpPr>
        <p:spPr>
          <a:xfrm>
            <a:off x="450108" y="2787636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这辆货车能安全通过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23D734-FC6A-5BFA-2BEE-9931FF8F5B7E}"/>
                  </a:ext>
                </a:extLst>
              </p:cNvPr>
              <p:cNvSpPr txBox="1"/>
              <p:nvPr/>
            </p:nvSpPr>
            <p:spPr>
              <a:xfrm>
                <a:off x="263352" y="4221088"/>
                <a:ext cx="55569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23D734-FC6A-5BFA-2BEE-9931FF8F5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4221088"/>
                <a:ext cx="5556948" cy="729184"/>
              </a:xfrm>
              <a:prstGeom prst="rect">
                <a:avLst/>
              </a:prstGeom>
              <a:blipFill>
                <a:blip r:embed="rId6"/>
                <a:stretch>
                  <a:fillRect l="-1645" r="-1271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009EA9-83BD-130D-11AA-EDBCB8B08A7B}"/>
                  </a:ext>
                </a:extLst>
              </p:cNvPr>
              <p:cNvSpPr txBox="1"/>
              <p:nvPr/>
            </p:nvSpPr>
            <p:spPr>
              <a:xfrm>
                <a:off x="436173" y="4882227"/>
                <a:ext cx="44380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009EA9-83BD-130D-11AA-EDBCB8B08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73" y="4882227"/>
                <a:ext cx="4438015" cy="613931"/>
              </a:xfrm>
              <a:prstGeom prst="rect">
                <a:avLst/>
              </a:prstGeom>
              <a:blipFill>
                <a:blip r:embed="rId7"/>
                <a:stretch>
                  <a:fillRect l="-2198" r="-206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31BE20-7A5A-7DCE-960D-CD8B1C26601C}"/>
                  </a:ext>
                </a:extLst>
              </p:cNvPr>
              <p:cNvSpPr txBox="1"/>
              <p:nvPr/>
            </p:nvSpPr>
            <p:spPr>
              <a:xfrm>
                <a:off x="436173" y="5402546"/>
                <a:ext cx="23931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31BE20-7A5A-7DCE-960D-CD8B1C266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73" y="5402546"/>
                <a:ext cx="2393189" cy="613931"/>
              </a:xfrm>
              <a:prstGeom prst="rect">
                <a:avLst/>
              </a:prstGeom>
              <a:blipFill>
                <a:blip r:embed="rId8"/>
                <a:stretch>
                  <a:fillRect l="-4082" r="-408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BB3B7B-C19C-08F3-E070-7FDABFB3EC12}"/>
                  </a:ext>
                </a:extLst>
              </p:cNvPr>
              <p:cNvSpPr txBox="1"/>
              <p:nvPr/>
            </p:nvSpPr>
            <p:spPr>
              <a:xfrm>
                <a:off x="436173" y="5922865"/>
                <a:ext cx="46712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即两排灯的水平距离最小是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BB3B7B-C19C-08F3-E070-7FDABFB3EC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73" y="5922865"/>
                <a:ext cx="4671251" cy="554686"/>
              </a:xfrm>
              <a:prstGeom prst="rect">
                <a:avLst/>
              </a:prstGeom>
              <a:blipFill>
                <a:blip r:embed="rId9"/>
                <a:stretch>
                  <a:fillRect l="-2089" r="-182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832">
            <a:extLst>
              <a:ext uri="{FF2B5EF4-FFF2-40B4-BE49-F238E27FC236}">
                <a16:creationId xmlns:a16="http://schemas.microsoft.com/office/drawing/2014/main" id="{D3F2F283-AE8F-1F92-B05A-22A61F22EA69}"/>
              </a:ext>
            </a:extLst>
          </p:cNvPr>
          <p:cNvSpPr txBox="1"/>
          <p:nvPr/>
        </p:nvSpPr>
        <p:spPr>
          <a:xfrm>
            <a:off x="540000" y="7751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）一辆货运汽车载一长方体集装箱后高为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，如果隧道内设双向行车道，那么这辆货车能否安全通过？</a:t>
            </a:r>
          </a:p>
        </p:txBody>
      </p:sp>
      <p:sp>
        <p:nvSpPr>
          <p:cNvPr id="10" name="yt_shape_13834">
            <a:extLst>
              <a:ext uri="{FF2B5EF4-FFF2-40B4-BE49-F238E27FC236}">
                <a16:creationId xmlns:a16="http://schemas.microsoft.com/office/drawing/2014/main" id="{D8EA8440-EF66-6BC3-0933-E44FE63666A3}"/>
              </a:ext>
            </a:extLst>
          </p:cNvPr>
          <p:cNvSpPr txBox="1"/>
          <p:nvPr/>
        </p:nvSpPr>
        <p:spPr>
          <a:xfrm>
            <a:off x="540000" y="3440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）在抛物线形拱壁上需要安装两排灯，使它们离地面的高度相等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如果灯离地面的高度不超过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，那么两排灯的水平距离最小是多少米？</a:t>
            </a:r>
          </a:p>
        </p:txBody>
      </p:sp>
      <p:pic>
        <p:nvPicPr>
          <p:cNvPr id="11" name="yt_image_13829">
            <a:extLst>
              <a:ext uri="{FF2B5EF4-FFF2-40B4-BE49-F238E27FC236}">
                <a16:creationId xmlns:a16="http://schemas.microsoft.com/office/drawing/2014/main" id="{CCB13D41-9DEA-4CC2-3ED4-2E2DE97D77FB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629604" y="4640613"/>
            <a:ext cx="1955197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7" name="yt_shape_13787"/>
          <p:cNvSpPr txBox="1"/>
          <p:nvPr/>
        </p:nvSpPr>
        <p:spPr>
          <a:xfrm>
            <a:off x="540119" y="22463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如图所示，抛物线顶点坐标为（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个单位，则这个抛物线表达式为（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9" name="yt_table_13789_skip" title="H_1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9340725"/>
                  </p:ext>
                </p:extLst>
              </p:nvPr>
            </p:nvGraphicFramePr>
            <p:xfrm>
              <a:off x="540000" y="3205749"/>
              <a:ext cx="3514725" cy="2535428"/>
            </p:xfrm>
            <a:graphic>
              <a:graphicData uri="http://schemas.openxmlformats.org/drawingml/2006/table">
                <a:tbl>
                  <a:tblPr/>
                  <a:tblGrid>
                    <a:gridCol w="3514725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789" name="yt_table_13789_skip" descr="{&quot;rangeId&quot;:3,&quot;type&quot;:&quot;Option&quot;,&quot;drawing&quot;:[&quot;yt_image_13788&quot;]}" title="H_1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9340725"/>
                  </p:ext>
                </p:extLst>
              </p:nvPr>
            </p:nvGraphicFramePr>
            <p:xfrm>
              <a:off x="540000" y="3205749"/>
              <a:ext cx="3514725" cy="2535428"/>
            </p:xfrm>
            <a:graphic>
              <a:graphicData uri="http://schemas.openxmlformats.org/drawingml/2006/table">
                <a:tbl>
                  <a:tblPr/>
                  <a:tblGrid>
                    <a:gridCol w="3514725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82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962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962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88" name="yt_image_13788_skip" title="H_139.0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1271" y="3205749"/>
            <a:ext cx="1738596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36E4B9-5073-DEF2-4B26-28F7605C6756}"/>
              </a:ext>
            </a:extLst>
          </p:cNvPr>
          <p:cNvSpPr txBox="1"/>
          <p:nvPr/>
        </p:nvSpPr>
        <p:spPr>
          <a:xfrm>
            <a:off x="4564908" y="26749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0" name="yt_shape_13790"/>
          <p:cNvSpPr txBox="1"/>
          <p:nvPr/>
        </p:nvSpPr>
        <p:spPr>
          <a:xfrm>
            <a:off x="540000" y="1832578"/>
            <a:ext cx="99915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，则由表格中信息可知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91" name="yt_table_1379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763936"/>
              </p:ext>
            </p:extLst>
          </p:nvPr>
        </p:nvGraphicFramePr>
        <p:xfrm>
          <a:off x="540000" y="2464245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4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793" name="yt_table_137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646379"/>
              </p:ext>
            </p:extLst>
          </p:nvPr>
        </p:nvGraphicFramePr>
        <p:xfrm>
          <a:off x="540000" y="4434654"/>
          <a:ext cx="6145530" cy="950976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1E94B7-E716-7A80-59D6-DC7ECC387567}"/>
              </a:ext>
            </a:extLst>
          </p:cNvPr>
          <p:cNvSpPr txBox="1"/>
          <p:nvPr/>
        </p:nvSpPr>
        <p:spPr>
          <a:xfrm>
            <a:off x="9667014" y="17857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5" name="yt_shape_13795"/>
          <p:cNvSpPr txBox="1"/>
          <p:nvPr/>
        </p:nvSpPr>
        <p:spPr>
          <a:xfrm>
            <a:off x="540119" y="12487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，将该矩形纸片沿垂直于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的三条虚线折成一个上、下无盖的长方体纸筒，则该纸筒的最大容积为（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97" name="yt_table_137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2684"/>
              </p:ext>
            </p:extLst>
          </p:nvPr>
        </p:nvGraphicFramePr>
        <p:xfrm>
          <a:off x="540000" y="3052711"/>
          <a:ext cx="97529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B.160cm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D.640cm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pic>
        <p:nvPicPr>
          <p:cNvPr id="13796" name="yt_image_13796_skip" title="H_66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3051" y="2208221"/>
            <a:ext cx="212391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9" name="yt_shape_13799"/>
          <p:cNvSpPr txBox="1"/>
          <p:nvPr/>
        </p:nvSpPr>
        <p:spPr>
          <a:xfrm>
            <a:off x="540119" y="35788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某旅社有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张床位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当每床每晚收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元时，床位可全部租出；当每床每晚提高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元时，将少租出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若以每次提高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元这种方法变化下去，为了投资少而获利大，每床每晚应提高（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00" name="yt_table_138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82655"/>
              </p:ext>
            </p:extLst>
          </p:nvPr>
        </p:nvGraphicFramePr>
        <p:xfrm>
          <a:off x="540000" y="5018448"/>
          <a:ext cx="6604636" cy="950976"/>
        </p:xfrm>
        <a:graphic>
          <a:graphicData uri="http://schemas.openxmlformats.org/drawingml/2006/table">
            <a:tbl>
              <a:tblPr/>
              <a:tblGrid>
                <a:gridCol w="526637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3CF3D1D-B549-2A0A-7AE1-FA3F236A155D}"/>
              </a:ext>
            </a:extLst>
          </p:cNvPr>
          <p:cNvSpPr txBox="1"/>
          <p:nvPr/>
        </p:nvSpPr>
        <p:spPr>
          <a:xfrm>
            <a:off x="10356107" y="16774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1CF74-44C0-A603-7FB4-D5ABC684B337}"/>
              </a:ext>
            </a:extLst>
          </p:cNvPr>
          <p:cNvSpPr txBox="1"/>
          <p:nvPr/>
        </p:nvSpPr>
        <p:spPr>
          <a:xfrm>
            <a:off x="3040908" y="4483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6" name="yt_shape_13806"/>
          <p:cNvSpPr txBox="1"/>
          <p:nvPr/>
        </p:nvSpPr>
        <p:spPr>
          <a:xfrm>
            <a:off x="540119" y="900000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请写出一个开口向下，对称轴为直线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，且抛物线的图象经过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则此抛物线的表达式为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（答案不唯一）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（宝鸡扶风县期末）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的图象形状相同，开口方向相反，且经过点（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），则该二次函数的表达式为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某旅行社要组团去外地旅游，经计算，所获营业额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（元）与旅行团的人数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（人）满足关系式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28400.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要使所获营业额最大，则此时旅行团人数为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B29EF4-875A-51D1-9FA0-4FBA296F42C1}"/>
              </a:ext>
            </a:extLst>
          </p:cNvPr>
          <p:cNvSpPr txBox="1"/>
          <p:nvPr/>
        </p:nvSpPr>
        <p:spPr>
          <a:xfrm>
            <a:off x="4336308" y="1776423"/>
            <a:ext cx="434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（答案不唯一）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BD763F-79E1-A427-D91E-D61DCF9854A3}"/>
              </a:ext>
            </a:extLst>
          </p:cNvPr>
          <p:cNvSpPr txBox="1"/>
          <p:nvPr/>
        </p:nvSpPr>
        <p:spPr>
          <a:xfrm>
            <a:off x="8070107" y="2727399"/>
            <a:ext cx="177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3B445A-F61C-6F08-B558-A25220B17213}"/>
              </a:ext>
            </a:extLst>
          </p:cNvPr>
          <p:cNvSpPr txBox="1"/>
          <p:nvPr/>
        </p:nvSpPr>
        <p:spPr>
          <a:xfrm>
            <a:off x="1059708" y="418161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8" name="yt_image_138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47" y="2679591"/>
            <a:ext cx="1341705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B5EB9A-2121-8827-84B3-A2484594DCC9}"/>
                  </a:ext>
                </a:extLst>
              </p:cNvPr>
              <p:cNvSpPr txBox="1"/>
              <p:nvPr/>
            </p:nvSpPr>
            <p:spPr>
              <a:xfrm>
                <a:off x="574164" y="980728"/>
                <a:ext cx="11377264" cy="16988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如图，一个二次函数的图象经过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三点，点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轴的正半轴上，且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这个二次函数的表达式是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kumimoji="0" lang="en-US" altLang="zh-CN" sz="2400" b="0" i="1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u="sng" strike="noStrike" kern="1200" cap="none" spc="0" normalizeH="0" baseline="3000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u="sng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B5EB9A-2121-8827-84B3-A2484594D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64" y="980728"/>
                <a:ext cx="11377264" cy="1698863"/>
              </a:xfrm>
              <a:prstGeom prst="rect">
                <a:avLst/>
              </a:prstGeom>
              <a:blipFill>
                <a:blip r:embed="rId3"/>
                <a:stretch>
                  <a:fillRect l="-803" t="-358" b="-2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796F91B-130E-8F4D-A21A-14A98343CEA9}"/>
              </a:ext>
            </a:extLst>
          </p:cNvPr>
          <p:cNvSpPr txBox="1"/>
          <p:nvPr/>
        </p:nvSpPr>
        <p:spPr>
          <a:xfrm>
            <a:off x="11136560" y="1383447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6CDAF3-DC53-6A67-B4B4-1E4847A97CD9}"/>
                  </a:ext>
                </a:extLst>
              </p:cNvPr>
              <p:cNvSpPr txBox="1"/>
              <p:nvPr/>
            </p:nvSpPr>
            <p:spPr>
              <a:xfrm>
                <a:off x="478086" y="1723832"/>
                <a:ext cx="200412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6CDAF3-DC53-6A67-B4B4-1E4847A97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086" y="1723832"/>
                <a:ext cx="2004124" cy="733629"/>
              </a:xfrm>
              <a:prstGeom prst="rect">
                <a:avLst/>
              </a:prstGeom>
              <a:blipFill>
                <a:blip r:embed="rId4"/>
                <a:stretch>
                  <a:fillRect l="-4559" r="-486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810">
            <a:extLst>
              <a:ext uri="{FF2B5EF4-FFF2-40B4-BE49-F238E27FC236}">
                <a16:creationId xmlns:a16="http://schemas.microsoft.com/office/drawing/2014/main" id="{77622EC8-4DCB-7BE2-1542-FC20E0F3218C}"/>
              </a:ext>
            </a:extLst>
          </p:cNvPr>
          <p:cNvSpPr txBox="1"/>
          <p:nvPr/>
        </p:nvSpPr>
        <p:spPr>
          <a:xfrm>
            <a:off x="540000" y="440054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加工爆米花时，爆开且不糊的粒数占总粒数的百分比称为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可食用率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在特定条件下，可食用率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与加工时间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）满足函数关系式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，则最佳加工时间为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3.75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3C3312-8673-95F9-0651-3FC0A16F406A}"/>
              </a:ext>
            </a:extLst>
          </p:cNvPr>
          <p:cNvSpPr txBox="1"/>
          <p:nvPr/>
        </p:nvSpPr>
        <p:spPr>
          <a:xfrm>
            <a:off x="3650389" y="5304710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3.75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1" name="yt_shape_13811"/>
          <p:cNvSpPr txBox="1"/>
          <p:nvPr/>
        </p:nvSpPr>
        <p:spPr>
          <a:xfrm>
            <a:off x="540000" y="7647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12" name="yt_shape_13812"/>
          <p:cNvSpPr txBox="1"/>
          <p:nvPr/>
        </p:nvSpPr>
        <p:spPr>
          <a:xfrm>
            <a:off x="540119" y="1244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的坐标和抛物线的表达式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813" name="yt_image_1381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4938066"/>
            <a:ext cx="1674745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2CA04C3-8C73-58DF-21ED-21EC26E695E5}"/>
              </a:ext>
            </a:extLst>
          </p:cNvPr>
          <p:cNvSpPr txBox="1"/>
          <p:nvPr/>
        </p:nvSpPr>
        <p:spPr>
          <a:xfrm>
            <a:off x="449989" y="2190535"/>
            <a:ext cx="11165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EB8D11-4F7C-4507-084C-1FE3BC7E782E}"/>
              </a:ext>
            </a:extLst>
          </p:cNvPr>
          <p:cNvSpPr txBox="1"/>
          <p:nvPr/>
        </p:nvSpPr>
        <p:spPr>
          <a:xfrm>
            <a:off x="449989" y="2666023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FF9544-FD63-2EC4-F2D7-A72896F61513}"/>
              </a:ext>
            </a:extLst>
          </p:cNvPr>
          <p:cNvSpPr txBox="1"/>
          <p:nvPr/>
        </p:nvSpPr>
        <p:spPr>
          <a:xfrm>
            <a:off x="449989" y="3141511"/>
            <a:ext cx="558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60D9F6-4FED-16A2-7C94-680322199DF2}"/>
                  </a:ext>
                </a:extLst>
              </p:cNvPr>
              <p:cNvSpPr txBox="1"/>
              <p:nvPr/>
            </p:nvSpPr>
            <p:spPr>
              <a:xfrm>
                <a:off x="449989" y="3616999"/>
                <a:ext cx="1095082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60D9F6-4FED-16A2-7C94-680322199D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6999"/>
                <a:ext cx="10950829" cy="1154189"/>
              </a:xfrm>
              <a:prstGeom prst="rect">
                <a:avLst/>
              </a:prstGeom>
              <a:blipFill>
                <a:blip r:embed="rId3"/>
                <a:stretch>
                  <a:fillRect l="-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C7692BD-2B87-9EA8-4C6B-102FA6351568}"/>
              </a:ext>
            </a:extLst>
          </p:cNvPr>
          <p:cNvSpPr txBox="1"/>
          <p:nvPr/>
        </p:nvSpPr>
        <p:spPr>
          <a:xfrm>
            <a:off x="449989" y="4677576"/>
            <a:ext cx="442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E51857-288D-964C-46D9-69D0AD196E29}"/>
              </a:ext>
            </a:extLst>
          </p:cNvPr>
          <p:cNvSpPr txBox="1"/>
          <p:nvPr/>
        </p:nvSpPr>
        <p:spPr>
          <a:xfrm>
            <a:off x="449989" y="5153064"/>
            <a:ext cx="634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37C688-4D20-4FF2-4586-D6C49A5D0FFC}"/>
              </a:ext>
            </a:extLst>
          </p:cNvPr>
          <p:cNvSpPr txBox="1"/>
          <p:nvPr/>
        </p:nvSpPr>
        <p:spPr>
          <a:xfrm>
            <a:off x="449989" y="5628552"/>
            <a:ext cx="196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7" name="yt_shape_13817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（泉州市中考）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某进口专营店销售一种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特产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，其成本价是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千克，根据以往的销售情况描出销量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天）与售价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千克）的关系，如图所示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818" name="yt_image_138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1060" y="3460204"/>
            <a:ext cx="2958442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0" name="yt_shape_13820"/>
          <p:cNvSpPr txBox="1"/>
          <p:nvPr/>
        </p:nvSpPr>
        <p:spPr>
          <a:xfrm>
            <a:off x="540119" y="2246692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之间的一个函数关系式；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D91ACB-61C8-BDEE-2117-DB96533694BA}"/>
              </a:ext>
            </a:extLst>
          </p:cNvPr>
          <p:cNvSpPr txBox="1"/>
          <p:nvPr/>
        </p:nvSpPr>
        <p:spPr>
          <a:xfrm>
            <a:off x="408504" y="2675207"/>
            <a:ext cx="67283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" name="yt_shape_13825"/>
          <p:cNvSpPr txBox="1"/>
          <p:nvPr/>
        </p:nvSpPr>
        <p:spPr>
          <a:xfrm>
            <a:off x="435407" y="20751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进口产品检验、运输等过程需耗时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天，该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特产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最长的保存期为一个月（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天），若售价不低于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千克，则一次进货最多只能是多少千克？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54938F-0736-A1B6-EF15-4E49A467D4AE}"/>
              </a:ext>
            </a:extLst>
          </p:cNvPr>
          <p:cNvSpPr txBox="1"/>
          <p:nvPr/>
        </p:nvSpPr>
        <p:spPr>
          <a:xfrm>
            <a:off x="407279" y="3104146"/>
            <a:ext cx="1124153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设销售利润为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，依题意得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693033-0D48-00A4-82B6-910F457E6F69}"/>
              </a:ext>
            </a:extLst>
          </p:cNvPr>
          <p:cNvSpPr txBox="1"/>
          <p:nvPr/>
        </p:nvSpPr>
        <p:spPr>
          <a:xfrm>
            <a:off x="407279" y="3579634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，故每千克售价为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元时，每天可以获得最大的销售利润；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由题意可得，售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1262-E392-F81E-B2EC-24CF3F973C5A}"/>
              </a:ext>
            </a:extLst>
          </p:cNvPr>
          <p:cNvSpPr txBox="1"/>
          <p:nvPr/>
        </p:nvSpPr>
        <p:spPr>
          <a:xfrm>
            <a:off x="407279" y="4055122"/>
            <a:ext cx="863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价越低，销量越大，即能最多地进货，设一次进货最多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千克，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96736F-A937-7F7D-1ACB-DC3F03C709DF}"/>
                  </a:ext>
                </a:extLst>
              </p:cNvPr>
              <p:cNvSpPr txBox="1"/>
              <p:nvPr/>
            </p:nvSpPr>
            <p:spPr>
              <a:xfrm>
                <a:off x="407279" y="4530610"/>
                <a:ext cx="4931473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2×30+112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96736F-A937-7F7D-1ACB-DC3F03C709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79" y="4530610"/>
                <a:ext cx="4931473" cy="730327"/>
              </a:xfrm>
              <a:prstGeom prst="rect">
                <a:avLst/>
              </a:prstGeom>
              <a:blipFill>
                <a:blip r:embed="rId2"/>
                <a:stretch>
                  <a:fillRect l="-1978" r="-19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EF140D8-3287-2F68-308F-8212C0EF0135}"/>
              </a:ext>
            </a:extLst>
          </p:cNvPr>
          <p:cNvSpPr txBox="1"/>
          <p:nvPr/>
        </p:nvSpPr>
        <p:spPr>
          <a:xfrm>
            <a:off x="407279" y="5167325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故一次进货最多只能是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821">
            <a:extLst>
              <a:ext uri="{FF2B5EF4-FFF2-40B4-BE49-F238E27FC236}">
                <a16:creationId xmlns:a16="http://schemas.microsoft.com/office/drawing/2014/main" id="{C5CB2C6C-B5DF-0213-B2AC-E1B0135101DA}"/>
              </a:ext>
            </a:extLst>
          </p:cNvPr>
          <p:cNvSpPr txBox="1"/>
          <p:nvPr/>
        </p:nvSpPr>
        <p:spPr>
          <a:xfrm>
            <a:off x="435407" y="105273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）的结论：</a:t>
            </a:r>
          </a:p>
        </p:txBody>
      </p:sp>
      <p:sp>
        <p:nvSpPr>
          <p:cNvPr id="14" name="yt_shape_13822">
            <a:extLst>
              <a:ext uri="{FF2B5EF4-FFF2-40B4-BE49-F238E27FC236}">
                <a16:creationId xmlns:a16="http://schemas.microsoft.com/office/drawing/2014/main" id="{B8EFFB91-26AF-F497-23BB-3F057ED899CE}"/>
              </a:ext>
            </a:extLst>
          </p:cNvPr>
          <p:cNvSpPr txBox="1"/>
          <p:nvPr/>
        </p:nvSpPr>
        <p:spPr>
          <a:xfrm>
            <a:off x="435407" y="1532039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求每千克售价为多少元时，每天可以获得最大的销售利润？</a:t>
            </a:r>
          </a:p>
        </p:txBody>
      </p:sp>
      <p:pic>
        <p:nvPicPr>
          <p:cNvPr id="15" name="yt_image_13818">
            <a:extLst>
              <a:ext uri="{FF2B5EF4-FFF2-40B4-BE49-F238E27FC236}">
                <a16:creationId xmlns:a16="http://schemas.microsoft.com/office/drawing/2014/main" id="{09ECE682-EB81-4CEF-902C-51C213211FD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5295" y="4450194"/>
            <a:ext cx="2958442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1851</Words>
  <Application>Microsoft Office PowerPoint</Application>
  <PresentationFormat>宽屏</PresentationFormat>
  <Paragraphs>102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43</cp:revision>
  <dcterms:created xsi:type="dcterms:W3CDTF">2023-05-05T05:33:04Z</dcterms:created>
  <dcterms:modified xsi:type="dcterms:W3CDTF">2023-10-20T02:44:00Z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