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3" r:id="rId8"/>
    <p:sldId id="376" r:id="rId9"/>
    <p:sldId id="378" r:id="rId10"/>
    <p:sldId id="380" r:id="rId11"/>
    <p:sldId id="381" r:id="rId12"/>
    <p:sldId id="387" r:id="rId13"/>
    <p:sldId id="382" r:id="rId14"/>
    <p:sldId id="383" r:id="rId15"/>
    <p:sldId id="384" r:id="rId16"/>
    <p:sldId id="385" r:id="rId17"/>
    <p:sldId id="386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yt_shape_12246"/>
          <p:cNvSpPr txBox="1"/>
          <p:nvPr/>
        </p:nvSpPr>
        <p:spPr>
          <a:xfrm>
            <a:off x="540000" y="2566648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45" name="yt_image_122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6648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8" name="yt_shape_12248"/>
          <p:cNvSpPr txBox="1"/>
          <p:nvPr/>
        </p:nvSpPr>
        <p:spPr>
          <a:xfrm>
            <a:off x="540000" y="3264231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垂直于弦的直径平分这条弦，并且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弦所对的弧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49" name="yt_shape_12249"/>
          <p:cNvSpPr txBox="1"/>
          <p:nvPr/>
        </p:nvSpPr>
        <p:spPr>
          <a:xfrm>
            <a:off x="540000" y="3743534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平分弦（不是直径）的直径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垂直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于弦，并且平分弦所对的弧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50" name="yt_shape_12250"/>
          <p:cNvSpPr txBox="1"/>
          <p:nvPr/>
        </p:nvSpPr>
        <p:spPr>
          <a:xfrm>
            <a:off x="540000" y="4222837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平分弧的直径，也必定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垂直平分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弧所对的弦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CCD43D-06D1-5E7B-C786-9C15FCABBA38}"/>
              </a:ext>
            </a:extLst>
          </p:cNvPr>
          <p:cNvSpPr txBox="1"/>
          <p:nvPr/>
        </p:nvSpPr>
        <p:spPr>
          <a:xfrm>
            <a:off x="5555389" y="321742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D8955D-A8D0-2B58-C6EA-59367D49D66E}"/>
              </a:ext>
            </a:extLst>
          </p:cNvPr>
          <p:cNvSpPr txBox="1"/>
          <p:nvPr/>
        </p:nvSpPr>
        <p:spPr>
          <a:xfrm>
            <a:off x="4640989" y="369672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垂直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26A670-15C1-4DB6-1330-A635BDDF6B9A}"/>
              </a:ext>
            </a:extLst>
          </p:cNvPr>
          <p:cNvSpPr txBox="1"/>
          <p:nvPr/>
        </p:nvSpPr>
        <p:spPr>
          <a:xfrm>
            <a:off x="4031389" y="417603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垂直平分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4" name="yt_shape_12304"/>
          <p:cNvSpPr txBox="1"/>
          <p:nvPr/>
        </p:nvSpPr>
        <p:spPr>
          <a:xfrm>
            <a:off x="540119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市政府将新建市民广场，广场内欲建造一个圆形大花坛（如图所示），并在大花坛内的点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处建一个亭子，再经过亭子修一条小路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05" name="yt_image_123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903983"/>
            <a:ext cx="1712077" cy="165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7" name="yt_shape_12307"/>
          <p:cNvSpPr txBox="1"/>
          <p:nvPr/>
        </p:nvSpPr>
        <p:spPr>
          <a:xfrm>
            <a:off x="540119" y="22172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）如何设计小路才能使亭子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位于小路的中点处？并在图中画出表示小路的线段；</a:t>
            </a:r>
          </a:p>
        </p:txBody>
      </p:sp>
      <p:sp>
        <p:nvSpPr>
          <p:cNvPr id="2" name="yt_shape_12309">
            <a:extLst>
              <a:ext uri="{FF2B5EF4-FFF2-40B4-BE49-F238E27FC236}">
                <a16:creationId xmlns:a16="http://schemas.microsoft.com/office/drawing/2014/main" id="{E7D9F5C9-89A6-76CF-6F28-5F92880E95BC}"/>
              </a:ext>
            </a:extLst>
          </p:cNvPr>
          <p:cNvSpPr txBox="1"/>
          <p:nvPr/>
        </p:nvSpPr>
        <p:spPr>
          <a:xfrm>
            <a:off x="629893" y="3153800"/>
            <a:ext cx="857606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两点，则线段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即为要修的小路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311">
            <a:extLst>
              <a:ext uri="{FF2B5EF4-FFF2-40B4-BE49-F238E27FC236}">
                <a16:creationId xmlns:a16="http://schemas.microsoft.com/office/drawing/2014/main" id="{48629053-3571-D388-6672-308D49773244}"/>
              </a:ext>
            </a:extLst>
          </p:cNvPr>
          <p:cNvSpPr txBox="1"/>
          <p:nvPr/>
        </p:nvSpPr>
        <p:spPr>
          <a:xfrm>
            <a:off x="5128834" y="4265599"/>
            <a:ext cx="1714187" cy="149483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  <a:cs typeface="宋体" pitchFamily="83"/>
              </a:rPr>
              <a:t> </a:t>
            </a:r>
            <a:r>
              <a:rPr lang="en-US" altLang="zh-CN" sz="8300" b="0" i="0" u="none" spc="11292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  <a:cs typeface="宋体" pitchFamily="8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310">
            <a:extLst>
              <a:ext uri="{FF2B5EF4-FFF2-40B4-BE49-F238E27FC236}">
                <a16:creationId xmlns:a16="http://schemas.microsoft.com/office/drawing/2014/main" id="{13D03839-AB8C-1A96-AA2A-E20C86A2654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4833144"/>
            <a:ext cx="1697202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67560DB-E25B-32D5-61FC-3853374389DB}"/>
              </a:ext>
            </a:extLst>
          </p:cNvPr>
          <p:cNvSpPr txBox="1"/>
          <p:nvPr/>
        </p:nvSpPr>
        <p:spPr>
          <a:xfrm>
            <a:off x="539882" y="3106994"/>
            <a:ext cx="385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3EDF08-40B3-9022-17CB-007A40E07B97}"/>
              </a:ext>
            </a:extLst>
          </p:cNvPr>
          <p:cNvSpPr txBox="1"/>
          <p:nvPr/>
        </p:nvSpPr>
        <p:spPr>
          <a:xfrm>
            <a:off x="539882" y="3582482"/>
            <a:ext cx="8673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两点，则线段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即为要修的小路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" name="yt_shape_12308"/>
          <p:cNvSpPr txBox="1"/>
          <p:nvPr/>
        </p:nvSpPr>
        <p:spPr>
          <a:xfrm>
            <a:off x="540119" y="17452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）若大花坛的直径为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，花坛中心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到亭子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，则小路有多长？（结果保留根号）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313">
                <a:extLst>
                  <a:ext uri="{FF2B5EF4-FFF2-40B4-BE49-F238E27FC236}">
                    <a16:creationId xmlns:a16="http://schemas.microsoft.com/office/drawing/2014/main" id="{4ECF94CD-61EA-810A-8266-DF8C8BEC7938}"/>
                  </a:ext>
                </a:extLst>
              </p:cNvPr>
              <p:cNvSpPr txBox="1"/>
              <p:nvPr/>
            </p:nvSpPr>
            <p:spPr>
              <a:xfrm>
                <a:off x="629893" y="2762250"/>
                <a:ext cx="6352701" cy="19723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2313">
                <a:extLst>
                  <a:ext uri="{FF2B5EF4-FFF2-40B4-BE49-F238E27FC236}">
                    <a16:creationId xmlns:a16="http://schemas.microsoft.com/office/drawing/2014/main" id="{4ECF94CD-61EA-810A-8266-DF8C8BEC7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93" y="2762250"/>
                <a:ext cx="6352701" cy="1972335"/>
              </a:xfrm>
              <a:prstGeom prst="rect">
                <a:avLst/>
              </a:prstGeom>
              <a:blipFill>
                <a:blip r:embed="rId2"/>
                <a:stretch>
                  <a:fillRect l="-2879" t="-2469" r="-1919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2315">
            <a:extLst>
              <a:ext uri="{FF2B5EF4-FFF2-40B4-BE49-F238E27FC236}">
                <a16:creationId xmlns:a16="http://schemas.microsoft.com/office/drawing/2014/main" id="{F6C58A5F-EB8D-1328-20AF-14E97CCB261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4085" y="2989868"/>
            <a:ext cx="1697202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E63C832-0CE7-5A71-1F59-B3B6F314A792}"/>
              </a:ext>
            </a:extLst>
          </p:cNvPr>
          <p:cNvSpPr txBox="1"/>
          <p:nvPr/>
        </p:nvSpPr>
        <p:spPr>
          <a:xfrm>
            <a:off x="539882" y="2715444"/>
            <a:ext cx="203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690C08-2F4C-2E9B-AD9F-BC4241F19FD1}"/>
              </a:ext>
            </a:extLst>
          </p:cNvPr>
          <p:cNvSpPr txBox="1"/>
          <p:nvPr/>
        </p:nvSpPr>
        <p:spPr>
          <a:xfrm>
            <a:off x="539882" y="3190932"/>
            <a:ext cx="234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D3D6FFF-D10C-0605-8B24-C103C71AF82D}"/>
                  </a:ext>
                </a:extLst>
              </p:cNvPr>
              <p:cNvSpPr txBox="1"/>
              <p:nvPr/>
            </p:nvSpPr>
            <p:spPr>
              <a:xfrm>
                <a:off x="539882" y="3666420"/>
                <a:ext cx="6471348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D3D6FFF-D10C-0605-8B24-C103C71AF8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3666420"/>
                <a:ext cx="6471348" cy="631267"/>
              </a:xfrm>
              <a:prstGeom prst="rect">
                <a:avLst/>
              </a:prstGeom>
              <a:blipFill>
                <a:blip r:embed="rId4"/>
                <a:stretch>
                  <a:fillRect l="-1508" r="-1414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512CD1E-B978-74E3-6773-D446701E8A5D}"/>
                  </a:ext>
                </a:extLst>
              </p:cNvPr>
              <p:cNvSpPr txBox="1"/>
              <p:nvPr/>
            </p:nvSpPr>
            <p:spPr>
              <a:xfrm>
                <a:off x="539882" y="4204075"/>
                <a:ext cx="4936490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512CD1E-B978-74E3-6773-D446701E8A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204075"/>
                <a:ext cx="4936490" cy="558241"/>
              </a:xfrm>
              <a:prstGeom prst="rect">
                <a:avLst/>
              </a:prstGeom>
              <a:blipFill>
                <a:blip r:embed="rId5"/>
                <a:stretch>
                  <a:fillRect l="-1978" r="-1978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9" name="yt_shape_12319"/>
          <p:cNvSpPr txBox="1"/>
          <p:nvPr/>
        </p:nvSpPr>
        <p:spPr>
          <a:xfrm>
            <a:off x="3369962" y="1602079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2318" name="yt_image_123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651478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1" name="yt_shape_12321"/>
          <p:cNvSpPr txBox="1"/>
          <p:nvPr/>
        </p:nvSpPr>
        <p:spPr>
          <a:xfrm>
            <a:off x="4095452" y="2080504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利用垂径定理与勾股定理计算</a:t>
            </a:r>
          </a:p>
        </p:txBody>
      </p:sp>
      <p:sp>
        <p:nvSpPr>
          <p:cNvPr id="12322" name="yt_shape_12322"/>
          <p:cNvSpPr txBox="1"/>
          <p:nvPr/>
        </p:nvSpPr>
        <p:spPr>
          <a:xfrm>
            <a:off x="540119" y="25598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【解题技巧】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在圆中，涉及弦长、半径和圆心到弦的距离的计算时，通常构造关于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半径、弦长一半与圆心到弦的垂线段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为边的直角三角形，利用垂径定理、勾股定理计算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23" name="yt_image_123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571" y="4151737"/>
            <a:ext cx="1676856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25" name="yt_shape_12325"/>
              <p:cNvSpPr txBox="1"/>
              <p:nvPr/>
            </p:nvSpPr>
            <p:spPr>
              <a:xfrm>
                <a:off x="540119" y="989019"/>
                <a:ext cx="11532545" cy="47598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的直线与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（答题模板）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325" name="yt_shape_123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9019"/>
                <a:ext cx="11532545" cy="4759829"/>
              </a:xfrm>
              <a:prstGeom prst="rect">
                <a:avLst/>
              </a:prstGeom>
              <a:blipFill>
                <a:blip r:embed="rId2"/>
                <a:stretch>
                  <a:fillRect l="-1639" t="-1024" r="-1428" b="-1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4015E5-683F-BAC2-BA2F-8A6A120CF061}"/>
              </a:ext>
            </a:extLst>
          </p:cNvPr>
          <p:cNvSpPr txBox="1"/>
          <p:nvPr/>
        </p:nvSpPr>
        <p:spPr>
          <a:xfrm>
            <a:off x="8851157" y="1893189"/>
            <a:ext cx="60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42DAB1-B14F-2C3B-A23D-6CC4F21EE559}"/>
              </a:ext>
            </a:extLst>
          </p:cNvPr>
          <p:cNvSpPr txBox="1"/>
          <p:nvPr/>
        </p:nvSpPr>
        <p:spPr>
          <a:xfrm>
            <a:off x="10920536" y="189318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6A614E-5798-F17D-D614-1EEB1D3455E8}"/>
              </a:ext>
            </a:extLst>
          </p:cNvPr>
          <p:cNvSpPr txBox="1"/>
          <p:nvPr/>
        </p:nvSpPr>
        <p:spPr>
          <a:xfrm>
            <a:off x="6193683" y="2276872"/>
            <a:ext cx="60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9A4810-365B-3B53-5544-CDE5A6213FC3}"/>
              </a:ext>
            </a:extLst>
          </p:cNvPr>
          <p:cNvSpPr txBox="1"/>
          <p:nvPr/>
        </p:nvSpPr>
        <p:spPr>
          <a:xfrm>
            <a:off x="4649046" y="2752360"/>
            <a:ext cx="586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FE7CE14-1030-5F00-0C28-BEFD8FE48F32}"/>
                  </a:ext>
                </a:extLst>
              </p:cNvPr>
              <p:cNvSpPr txBox="1"/>
              <p:nvPr/>
            </p:nvSpPr>
            <p:spPr>
              <a:xfrm>
                <a:off x="1839171" y="3622386"/>
                <a:ext cx="308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FE7CE14-1030-5F00-0C28-BEFD8FE48F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9171" y="3622386"/>
                <a:ext cx="308674" cy="765061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AD800B7-1621-C9D3-48BD-FC289D34016A}"/>
              </a:ext>
            </a:extLst>
          </p:cNvPr>
          <p:cNvSpPr txBox="1"/>
          <p:nvPr/>
        </p:nvSpPr>
        <p:spPr>
          <a:xfrm>
            <a:off x="3288558" y="3703336"/>
            <a:ext cx="3324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C2BF89-4071-0461-2B16-19EEA848389F}"/>
              </a:ext>
            </a:extLst>
          </p:cNvPr>
          <p:cNvSpPr txBox="1"/>
          <p:nvPr/>
        </p:nvSpPr>
        <p:spPr>
          <a:xfrm>
            <a:off x="3599708" y="4374785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1C1419D-D06B-1226-E806-104F9CCB5F23}"/>
                  </a:ext>
                </a:extLst>
              </p:cNvPr>
              <p:cNvSpPr txBox="1"/>
              <p:nvPr/>
            </p:nvSpPr>
            <p:spPr>
              <a:xfrm>
                <a:off x="1770908" y="4769323"/>
                <a:ext cx="45478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1C1419D-D06B-1226-E806-104F9CCB5F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0908" y="4769323"/>
                <a:ext cx="454788" cy="807543"/>
              </a:xfrm>
              <a:prstGeom prst="rect">
                <a:avLst/>
              </a:prstGeom>
              <a:blipFill>
                <a:blip r:embed="rId4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335">
                <a:extLst>
                  <a:ext uri="{FF2B5EF4-FFF2-40B4-BE49-F238E27FC236}">
                    <a16:creationId xmlns:a16="http://schemas.microsoft.com/office/drawing/2014/main" id="{F9B49F54-E4AB-545F-0B22-0E84EFA05ED0}"/>
                  </a:ext>
                </a:extLst>
              </p:cNvPr>
              <p:cNvSpPr txBox="1"/>
              <p:nvPr/>
            </p:nvSpPr>
            <p:spPr>
              <a:xfrm>
                <a:off x="578078" y="5405525"/>
                <a:ext cx="6222729" cy="12312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2335">
                <a:extLst>
                  <a:ext uri="{FF2B5EF4-FFF2-40B4-BE49-F238E27FC236}">
                    <a16:creationId xmlns:a16="http://schemas.microsoft.com/office/drawing/2014/main" id="{F9B49F54-E4AB-545F-0B22-0E84EFA05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078" y="5405525"/>
                <a:ext cx="6222729" cy="1231234"/>
              </a:xfrm>
              <a:prstGeom prst="rect">
                <a:avLst/>
              </a:prstGeom>
              <a:blipFill>
                <a:blip r:embed="rId5"/>
                <a:stretch>
                  <a:fillRect l="-3036" r="-2057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B08B656-0DAB-8D59-9C20-05D7727FD14B}"/>
                  </a:ext>
                </a:extLst>
              </p:cNvPr>
              <p:cNvSpPr txBox="1"/>
              <p:nvPr/>
            </p:nvSpPr>
            <p:spPr>
              <a:xfrm>
                <a:off x="5637727" y="5358719"/>
                <a:ext cx="583375" cy="8507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B08B656-0DAB-8D59-9C20-05D7727FD1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7727" y="5358719"/>
                <a:ext cx="583375" cy="850786"/>
              </a:xfrm>
              <a:prstGeom prst="rect">
                <a:avLst/>
              </a:prstGeom>
              <a:blipFill>
                <a:blip r:embed="rId6"/>
                <a:stretch>
                  <a:fillRect l="-1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031123E-1CFE-562D-7DA8-A425DE190CCF}"/>
              </a:ext>
            </a:extLst>
          </p:cNvPr>
          <p:cNvCxnSpPr/>
          <p:nvPr/>
        </p:nvCxnSpPr>
        <p:spPr>
          <a:xfrm>
            <a:off x="5422938" y="6181749"/>
            <a:ext cx="10129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020F3F0-1CE8-6264-25BB-165F2DB021FE}"/>
                  </a:ext>
                </a:extLst>
              </p:cNvPr>
              <p:cNvSpPr txBox="1"/>
              <p:nvPr/>
            </p:nvSpPr>
            <p:spPr>
              <a:xfrm>
                <a:off x="1826330" y="6034943"/>
                <a:ext cx="71678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020F3F0-1CE8-6264-25BB-165F2DB021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6330" y="6034943"/>
                <a:ext cx="716787" cy="615392"/>
              </a:xfrm>
              <a:prstGeom prst="rect">
                <a:avLst/>
              </a:prstGeom>
              <a:blipFill>
                <a:blip r:embed="rId7"/>
                <a:stretch>
                  <a:fillRect l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0" name="yt_shape_12340"/>
          <p:cNvSpPr txBox="1"/>
          <p:nvPr/>
        </p:nvSpPr>
        <p:spPr>
          <a:xfrm>
            <a:off x="540119" y="22651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44" name="yt_table_12344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5312385"/>
                  </p:ext>
                </p:extLst>
              </p:nvPr>
            </p:nvGraphicFramePr>
            <p:xfrm>
              <a:off x="540000" y="3224539"/>
              <a:ext cx="7664070" cy="462153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37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72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344" name="yt_table_12344_skip" descr="{&quot;rangeId&quot;:19,&quot;type&quot;:&quot;Option&quot;,&quot;drawing&quot;:[&quot;yt_shape_12341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5312385"/>
                  </p:ext>
                </p:extLst>
              </p:nvPr>
            </p:nvGraphicFramePr>
            <p:xfrm>
              <a:off x="540000" y="1859435"/>
              <a:ext cx="7664070" cy="462153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37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72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7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32" r="-22590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817" t="-2632" r="-44503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41" name="yt_shape_12341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7038" y="3224539"/>
            <a:ext cx="1332738" cy="1728738"/>
            <a:chOff x="0" y="0"/>
            <a:chExt cx="1332738" cy="1728738"/>
          </a:xfrm>
        </p:grpSpPr>
        <p:pic>
          <p:nvPicPr>
            <p:cNvPr id="2" name="yt_image_12341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32738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43" name="yt_shape_12343"/>
            <p:cNvSpPr txBox="1"/>
            <p:nvPr/>
          </p:nvSpPr>
          <p:spPr>
            <a:xfrm>
              <a:off x="133088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5CDE763-C5A3-B815-2F77-DFB1BDE6985E}"/>
              </a:ext>
            </a:extLst>
          </p:cNvPr>
          <p:cNvSpPr txBox="1"/>
          <p:nvPr/>
        </p:nvSpPr>
        <p:spPr>
          <a:xfrm>
            <a:off x="3818783" y="26937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76EAAB-1C28-D955-E773-7B9011FDE66A}"/>
              </a:ext>
            </a:extLst>
          </p:cNvPr>
          <p:cNvSpPr txBox="1"/>
          <p:nvPr/>
        </p:nvSpPr>
        <p:spPr>
          <a:xfrm>
            <a:off x="534807" y="1529915"/>
            <a:ext cx="609407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针对练习：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45" name="yt_shape_12345"/>
              <p:cNvSpPr txBox="1"/>
              <p:nvPr/>
            </p:nvSpPr>
            <p:spPr>
              <a:xfrm>
                <a:off x="540119" y="1759148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45" name="yt_shape_12345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59148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806" r="-55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50" name="yt_shape_12350"/>
          <p:cNvSpPr txBox="1"/>
          <p:nvPr/>
        </p:nvSpPr>
        <p:spPr>
          <a:xfrm>
            <a:off x="540000" y="47513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47" name="yt_shape_12347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6839" y="2911599"/>
            <a:ext cx="1658320" cy="1789317"/>
            <a:chOff x="0" y="0"/>
            <a:chExt cx="1658320" cy="1789317"/>
          </a:xfrm>
        </p:grpSpPr>
        <p:pic>
          <p:nvPicPr>
            <p:cNvPr id="2" name="yt_image_1234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8320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49" name="yt_shape_12349"/>
            <p:cNvSpPr txBox="1"/>
            <p:nvPr/>
          </p:nvSpPr>
          <p:spPr>
            <a:xfrm>
              <a:off x="295879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2351" name="yt_image_123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4004" y="5277113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1E6BA2-3B4D-2661-5154-63F2EEFF70D2}"/>
                  </a:ext>
                </a:extLst>
              </p:cNvPr>
              <p:cNvSpPr txBox="1"/>
              <p:nvPr/>
            </p:nvSpPr>
            <p:spPr>
              <a:xfrm>
                <a:off x="1669308" y="2106881"/>
                <a:ext cx="869189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, 'mathAnswerShape': 1}">
                <a:extLst>
                  <a:ext uri="{FF2B5EF4-FFF2-40B4-BE49-F238E27FC236}">
                    <a16:creationId xmlns:a16="http://schemas.microsoft.com/office/drawing/2014/main" id="{EC1E6BA2-3B4D-2661-5154-63F2EEFF70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2106881"/>
                <a:ext cx="869189" cy="558242"/>
              </a:xfrm>
              <a:prstGeom prst="rect">
                <a:avLst/>
              </a:prstGeom>
              <a:blipFill>
                <a:blip r:embed="rId5"/>
                <a:stretch>
                  <a:fillRect l="-11268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4" name="yt_shape_12354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353" name="yt_image_123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6" name="yt_shape_12356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在解决半径或弦的计算问题时，常作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垂直于弦的半径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或连接圆心和弦的一端，构造出直角三角形，利用勾股定理进行有关的计算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2" name="yt_shape_12252"/>
          <p:cNvSpPr txBox="1"/>
          <p:nvPr/>
        </p:nvSpPr>
        <p:spPr>
          <a:xfrm>
            <a:off x="540000" y="1526543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51" name="yt_image_12251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26543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4" name="yt_shape_12254"/>
          <p:cNvSpPr txBox="1"/>
          <p:nvPr/>
        </p:nvSpPr>
        <p:spPr>
          <a:xfrm>
            <a:off x="540000" y="2229840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</a:t>
            </a:r>
          </a:p>
        </p:txBody>
      </p:sp>
      <p:sp>
        <p:nvSpPr>
          <p:cNvPr id="12255" name="yt_shape_12255"/>
          <p:cNvSpPr txBox="1"/>
          <p:nvPr/>
        </p:nvSpPr>
        <p:spPr>
          <a:xfrm>
            <a:off x="540119" y="2729405"/>
            <a:ext cx="1153254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Segoe UI Symbol" pitchFamily="24"/>
                <a:ea typeface="Times New Roman" pitchFamily="24"/>
                <a:cs typeface="Segoe UI Symbol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59" name="yt_table_1225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474779"/>
              </p:ext>
            </p:extLst>
          </p:nvPr>
        </p:nvGraphicFramePr>
        <p:xfrm>
          <a:off x="559953" y="3335272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</a:tbl>
          </a:graphicData>
        </a:graphic>
      </p:graphicFrame>
      <p:grpSp>
        <p:nvGrpSpPr>
          <p:cNvPr id="12256" name="yt_shape_12256_skip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6446" y="3573016"/>
            <a:ext cx="1473363" cy="2003058"/>
            <a:chOff x="0" y="0"/>
            <a:chExt cx="1473363" cy="2003058"/>
          </a:xfrm>
        </p:grpSpPr>
        <p:pic>
          <p:nvPicPr>
            <p:cNvPr id="2" name="yt_image_1225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3363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58" name="yt_shape_12258"/>
            <p:cNvSpPr txBox="1"/>
            <p:nvPr/>
          </p:nvSpPr>
          <p:spPr>
            <a:xfrm>
              <a:off x="203400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598509">
            <a:extLst>
              <a:ext uri="{FF2B5EF4-FFF2-40B4-BE49-F238E27FC236}">
                <a16:creationId xmlns:a16="http://schemas.microsoft.com/office/drawing/2014/main" id="{1F7B757E-0F76-916B-0DF3-2BDD6E59BD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6916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7EE87D4-775D-B175-4A55-879B900D1149}"/>
              </a:ext>
            </a:extLst>
          </p:cNvPr>
          <p:cNvSpPr txBox="1"/>
          <p:nvPr/>
        </p:nvSpPr>
        <p:spPr>
          <a:xfrm>
            <a:off x="11081660" y="26786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1" name="yt_shape_12261"/>
          <p:cNvSpPr txBox="1"/>
          <p:nvPr/>
        </p:nvSpPr>
        <p:spPr>
          <a:xfrm>
            <a:off x="540119" y="2221108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65" name="yt_table_12265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6034420"/>
                  </p:ext>
                </p:extLst>
              </p:nvPr>
            </p:nvGraphicFramePr>
            <p:xfrm>
              <a:off x="540000" y="3180543"/>
              <a:ext cx="7279768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62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3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265" name="yt_table_12265_skip" descr="{&quot;rangeId&quot;:5,&quot;type&quot;:&quot;Option&quot;,&quot;drawing&quot;:[&quot;yt_shape_12262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6034420"/>
                  </p:ext>
                </p:extLst>
              </p:nvPr>
            </p:nvGraphicFramePr>
            <p:xfrm>
              <a:off x="540000" y="1859435"/>
              <a:ext cx="7279768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62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36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12876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62" name="yt_shape_12262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3411080"/>
            <a:ext cx="1704351" cy="1816749"/>
            <a:chOff x="0" y="0"/>
            <a:chExt cx="1704351" cy="1816749"/>
          </a:xfrm>
        </p:grpSpPr>
        <p:pic>
          <p:nvPicPr>
            <p:cNvPr id="2" name="yt_image_12262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4351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4" name="yt_shape_12264"/>
            <p:cNvSpPr txBox="1"/>
            <p:nvPr/>
          </p:nvSpPr>
          <p:spPr>
            <a:xfrm>
              <a:off x="318894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67B5EB-DD7C-D5C4-F92C-A8D202C4934A}"/>
              </a:ext>
            </a:extLst>
          </p:cNvPr>
          <p:cNvSpPr txBox="1"/>
          <p:nvPr/>
        </p:nvSpPr>
        <p:spPr>
          <a:xfrm>
            <a:off x="6744072" y="26163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6" name="yt_shape_12266"/>
          <p:cNvSpPr txBox="1"/>
          <p:nvPr/>
        </p:nvSpPr>
        <p:spPr>
          <a:xfrm>
            <a:off x="540119" y="133155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（恩施州中考）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《九章算术》被尊为古代数学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群经之首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，其卷九勾股篇记载：今有圆材埋于壁中，不知大小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以锯锯之，深一寸，锯道长一尺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问径几何？如图，大意是，今有一圆柱形木材，埋在墙壁中，不知其大小，用锯去锯这木材，锯口深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寸，锯道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尺，问圆形木材的直径是多少？（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寸）</a:t>
            </a:r>
          </a:p>
        </p:txBody>
      </p:sp>
      <p:sp>
        <p:nvSpPr>
          <p:cNvPr id="12267" name="yt_shape_12267"/>
          <p:cNvSpPr txBox="1"/>
          <p:nvPr/>
        </p:nvSpPr>
        <p:spPr>
          <a:xfrm>
            <a:off x="540000" y="3251255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答：圆材直径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71" name="yt_shape_12271"/>
          <p:cNvSpPr txBox="1"/>
          <p:nvPr/>
        </p:nvSpPr>
        <p:spPr>
          <a:xfrm>
            <a:off x="540000" y="55637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68" name="yt_shape_12268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2941" y="3882922"/>
            <a:ext cx="1406116" cy="1630440"/>
            <a:chOff x="0" y="0"/>
            <a:chExt cx="1406116" cy="1630440"/>
          </a:xfrm>
        </p:grpSpPr>
        <p:pic>
          <p:nvPicPr>
            <p:cNvPr id="2" name="yt_image_1226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6116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0" name="yt_shape_12270"/>
            <p:cNvSpPr txBox="1"/>
            <p:nvPr/>
          </p:nvSpPr>
          <p:spPr>
            <a:xfrm>
              <a:off x="169777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697B097-13F1-4D75-00F1-239D35272978}"/>
              </a:ext>
            </a:extLst>
          </p:cNvPr>
          <p:cNvSpPr txBox="1"/>
          <p:nvPr/>
        </p:nvSpPr>
        <p:spPr>
          <a:xfrm>
            <a:off x="2583589" y="320444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2" name="yt_shape_12272"/>
          <p:cNvSpPr txBox="1"/>
          <p:nvPr/>
        </p:nvSpPr>
        <p:spPr>
          <a:xfrm>
            <a:off x="540000" y="920530"/>
            <a:ext cx="90088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73" name="yt_image_122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8128" y="1700807"/>
            <a:ext cx="1658076" cy="1379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5" name="yt_shape_12275"/>
          <p:cNvSpPr txBox="1"/>
          <p:nvPr/>
        </p:nvSpPr>
        <p:spPr>
          <a:xfrm>
            <a:off x="540000" y="1603598"/>
            <a:ext cx="461664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由垂径定理可知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77" name="yt_shape_12277"/>
          <p:cNvSpPr txBox="1"/>
          <p:nvPr/>
        </p:nvSpPr>
        <p:spPr>
          <a:xfrm>
            <a:off x="5066036" y="4948730"/>
            <a:ext cx="1661032" cy="12156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 dirty="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750" b="0" i="0" u="none" spc="11265" dirty="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276" name="yt_image_122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2144" y="3501239"/>
            <a:ext cx="1643011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F50176-FE99-704C-DE09-69296D4943B6}"/>
              </a:ext>
            </a:extLst>
          </p:cNvPr>
          <p:cNvSpPr txBox="1"/>
          <p:nvPr/>
        </p:nvSpPr>
        <p:spPr>
          <a:xfrm>
            <a:off x="449989" y="155679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CAC78D-2DA7-3667-DDCD-A9972F19E318}"/>
              </a:ext>
            </a:extLst>
          </p:cNvPr>
          <p:cNvSpPr txBox="1"/>
          <p:nvPr/>
        </p:nvSpPr>
        <p:spPr>
          <a:xfrm>
            <a:off x="449989" y="2032280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C44E0B-F7D9-8419-7AB8-4D8346FCD556}"/>
              </a:ext>
            </a:extLst>
          </p:cNvPr>
          <p:cNvSpPr txBox="1"/>
          <p:nvPr/>
        </p:nvSpPr>
        <p:spPr>
          <a:xfrm>
            <a:off x="449989" y="2507768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由垂径定理可知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9BF592-BE88-47E2-D5AB-0426174E2CBF}"/>
              </a:ext>
            </a:extLst>
          </p:cNvPr>
          <p:cNvSpPr txBox="1"/>
          <p:nvPr/>
        </p:nvSpPr>
        <p:spPr>
          <a:xfrm>
            <a:off x="449989" y="2983256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9" name="yt_shape_12279"/>
          <p:cNvSpPr txBox="1"/>
          <p:nvPr/>
        </p:nvSpPr>
        <p:spPr>
          <a:xfrm>
            <a:off x="540000" y="978230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垂径定理的推论</a:t>
            </a:r>
          </a:p>
        </p:txBody>
      </p:sp>
      <p:sp>
        <p:nvSpPr>
          <p:cNvPr id="12280" name="yt_shape_12280"/>
          <p:cNvSpPr txBox="1"/>
          <p:nvPr/>
        </p:nvSpPr>
        <p:spPr>
          <a:xfrm>
            <a:off x="540119" y="14777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给出下列说法：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平分弧的直径垂直平分弧所对的弦；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平分弦的直径平分弦所对的弧；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垂直于弦的直线必过圆心；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垂直于弦的直径平分弦所对的弧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81" name="yt_table_122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383729"/>
              </p:ext>
            </p:extLst>
          </p:nvPr>
        </p:nvGraphicFramePr>
        <p:xfrm>
          <a:off x="540000" y="2917361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sp>
        <p:nvSpPr>
          <p:cNvPr id="12283" name="yt_shape_12283"/>
          <p:cNvSpPr txBox="1"/>
          <p:nvPr/>
        </p:nvSpPr>
        <p:spPr>
          <a:xfrm>
            <a:off x="540119" y="34435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，下列结论不一定成立的是（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85" name="yt_table_1228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41506"/>
              </p:ext>
            </p:extLst>
          </p:nvPr>
        </p:nvGraphicFramePr>
        <p:xfrm>
          <a:off x="540000" y="4402967"/>
          <a:ext cx="2997200" cy="1901952"/>
        </p:xfrm>
        <a:graphic>
          <a:graphicData uri="http://schemas.openxmlformats.org/drawingml/2006/table">
            <a:tbl>
              <a:tblPr/>
              <a:tblGrid>
                <a:gridCol w="2997200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pic>
        <p:nvPicPr>
          <p:cNvPr id="12284" name="yt_image_12284_skip" title="H_144.6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9844" y="4402967"/>
            <a:ext cx="1640001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598721">
            <a:extLst>
              <a:ext uri="{FF2B5EF4-FFF2-40B4-BE49-F238E27FC236}">
                <a16:creationId xmlns:a16="http://schemas.microsoft.com/office/drawing/2014/main" id="{B32D6F4D-70DF-95B9-C68E-231CE46FF1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1755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89D25E-4E30-3CCA-F542-35DBCD66C0F3}"/>
              </a:ext>
            </a:extLst>
          </p:cNvPr>
          <p:cNvSpPr txBox="1"/>
          <p:nvPr/>
        </p:nvSpPr>
        <p:spPr>
          <a:xfrm>
            <a:off x="1516908" y="23819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6F78AE-0A43-213F-50A1-9D19D5C64325}"/>
              </a:ext>
            </a:extLst>
          </p:cNvPr>
          <p:cNvSpPr txBox="1"/>
          <p:nvPr/>
        </p:nvSpPr>
        <p:spPr>
          <a:xfrm>
            <a:off x="1212108" y="38722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7" name="yt_shape_12287"/>
          <p:cNvSpPr txBox="1"/>
          <p:nvPr/>
        </p:nvSpPr>
        <p:spPr>
          <a:xfrm>
            <a:off x="540000" y="2904894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对两种情况考虑不全致错</a:t>
            </a:r>
          </a:p>
        </p:txBody>
      </p:sp>
      <p:sp>
        <p:nvSpPr>
          <p:cNvPr id="12288" name="yt_shape_12288"/>
          <p:cNvSpPr txBox="1"/>
          <p:nvPr/>
        </p:nvSpPr>
        <p:spPr>
          <a:xfrm>
            <a:off x="540119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，两弦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98872">
            <a:extLst>
              <a:ext uri="{FF2B5EF4-FFF2-40B4-BE49-F238E27FC236}">
                <a16:creationId xmlns:a16="http://schemas.microsoft.com/office/drawing/2014/main" id="{03CF4702-7F34-1AAC-0C00-81D90313DB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8BE170-6765-1CFA-E473-5D303A598A61}"/>
              </a:ext>
            </a:extLst>
          </p:cNvPr>
          <p:cNvSpPr txBox="1"/>
          <p:nvPr/>
        </p:nvSpPr>
        <p:spPr>
          <a:xfrm>
            <a:off x="2583708" y="3833141"/>
            <a:ext cx="1685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yt_shape_12290"/>
          <p:cNvSpPr txBox="1"/>
          <p:nvPr/>
        </p:nvSpPr>
        <p:spPr>
          <a:xfrm>
            <a:off x="540000" y="1735187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89" name="yt_image_1228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35187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2" name="yt_shape_12292"/>
          <p:cNvSpPr txBox="1"/>
          <p:nvPr/>
        </p:nvSpPr>
        <p:spPr>
          <a:xfrm>
            <a:off x="540119" y="24270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（广东省中考）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，则下列说法中正确的是（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96" name="yt_table_1229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134233"/>
              </p:ext>
            </p:extLst>
          </p:nvPr>
        </p:nvGraphicFramePr>
        <p:xfrm>
          <a:off x="540000" y="3386491"/>
          <a:ext cx="6591618" cy="950976"/>
        </p:xfrm>
        <a:graphic>
          <a:graphicData uri="http://schemas.openxmlformats.org/drawingml/2006/table">
            <a:tbl>
              <a:tblPr/>
              <a:tblGrid>
                <a:gridCol w="3442018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314960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OCE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BOC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grpSp>
        <p:nvGrpSpPr>
          <p:cNvPr id="12293" name="yt_shape_12293_skip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01166" y="3386491"/>
            <a:ext cx="1348614" cy="2096784"/>
            <a:chOff x="0" y="0"/>
            <a:chExt cx="1348614" cy="2096784"/>
          </a:xfrm>
        </p:grpSpPr>
        <p:pic>
          <p:nvPicPr>
            <p:cNvPr id="2" name="yt_image_1229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48614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5" name="yt_shape_12295"/>
            <p:cNvSpPr txBox="1"/>
            <p:nvPr/>
          </p:nvSpPr>
          <p:spPr>
            <a:xfrm>
              <a:off x="141026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7024C8F-37AB-05F2-5B3C-DECD22732C87}"/>
              </a:ext>
            </a:extLst>
          </p:cNvPr>
          <p:cNvSpPr txBox="1"/>
          <p:nvPr/>
        </p:nvSpPr>
        <p:spPr>
          <a:xfrm>
            <a:off x="7328746" y="28557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98" name="yt_shape_12298"/>
              <p:cNvSpPr txBox="1"/>
              <p:nvPr/>
            </p:nvSpPr>
            <p:spPr>
              <a:xfrm>
                <a:off x="540119" y="1680210"/>
                <a:ext cx="11111999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（玉溪市五中月考）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的两条弦，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是直径，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上任意一点，则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298" name="yt_shape_12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80210"/>
                <a:ext cx="11111999" cy="1426929"/>
              </a:xfrm>
              <a:prstGeom prst="rect">
                <a:avLst/>
              </a:prstGeom>
              <a:blipFill>
                <a:blip r:embed="rId2"/>
                <a:stretch>
                  <a:fillRect l="-1701" t="-3846" r="-604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03" name="yt_shape_12303"/>
          <p:cNvSpPr txBox="1"/>
          <p:nvPr/>
        </p:nvSpPr>
        <p:spPr>
          <a:xfrm>
            <a:off x="540000" y="521513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00" name="yt_shape_12300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8883" y="3310291"/>
            <a:ext cx="1674232" cy="1854468"/>
            <a:chOff x="0" y="0"/>
            <a:chExt cx="1674232" cy="1854468"/>
          </a:xfrm>
        </p:grpSpPr>
        <p:pic>
          <p:nvPicPr>
            <p:cNvPr id="2" name="yt_image_1230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4232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02" name="yt_shape_12302"/>
            <p:cNvSpPr txBox="1"/>
            <p:nvPr/>
          </p:nvSpPr>
          <p:spPr>
            <a:xfrm>
              <a:off x="303835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982E79-0883-2393-D117-1F435A33D076}"/>
                  </a:ext>
                </a:extLst>
              </p:cNvPr>
              <p:cNvSpPr txBox="1"/>
              <p:nvPr/>
            </p:nvSpPr>
            <p:spPr>
              <a:xfrm>
                <a:off x="1631504" y="2551374"/>
                <a:ext cx="10057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982E79-0883-2393-D117-1F435A33D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551374"/>
                <a:ext cx="1005714" cy="555765"/>
              </a:xfrm>
              <a:prstGeom prst="rect">
                <a:avLst/>
              </a:prstGeom>
              <a:blipFill>
                <a:blip r:embed="rId4"/>
                <a:stretch>
                  <a:fillRect l="-969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1602</Words>
  <Application>Microsoft Office PowerPoint</Application>
  <PresentationFormat>宽屏</PresentationFormat>
  <Paragraphs>122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Segoe UI Symbol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46</cp:revision>
  <dcterms:created xsi:type="dcterms:W3CDTF">2023-05-05T05:33:04Z</dcterms:created>
  <dcterms:modified xsi:type="dcterms:W3CDTF">2023-10-19T15:29:11Z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