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0" r:id="rId6"/>
    <p:sldId id="372" r:id="rId7"/>
    <p:sldId id="374" r:id="rId8"/>
    <p:sldId id="375" r:id="rId9"/>
    <p:sldId id="377" r:id="rId10"/>
    <p:sldId id="379" r:id="rId11"/>
    <p:sldId id="380" r:id="rId12"/>
    <p:sldId id="386" r:id="rId13"/>
    <p:sldId id="381" r:id="rId14"/>
    <p:sldId id="383" r:id="rId15"/>
    <p:sldId id="38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bin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3" name="yt_shape_11203"/>
          <p:cNvSpPr txBox="1"/>
          <p:nvPr/>
        </p:nvSpPr>
        <p:spPr>
          <a:xfrm>
            <a:off x="540000" y="2532926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202" name="yt_image_1120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3292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05" name="yt_shape_11205"/>
              <p:cNvSpPr txBox="1"/>
              <p:nvPr/>
            </p:nvSpPr>
            <p:spPr>
              <a:xfrm>
                <a:off x="540119" y="3230509"/>
                <a:ext cx="11111999" cy="14545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配成顶点式函数得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，顶点坐标为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，对称轴为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直线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05" name="yt_shape_11205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30509"/>
                <a:ext cx="11111999" cy="1454565"/>
              </a:xfrm>
              <a:prstGeom prst="rect">
                <a:avLst/>
              </a:prstGeom>
              <a:blipFill>
                <a:blip r:embed="rId3"/>
                <a:stretch>
                  <a:fillRect l="-1701" b="-58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DA71F97-CCE2-FA4A-C69F-CFFCE9906F27}"/>
                  </a:ext>
                </a:extLst>
              </p:cNvPr>
              <p:cNvSpPr txBox="1"/>
              <p:nvPr/>
            </p:nvSpPr>
            <p:spPr>
              <a:xfrm>
                <a:off x="1059708" y="3925320"/>
                <a:ext cx="2481008" cy="7924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, 'mathAnswerShape': 1}">
                <a:extLst>
                  <a:ext uri="{FF2B5EF4-FFF2-40B4-BE49-F238E27FC236}">
                    <a16:creationId xmlns:a16="http://schemas.microsoft.com/office/drawing/2014/main" id="{0DA71F97-CCE2-FA4A-C69F-CFFCE9906F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925320"/>
                <a:ext cx="2481008" cy="792493"/>
              </a:xfrm>
              <a:prstGeom prst="rect">
                <a:avLst/>
              </a:prstGeom>
              <a:blipFill>
                <a:blip r:embed="rId4"/>
                <a:stretch>
                  <a:fillRect l="-3931" r="-3931" b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2EC224F-D1F5-A290-0043-D0DAD051743C}"/>
              </a:ext>
            </a:extLst>
          </p:cNvPr>
          <p:cNvCxnSpPr/>
          <p:nvPr/>
        </p:nvCxnSpPr>
        <p:spPr>
          <a:xfrm>
            <a:off x="844919" y="4690057"/>
            <a:ext cx="291058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8538B18-1C34-EA19-B6A5-78AB390052C4}"/>
                  </a:ext>
                </a:extLst>
              </p:cNvPr>
              <p:cNvSpPr txBox="1"/>
              <p:nvPr/>
            </p:nvSpPr>
            <p:spPr>
              <a:xfrm>
                <a:off x="5494231" y="3925320"/>
                <a:ext cx="2112708" cy="7924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, 'mathAnswerShape': 1}">
                <a:extLst>
                  <a:ext uri="{FF2B5EF4-FFF2-40B4-BE49-F238E27FC236}">
                    <a16:creationId xmlns:a16="http://schemas.microsoft.com/office/drawing/2014/main" id="{C8538B18-1C34-EA19-B6A5-78AB390052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4231" y="3925320"/>
                <a:ext cx="2112708" cy="792493"/>
              </a:xfrm>
              <a:prstGeom prst="rect">
                <a:avLst/>
              </a:prstGeom>
              <a:blipFill>
                <a:blip r:embed="rId5"/>
                <a:stretch>
                  <a:fillRect l="-4323" b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04B6D63-7B48-4B56-8859-BD8385B4815C}"/>
              </a:ext>
            </a:extLst>
          </p:cNvPr>
          <p:cNvCxnSpPr/>
          <p:nvPr/>
        </p:nvCxnSpPr>
        <p:spPr>
          <a:xfrm>
            <a:off x="5279442" y="4690057"/>
            <a:ext cx="254228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3" name="yt_shape_11253"/>
          <p:cNvSpPr txBox="1"/>
          <p:nvPr/>
        </p:nvSpPr>
        <p:spPr>
          <a:xfrm>
            <a:off x="540000" y="1983571"/>
            <a:ext cx="49067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11254" name="yt_shape_11254"/>
          <p:cNvSpPr txBox="1"/>
          <p:nvPr/>
        </p:nvSpPr>
        <p:spPr>
          <a:xfrm>
            <a:off x="540000" y="2462874"/>
            <a:ext cx="102255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）当二次函数的图象经过坐标原点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）时，求二次函数的表达式；</a:t>
            </a:r>
          </a:p>
        </p:txBody>
      </p:sp>
      <p:pic>
        <p:nvPicPr>
          <p:cNvPr id="11256" name="yt_image_1125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3573016"/>
            <a:ext cx="1828800" cy="166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28FA60-43AA-0BBB-D349-0C1F9F916A65}"/>
              </a:ext>
            </a:extLst>
          </p:cNvPr>
          <p:cNvSpPr txBox="1"/>
          <p:nvPr/>
        </p:nvSpPr>
        <p:spPr>
          <a:xfrm>
            <a:off x="538028" y="2866632"/>
            <a:ext cx="861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）将点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）代入二次函数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5B26FE-2322-88DB-B518-BBD545FB3DD6}"/>
              </a:ext>
            </a:extLst>
          </p:cNvPr>
          <p:cNvSpPr txBox="1"/>
          <p:nvPr/>
        </p:nvSpPr>
        <p:spPr>
          <a:xfrm>
            <a:off x="538028" y="3342120"/>
            <a:ext cx="346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9011C8-0C3D-F1EB-2C62-86C8D3EFAD81}"/>
              </a:ext>
            </a:extLst>
          </p:cNvPr>
          <p:cNvSpPr txBox="1"/>
          <p:nvPr/>
        </p:nvSpPr>
        <p:spPr>
          <a:xfrm>
            <a:off x="538028" y="3817608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二次函数的表达式为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6EA380-E5C8-7078-1E6E-464F1DFDDDBF}"/>
              </a:ext>
            </a:extLst>
          </p:cNvPr>
          <p:cNvSpPr txBox="1"/>
          <p:nvPr/>
        </p:nvSpPr>
        <p:spPr>
          <a:xfrm>
            <a:off x="538028" y="4293096"/>
            <a:ext cx="3097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8" name="yt_shape_11258"/>
          <p:cNvSpPr txBox="1"/>
          <p:nvPr/>
        </p:nvSpPr>
        <p:spPr>
          <a:xfrm>
            <a:off x="540119" y="2194414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）的条件下，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轴上是否存在一点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最短？若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点存在，求出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点的坐标；若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点不存在，请说明理由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）将点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）代入二次函数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二次函数的表达式为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255">
            <a:extLst>
              <a:ext uri="{FF2B5EF4-FFF2-40B4-BE49-F238E27FC236}">
                <a16:creationId xmlns:a16="http://schemas.microsoft.com/office/drawing/2014/main" id="{A17378F4-9F9D-0CFC-E36C-486169A59CEE}"/>
              </a:ext>
            </a:extLst>
          </p:cNvPr>
          <p:cNvSpPr txBox="1"/>
          <p:nvPr/>
        </p:nvSpPr>
        <p:spPr>
          <a:xfrm>
            <a:off x="479376" y="908720"/>
            <a:ext cx="108330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时，该抛物线与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，顶点为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两点的坐标；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A09D35-3338-AE8B-0369-48B212FA61F2}"/>
              </a:ext>
            </a:extLst>
          </p:cNvPr>
          <p:cNvSpPr txBox="1"/>
          <p:nvPr/>
        </p:nvSpPr>
        <p:spPr>
          <a:xfrm>
            <a:off x="450108" y="1304292"/>
            <a:ext cx="906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时，二次函数表达式为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F4B3FA-F816-917B-3ADA-9E605F936AF4}"/>
              </a:ext>
            </a:extLst>
          </p:cNvPr>
          <p:cNvSpPr txBox="1"/>
          <p:nvPr/>
        </p:nvSpPr>
        <p:spPr>
          <a:xfrm>
            <a:off x="450108" y="1779780"/>
            <a:ext cx="5328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顶点坐标为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1261">
                <a:extLst>
                  <a:ext uri="{FF2B5EF4-FFF2-40B4-BE49-F238E27FC236}">
                    <a16:creationId xmlns:a16="http://schemas.microsoft.com/office/drawing/2014/main" id="{4442E484-01DF-32E2-2929-0ABC990A98D4}"/>
                  </a:ext>
                </a:extLst>
              </p:cNvPr>
              <p:cNvSpPr txBox="1"/>
              <p:nvPr/>
            </p:nvSpPr>
            <p:spPr>
              <a:xfrm>
                <a:off x="527797" y="2204546"/>
                <a:ext cx="11111999" cy="52706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时，二次函数表达式为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顶点坐标为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）存在，理由如下：连接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，根据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两点之间，线段最短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可知，当点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位于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轴的交点时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最短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设经过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两点的直线表达式为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），将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）两点坐标代入表达式中，可得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可得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点坐标为（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最短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1261">
                <a:extLst>
                  <a:ext uri="{FF2B5EF4-FFF2-40B4-BE49-F238E27FC236}">
                    <a16:creationId xmlns:a16="http://schemas.microsoft.com/office/drawing/2014/main" id="{4442E484-01DF-32E2-2929-0ABC990A98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797" y="2204546"/>
                <a:ext cx="11111999" cy="5270610"/>
              </a:xfrm>
              <a:prstGeom prst="rect">
                <a:avLst/>
              </a:prstGeom>
              <a:blipFill>
                <a:blip r:embed="rId2"/>
                <a:stretch>
                  <a:fillRect l="-1701" t="-1042" b="-1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0339D8F-2854-AB76-7318-418B45297B0E}"/>
              </a:ext>
            </a:extLst>
          </p:cNvPr>
          <p:cNvSpPr txBox="1"/>
          <p:nvPr/>
        </p:nvSpPr>
        <p:spPr>
          <a:xfrm>
            <a:off x="437786" y="3108716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）存在，理由如下：连接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，根据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两点之间，线段最短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可知，当点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位于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F3FF869-5712-3577-BEDE-BAB780A3B778}"/>
              </a:ext>
            </a:extLst>
          </p:cNvPr>
          <p:cNvSpPr txBox="1"/>
          <p:nvPr/>
        </p:nvSpPr>
        <p:spPr>
          <a:xfrm>
            <a:off x="437786" y="3584204"/>
            <a:ext cx="442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轴的交点时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最短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6EC75B-4304-F8D4-BA50-6A4AC4ECBA31}"/>
              </a:ext>
            </a:extLst>
          </p:cNvPr>
          <p:cNvSpPr txBox="1"/>
          <p:nvPr/>
        </p:nvSpPr>
        <p:spPr>
          <a:xfrm>
            <a:off x="437786" y="4059692"/>
            <a:ext cx="110162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设经过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两点的直线表达式为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9B68EDC-6FAC-556C-A909-C20BCFCBD52D}"/>
                  </a:ext>
                </a:extLst>
              </p:cNvPr>
              <p:cNvSpPr txBox="1"/>
              <p:nvPr/>
            </p:nvSpPr>
            <p:spPr>
              <a:xfrm>
                <a:off x="437786" y="4293096"/>
                <a:ext cx="826725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两点坐标代入表达式中，可得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9B68EDC-6FAC-556C-A909-C20BCFCBD5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786" y="4293096"/>
                <a:ext cx="8267255" cy="1154189"/>
              </a:xfrm>
              <a:prstGeom prst="rect">
                <a:avLst/>
              </a:prstGeom>
              <a:blipFill>
                <a:blip r:embed="rId3"/>
                <a:stretch>
                  <a:fillRect l="-1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1C4B2AC4-7F63-CBEF-3A82-8D9F0DD233C1}"/>
              </a:ext>
            </a:extLst>
          </p:cNvPr>
          <p:cNvSpPr txBox="1"/>
          <p:nvPr/>
        </p:nvSpPr>
        <p:spPr>
          <a:xfrm>
            <a:off x="437786" y="5229200"/>
            <a:ext cx="325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50AC3DD-B91E-37C9-95EF-BF934F473712}"/>
                  </a:ext>
                </a:extLst>
              </p:cNvPr>
              <p:cNvSpPr txBox="1"/>
              <p:nvPr/>
            </p:nvSpPr>
            <p:spPr>
              <a:xfrm>
                <a:off x="437786" y="5517232"/>
                <a:ext cx="38551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可得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50AC3DD-B91E-37C9-95EF-BF934F4737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786" y="5517232"/>
                <a:ext cx="3855148" cy="766077"/>
              </a:xfrm>
              <a:prstGeom prst="rect">
                <a:avLst/>
              </a:prstGeom>
              <a:blipFill>
                <a:blip r:embed="rId4"/>
                <a:stretch>
                  <a:fillRect l="-2532" r="-25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62DC00B-2FC6-7408-8FC8-C43035FB0473}"/>
                  </a:ext>
                </a:extLst>
              </p:cNvPr>
              <p:cNvSpPr txBox="1"/>
              <p:nvPr/>
            </p:nvSpPr>
            <p:spPr>
              <a:xfrm>
                <a:off x="437786" y="6093296"/>
                <a:ext cx="57855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点坐标为（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最短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62DC00B-2FC6-7408-8FC8-C43035FB04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786" y="6093296"/>
                <a:ext cx="5785548" cy="727279"/>
              </a:xfrm>
              <a:prstGeom prst="rect">
                <a:avLst/>
              </a:prstGeom>
              <a:blipFill>
                <a:blip r:embed="rId5"/>
                <a:stretch>
                  <a:fillRect l="-1686" r="-147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yt_image_11263">
            <a:extLst>
              <a:ext uri="{FF2B5EF4-FFF2-40B4-BE49-F238E27FC236}">
                <a16:creationId xmlns:a16="http://schemas.microsoft.com/office/drawing/2014/main" id="{73A58EE8-4B09-0DA8-47A4-BAC8C928C60A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18606" y="4959946"/>
            <a:ext cx="1716271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yt_shape_11267"/>
          <p:cNvSpPr txBox="1"/>
          <p:nvPr/>
        </p:nvSpPr>
        <p:spPr>
          <a:xfrm>
            <a:off x="3369962" y="1775915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266" name="yt_image_11266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825314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yt_shape_11269"/>
          <p:cNvSpPr txBox="1"/>
          <p:nvPr/>
        </p:nvSpPr>
        <p:spPr>
          <a:xfrm>
            <a:off x="4403229" y="2254340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利用抛物线的对称性解题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70" name="yt_shape_11270"/>
              <p:cNvSpPr txBox="1"/>
              <p:nvPr/>
            </p:nvSpPr>
            <p:spPr>
              <a:xfrm>
                <a:off x="540119" y="2733643"/>
                <a:ext cx="11111999" cy="17029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【方法指导】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若抛物线上不重合的两个点的坐标分别为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两点关于抛物线的对称轴对称，且该抛物线的对称轴为直线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270" name="yt_shape_11270" descr="{&quot;rangeId&quot;:1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7728"/>
                <a:ext cx="11111999" cy="1702967"/>
              </a:xfrm>
              <a:prstGeom prst="rect">
                <a:avLst/>
              </a:prstGeom>
              <a:blipFill>
                <a:blip r:embed="rId3"/>
                <a:stretch>
                  <a:fillRect l="-1701" t="-3226" b="-5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72" name="yt_shape_11272"/>
          <p:cNvSpPr txBox="1"/>
          <p:nvPr/>
        </p:nvSpPr>
        <p:spPr>
          <a:xfrm>
            <a:off x="540000" y="4487398"/>
            <a:ext cx="109501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73" name="yt_table_1127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962276"/>
              </p:ext>
            </p:extLst>
          </p:nvPr>
        </p:nvGraphicFramePr>
        <p:xfrm>
          <a:off x="540000" y="4966701"/>
          <a:ext cx="7505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A287D2E-CD1C-865F-E4B7-4B8D35A3A497}"/>
              </a:ext>
            </a:extLst>
          </p:cNvPr>
          <p:cNvSpPr txBox="1"/>
          <p:nvPr/>
        </p:nvSpPr>
        <p:spPr>
          <a:xfrm>
            <a:off x="10633801" y="44405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5" name="yt_shape_11275"/>
          <p:cNvSpPr txBox="1"/>
          <p:nvPr/>
        </p:nvSpPr>
        <p:spPr>
          <a:xfrm>
            <a:off x="540119" y="13540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轴的一个交点为（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），那么它对应的函数的表达式是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76" name="yt_image_112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2478" y="2465889"/>
            <a:ext cx="1787043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8" name="yt_shape_11278"/>
          <p:cNvSpPr txBox="1"/>
          <p:nvPr/>
        </p:nvSpPr>
        <p:spPr>
          <a:xfrm>
            <a:off x="540119" y="409024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恒过定点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，若定点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关于原点中心对称的点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也在抛物线上，则抛物线的顶点位于第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四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79" name="yt_image_112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004" y="5682171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68DF4F-3C76-2AEE-F0ED-A994E3B92C90}"/>
              </a:ext>
            </a:extLst>
          </p:cNvPr>
          <p:cNvSpPr txBox="1"/>
          <p:nvPr/>
        </p:nvSpPr>
        <p:spPr>
          <a:xfrm>
            <a:off x="6241308" y="1755025"/>
            <a:ext cx="2210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925723-546E-964F-B1C0-EE05874C6A4F}"/>
              </a:ext>
            </a:extLst>
          </p:cNvPr>
          <p:cNvSpPr txBox="1"/>
          <p:nvPr/>
        </p:nvSpPr>
        <p:spPr>
          <a:xfrm>
            <a:off x="10795846" y="451892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2" name="yt_shape_11282"/>
          <p:cNvSpPr txBox="1"/>
          <p:nvPr/>
        </p:nvSpPr>
        <p:spPr>
          <a:xfrm>
            <a:off x="540000" y="2172628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281" name="yt_image_1128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49459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84" name="yt_shape_11284"/>
              <p:cNvSpPr txBox="1"/>
              <p:nvPr/>
            </p:nvSpPr>
            <p:spPr>
              <a:xfrm>
                <a:off x="540000" y="2623627"/>
                <a:ext cx="11111999" cy="2421744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的图象是抛物线，对称轴是直线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，顶点坐标是（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确定开口方向，对称轴为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，对称轴在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轴左侧时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同号，对称轴在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轴右侧时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异号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决定抛物线与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轴交点位置，简记为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上正下负原点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84" name="yt_shape_11284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0999"/>
                <a:ext cx="11111999" cy="2421744"/>
              </a:xfrm>
              <a:prstGeom prst="rect">
                <a:avLst/>
              </a:prstGeom>
              <a:blipFill>
                <a:blip r:embed="rId3"/>
                <a:stretch>
                  <a:fillRect l="-439" r="-439" b="-3759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8" name="yt_shape_1120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207" name="yt_image_1120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0" name="yt_shape_11210"/>
          <p:cNvSpPr txBox="1"/>
          <p:nvPr/>
        </p:nvSpPr>
        <p:spPr>
          <a:xfrm>
            <a:off x="540000" y="1603297"/>
            <a:ext cx="940321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的图象的对称轴和顶点坐标的确定</a:t>
            </a:r>
          </a:p>
        </p:txBody>
      </p:sp>
      <p:sp>
        <p:nvSpPr>
          <p:cNvPr id="11211" name="yt_shape_11211"/>
          <p:cNvSpPr txBox="1"/>
          <p:nvPr/>
        </p:nvSpPr>
        <p:spPr>
          <a:xfrm>
            <a:off x="540000" y="2102862"/>
            <a:ext cx="110174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（武威市中考）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12" name="yt_table_112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934740"/>
              </p:ext>
            </p:extLst>
          </p:nvPr>
        </p:nvGraphicFramePr>
        <p:xfrm>
          <a:off x="540000" y="2582165"/>
          <a:ext cx="7094856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3081338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</a:tbl>
          </a:graphicData>
        </a:graphic>
      </p:graphicFrame>
      <p:sp>
        <p:nvSpPr>
          <p:cNvPr id="11214" name="yt_shape_11214"/>
          <p:cNvSpPr txBox="1"/>
          <p:nvPr/>
        </p:nvSpPr>
        <p:spPr>
          <a:xfrm>
            <a:off x="540000" y="3583719"/>
            <a:ext cx="55640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15" name="yt_table_112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93777"/>
              </p:ext>
            </p:extLst>
          </p:nvPr>
        </p:nvGraphicFramePr>
        <p:xfrm>
          <a:off x="540000" y="4063022"/>
          <a:ext cx="6383656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2370138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</a:tbl>
          </a:graphicData>
        </a:graphic>
      </p:graphicFrame>
      <p:sp>
        <p:nvSpPr>
          <p:cNvPr id="11217" name="yt_shape_11217"/>
          <p:cNvSpPr txBox="1"/>
          <p:nvPr/>
        </p:nvSpPr>
        <p:spPr>
          <a:xfrm>
            <a:off x="540000" y="5064576"/>
            <a:ext cx="61795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18" name="yt_table_112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029198"/>
              </p:ext>
            </p:extLst>
          </p:nvPr>
        </p:nvGraphicFramePr>
        <p:xfrm>
          <a:off x="540000" y="5543879"/>
          <a:ext cx="6723381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</a:tbl>
          </a:graphicData>
        </a:graphic>
      </p:graphicFrame>
      <p:pic>
        <p:nvPicPr>
          <p:cNvPr id="3" name="yt_shape_1697707160646">
            <a:extLst>
              <a:ext uri="{FF2B5EF4-FFF2-40B4-BE49-F238E27FC236}">
                <a16:creationId xmlns:a16="http://schemas.microsoft.com/office/drawing/2014/main" id="{BEBE6ADA-971E-3889-D718-A81A88BB07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86102F-6F28-F74F-C187-B1E0EF0AB5B8}"/>
              </a:ext>
            </a:extLst>
          </p:cNvPr>
          <p:cNvSpPr txBox="1"/>
          <p:nvPr/>
        </p:nvSpPr>
        <p:spPr>
          <a:xfrm>
            <a:off x="10683014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F6DDA2-AACF-AB79-9191-F71F2630B46E}"/>
              </a:ext>
            </a:extLst>
          </p:cNvPr>
          <p:cNvSpPr txBox="1"/>
          <p:nvPr/>
        </p:nvSpPr>
        <p:spPr>
          <a:xfrm>
            <a:off x="5299802" y="353691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AC98AA-BEC7-32DA-89DB-DE33053F38BE}"/>
              </a:ext>
            </a:extLst>
          </p:cNvPr>
          <p:cNvSpPr txBox="1"/>
          <p:nvPr/>
        </p:nvSpPr>
        <p:spPr>
          <a:xfrm>
            <a:off x="5909402" y="50177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0" name="yt_shape_11220"/>
          <p:cNvSpPr txBox="1"/>
          <p:nvPr/>
        </p:nvSpPr>
        <p:spPr>
          <a:xfrm>
            <a:off x="540000" y="2114261"/>
            <a:ext cx="663322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的图象与性质</a:t>
            </a:r>
          </a:p>
        </p:txBody>
      </p:sp>
      <p:sp>
        <p:nvSpPr>
          <p:cNvPr id="11221" name="yt_shape_11221"/>
          <p:cNvSpPr txBox="1"/>
          <p:nvPr/>
        </p:nvSpPr>
        <p:spPr>
          <a:xfrm>
            <a:off x="540119" y="26138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（六盘水市中考）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的图象如图所示，则下列判断正确的是（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23" name="yt_table_1122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055221"/>
              </p:ext>
            </p:extLst>
          </p:nvPr>
        </p:nvGraphicFramePr>
        <p:xfrm>
          <a:off x="540000" y="3573261"/>
          <a:ext cx="3302000" cy="1901952"/>
        </p:xfrm>
        <a:graphic>
          <a:graphicData uri="http://schemas.openxmlformats.org/drawingml/2006/table">
            <a:tbl>
              <a:tblPr/>
              <a:tblGrid>
                <a:gridCol w="3302000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</a:tbl>
          </a:graphicData>
        </a:graphic>
      </p:graphicFrame>
      <p:pic>
        <p:nvPicPr>
          <p:cNvPr id="11222" name="yt_image_11222_skip" title="H_120.5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0244" y="3573261"/>
            <a:ext cx="1639600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160919">
            <a:extLst>
              <a:ext uri="{FF2B5EF4-FFF2-40B4-BE49-F238E27FC236}">
                <a16:creationId xmlns:a16="http://schemas.microsoft.com/office/drawing/2014/main" id="{B80FCEDA-3F53-2985-0E8C-0E276BD65A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5358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9FFBF1-DC2A-FEB4-FDB9-938BC9B06FC7}"/>
              </a:ext>
            </a:extLst>
          </p:cNvPr>
          <p:cNvSpPr txBox="1"/>
          <p:nvPr/>
        </p:nvSpPr>
        <p:spPr>
          <a:xfrm>
            <a:off x="1516908" y="30425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25" name="yt_shape_11225"/>
              <p:cNvSpPr txBox="1"/>
              <p:nvPr/>
            </p:nvSpPr>
            <p:spPr>
              <a:xfrm>
                <a:off x="540000" y="1819622"/>
                <a:ext cx="971259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（河北省中考）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的性质描述正确的是（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225" name="yt_shape_112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9622"/>
                <a:ext cx="9712595" cy="638893"/>
              </a:xfrm>
              <a:prstGeom prst="rect">
                <a:avLst/>
              </a:prstGeom>
              <a:blipFill>
                <a:blip r:embed="rId2"/>
                <a:stretch>
                  <a:fillRect l="-1946" r="-94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27" name="yt_table_1122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235348"/>
              </p:ext>
            </p:extLst>
          </p:nvPr>
        </p:nvGraphicFramePr>
        <p:xfrm>
          <a:off x="540000" y="2509303"/>
          <a:ext cx="6027738" cy="1901952"/>
        </p:xfrm>
        <a:graphic>
          <a:graphicData uri="http://schemas.openxmlformats.org/drawingml/2006/table">
            <a:tbl>
              <a:tblPr/>
              <a:tblGrid>
                <a:gridCol w="6027738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该函数图象的对称轴在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轴左侧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函数图象开口向下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该函数图象与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轴的交点位于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轴负半轴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805B51A-3A33-5B06-207C-524A81E36786}"/>
              </a:ext>
            </a:extLst>
          </p:cNvPr>
          <p:cNvSpPr txBox="1"/>
          <p:nvPr/>
        </p:nvSpPr>
        <p:spPr>
          <a:xfrm>
            <a:off x="9390789" y="1772816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1229">
            <a:extLst>
              <a:ext uri="{FF2B5EF4-FFF2-40B4-BE49-F238E27FC236}">
                <a16:creationId xmlns:a16="http://schemas.microsoft.com/office/drawing/2014/main" id="{2E547F91-AE08-5849-B7A1-EFBAE5897472}"/>
              </a:ext>
            </a:extLst>
          </p:cNvPr>
          <p:cNvSpPr txBox="1"/>
          <p:nvPr/>
        </p:nvSpPr>
        <p:spPr>
          <a:xfrm>
            <a:off x="540000" y="4951453"/>
            <a:ext cx="74363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AFE620-3090-18FF-7A11-0201CC8768BA}"/>
              </a:ext>
            </a:extLst>
          </p:cNvPr>
          <p:cNvSpPr txBox="1"/>
          <p:nvPr/>
        </p:nvSpPr>
        <p:spPr>
          <a:xfrm>
            <a:off x="7281001" y="4904647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0" name="yt_shape_11230"/>
          <p:cNvSpPr txBox="1"/>
          <p:nvPr/>
        </p:nvSpPr>
        <p:spPr>
          <a:xfrm>
            <a:off x="540000" y="2404116"/>
            <a:ext cx="601767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图象的平移</a:t>
            </a:r>
          </a:p>
        </p:txBody>
      </p:sp>
      <p:sp>
        <p:nvSpPr>
          <p:cNvPr id="11231" name="yt_shape_11231"/>
          <p:cNvSpPr txBox="1"/>
          <p:nvPr/>
        </p:nvSpPr>
        <p:spPr>
          <a:xfrm>
            <a:off x="540119" y="29036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（济宁市中考）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个单位长度，再向右平移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个单位长度后，得到的抛物线表达式是（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32" name="yt_table_112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210363"/>
              </p:ext>
            </p:extLst>
          </p:nvPr>
        </p:nvGraphicFramePr>
        <p:xfrm>
          <a:off x="540000" y="3863116"/>
          <a:ext cx="7094856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3081338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</a:tbl>
          </a:graphicData>
        </a:graphic>
      </p:graphicFrame>
      <p:pic>
        <p:nvPicPr>
          <p:cNvPr id="3" name="yt_shape_1697707161219">
            <a:extLst>
              <a:ext uri="{FF2B5EF4-FFF2-40B4-BE49-F238E27FC236}">
                <a16:creationId xmlns:a16="http://schemas.microsoft.com/office/drawing/2014/main" id="{EF9D3E5A-0467-E0F2-F38D-4067AA13B3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344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13A6A8-A435-DFF9-F39D-C4514874B39D}"/>
              </a:ext>
            </a:extLst>
          </p:cNvPr>
          <p:cNvSpPr txBox="1"/>
          <p:nvPr/>
        </p:nvSpPr>
        <p:spPr>
          <a:xfrm>
            <a:off x="5174508" y="33323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35" name="yt_shape_11235"/>
              <p:cNvSpPr txBox="1"/>
              <p:nvPr/>
            </p:nvSpPr>
            <p:spPr>
              <a:xfrm>
                <a:off x="540119" y="900000"/>
                <a:ext cx="11111999" cy="60197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的图象向左平移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个单位，再向上平移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个单位，得到二次函数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将此二次函数的图象向左平移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个单位，再向上平移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个单位，得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𝑐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的值分别为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35" name="yt_shape_11235" descr="{&quot;rangeId&quot;:32,&quot;mathAnswerShape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6019725"/>
              </a:xfrm>
              <a:prstGeom prst="rect">
                <a:avLst/>
              </a:prstGeom>
              <a:blipFill>
                <a:blip r:embed="rId2"/>
                <a:stretch>
                  <a:fillRect l="-1701" t="-912" r="-1427" b="-22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A57262D-DA3E-2FC2-FB5B-D5A93BE49346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5177472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2, 'mathAnswerShape': 1, 'NoSplit': 1}">
                <a:extLst>
                  <a:ext uri="{FF2B5EF4-FFF2-40B4-BE49-F238E27FC236}">
                    <a16:creationId xmlns:a16="http://schemas.microsoft.com/office/drawing/2014/main" id="{AA57262D-DA3E-2FC2-FB5B-D5A93BE493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5177472" cy="899110"/>
              </a:xfrm>
              <a:prstGeom prst="rect">
                <a:avLst/>
              </a:prstGeom>
              <a:blipFill>
                <a:blip r:embed="rId3"/>
                <a:stretch>
                  <a:fillRect l="-1885" r="-1885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8FF817-C59B-8938-7E5B-539EBB1109B0}"/>
                  </a:ext>
                </a:extLst>
              </p:cNvPr>
              <p:cNvSpPr txBox="1"/>
              <p:nvPr/>
            </p:nvSpPr>
            <p:spPr>
              <a:xfrm>
                <a:off x="450108" y="2609668"/>
                <a:ext cx="11086655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将此二次函数的图象向左平移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个单位，再向上平移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个单位，得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2, 'mathAnswerShape': 1, 'NoSplit': 1}">
                <a:extLst>
                  <a:ext uri="{FF2B5EF4-FFF2-40B4-BE49-F238E27FC236}">
                    <a16:creationId xmlns:a16="http://schemas.microsoft.com/office/drawing/2014/main" id="{0A8FF817-C59B-8938-7E5B-539EBB1109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09668"/>
                <a:ext cx="11086655" cy="899109"/>
              </a:xfrm>
              <a:prstGeom prst="rect">
                <a:avLst/>
              </a:prstGeom>
              <a:blipFill>
                <a:blip r:embed="rId4"/>
                <a:stretch>
                  <a:fillRect l="-880" r="-825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04C01A-70D1-D72B-E1BB-F08B7FE5EBA3}"/>
                  </a:ext>
                </a:extLst>
              </p:cNvPr>
              <p:cNvSpPr txBox="1"/>
              <p:nvPr/>
            </p:nvSpPr>
            <p:spPr>
              <a:xfrm>
                <a:off x="450108" y="3415165"/>
                <a:ext cx="1381824" cy="832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2, 'mathAnswerShape': 1, 'NoSplit': 1}">
                <a:extLst>
                  <a:ext uri="{FF2B5EF4-FFF2-40B4-BE49-F238E27FC236}">
                    <a16:creationId xmlns:a16="http://schemas.microsoft.com/office/drawing/2014/main" id="{DF04C01A-70D1-D72B-E1BB-F08B7FE5EB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15165"/>
                <a:ext cx="1381824" cy="832689"/>
              </a:xfrm>
              <a:prstGeom prst="rect">
                <a:avLst/>
              </a:prstGeom>
              <a:blipFill>
                <a:blip r:embed="rId5"/>
                <a:stretch>
                  <a:fillRect r="-7048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C3371C2-F3F5-0B7C-0DEF-8451ED00C872}"/>
              </a:ext>
            </a:extLst>
          </p:cNvPr>
          <p:cNvSpPr txBox="1"/>
          <p:nvPr/>
        </p:nvSpPr>
        <p:spPr>
          <a:xfrm>
            <a:off x="450108" y="4154242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558C16B-0E84-3900-3112-53575FA2F9D2}"/>
                  </a:ext>
                </a:extLst>
              </p:cNvPr>
              <p:cNvSpPr txBox="1"/>
              <p:nvPr/>
            </p:nvSpPr>
            <p:spPr>
              <a:xfrm>
                <a:off x="450108" y="4293096"/>
                <a:ext cx="4588446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𝑐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558C16B-0E84-3900-3112-53575FA2F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3096"/>
                <a:ext cx="4588446" cy="1854213"/>
              </a:xfrm>
              <a:prstGeom prst="rect">
                <a:avLst/>
              </a:prstGeom>
              <a:blipFill>
                <a:blip r:embed="rId6"/>
                <a:stretch>
                  <a:fillRect l="-2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83BC21D-463A-BB88-7F73-08F47EC6CE4C}"/>
              </a:ext>
            </a:extLst>
          </p:cNvPr>
          <p:cNvSpPr txBox="1"/>
          <p:nvPr/>
        </p:nvSpPr>
        <p:spPr>
          <a:xfrm>
            <a:off x="450108" y="6093296"/>
            <a:ext cx="35916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的值分别为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7" name="yt_shape_11237"/>
          <p:cNvSpPr txBox="1"/>
          <p:nvPr/>
        </p:nvSpPr>
        <p:spPr>
          <a:xfrm>
            <a:off x="540000" y="2425176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忽视了自变量的取值范围而出错</a:t>
            </a:r>
          </a:p>
        </p:txBody>
      </p:sp>
      <p:sp>
        <p:nvSpPr>
          <p:cNvPr id="11238" name="yt_shape_11238"/>
          <p:cNvSpPr txBox="1"/>
          <p:nvPr/>
        </p:nvSpPr>
        <p:spPr>
          <a:xfrm>
            <a:off x="540000" y="2924741"/>
            <a:ext cx="54181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的最值，其中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sp>
        <p:nvSpPr>
          <p:cNvPr id="11239" name="yt_shape_11239"/>
          <p:cNvSpPr txBox="1"/>
          <p:nvPr/>
        </p:nvSpPr>
        <p:spPr>
          <a:xfrm>
            <a:off x="540000" y="3404044"/>
            <a:ext cx="505907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的增大而增大，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有最小值为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7161435">
            <a:extLst>
              <a:ext uri="{FF2B5EF4-FFF2-40B4-BE49-F238E27FC236}">
                <a16:creationId xmlns:a16="http://schemas.microsoft.com/office/drawing/2014/main" id="{B077B333-B2E5-4685-57D3-325731ED87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6450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4E681D-CC19-5D9A-B737-B09EEF2E7C1B}"/>
              </a:ext>
            </a:extLst>
          </p:cNvPr>
          <p:cNvSpPr txBox="1"/>
          <p:nvPr/>
        </p:nvSpPr>
        <p:spPr>
          <a:xfrm>
            <a:off x="449989" y="3357238"/>
            <a:ext cx="519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A89DE1-B684-3828-636A-69824E27442E}"/>
              </a:ext>
            </a:extLst>
          </p:cNvPr>
          <p:cNvSpPr txBox="1"/>
          <p:nvPr/>
        </p:nvSpPr>
        <p:spPr>
          <a:xfrm>
            <a:off x="449989" y="3832727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53300A-4B96-3654-C9E7-21C295987594}"/>
              </a:ext>
            </a:extLst>
          </p:cNvPr>
          <p:cNvSpPr txBox="1"/>
          <p:nvPr/>
        </p:nvSpPr>
        <p:spPr>
          <a:xfrm>
            <a:off x="449989" y="4308214"/>
            <a:ext cx="357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有最小值为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1" name="yt_shape_11241"/>
          <p:cNvSpPr txBox="1"/>
          <p:nvPr/>
        </p:nvSpPr>
        <p:spPr>
          <a:xfrm>
            <a:off x="540000" y="1431216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240" name="yt_image_11240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3121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3" name="yt_shape_11243"/>
          <p:cNvSpPr txBox="1"/>
          <p:nvPr/>
        </p:nvSpPr>
        <p:spPr>
          <a:xfrm>
            <a:off x="540119" y="21230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（广东省中考）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）的大致图象如图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关于该二次函数，下列说法错误的是（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47" name="yt_table_11247_skip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4356145"/>
                  </p:ext>
                </p:extLst>
              </p:nvPr>
            </p:nvGraphicFramePr>
            <p:xfrm>
              <a:off x="540000" y="3082520"/>
              <a:ext cx="4749800" cy="2114170"/>
            </p:xfrm>
            <a:graphic>
              <a:graphicData uri="http://schemas.openxmlformats.org/drawingml/2006/table">
                <a:tbl>
                  <a:tblPr/>
                  <a:tblGrid>
                    <a:gridCol w="4749800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函数有最小值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对称轴是直线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当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时，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随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的增大而减小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当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时，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247" name="yt_table_11247_skip" descr="{&quot;rangeId&quot;:24,&quot;type&quot;:&quot;Option&quot;,&quot;drawing&quot;:[&quot;yt_shape_11244&quot;]}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4356145"/>
                  </p:ext>
                </p:extLst>
              </p:nvPr>
            </p:nvGraphicFramePr>
            <p:xfrm>
              <a:off x="540000" y="2551304"/>
              <a:ext cx="4749800" cy="2114170"/>
            </p:xfrm>
            <a:graphic>
              <a:graphicData uri="http://schemas.openxmlformats.org/drawingml/2006/table">
                <a:tbl>
                  <a:tblPr/>
                  <a:tblGrid>
                    <a:gridCol w="4749800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函数有最小值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b="-1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75000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当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时，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244" name="yt_shape_11244_skip" title="H_212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4659" y="3082520"/>
            <a:ext cx="1825227" cy="2704860"/>
            <a:chOff x="0" y="0"/>
            <a:chExt cx="1825227" cy="2704860"/>
          </a:xfrm>
        </p:grpSpPr>
        <p:pic>
          <p:nvPicPr>
            <p:cNvPr id="2" name="yt_image_11244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25227" cy="2308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46" name="yt_shape_11246"/>
            <p:cNvSpPr txBox="1"/>
            <p:nvPr/>
          </p:nvSpPr>
          <p:spPr>
            <a:xfrm>
              <a:off x="303149" y="234486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1047E2-49AA-05BF-8404-68E082C2366B}"/>
              </a:ext>
            </a:extLst>
          </p:cNvPr>
          <p:cNvSpPr txBox="1"/>
          <p:nvPr/>
        </p:nvSpPr>
        <p:spPr>
          <a:xfrm>
            <a:off x="3955308" y="25517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8" name="yt_shape_11248"/>
          <p:cNvSpPr txBox="1"/>
          <p:nvPr/>
        </p:nvSpPr>
        <p:spPr>
          <a:xfrm>
            <a:off x="540119" y="18759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（天水市中考）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52" name="yt_shape_11252"/>
          <p:cNvSpPr txBox="1"/>
          <p:nvPr/>
        </p:nvSpPr>
        <p:spPr>
          <a:xfrm>
            <a:off x="540000" y="501941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49" name="yt_shape_11249" title="H_156.0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3397" y="2987727"/>
            <a:ext cx="1525204" cy="1981341"/>
            <a:chOff x="0" y="0"/>
            <a:chExt cx="1525204" cy="1981341"/>
          </a:xfrm>
        </p:grpSpPr>
        <p:pic>
          <p:nvPicPr>
            <p:cNvPr id="2" name="yt_image_1124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5204" cy="1585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51" name="yt_shape_11251"/>
            <p:cNvSpPr txBox="1"/>
            <p:nvPr/>
          </p:nvSpPr>
          <p:spPr>
            <a:xfrm>
              <a:off x="153138" y="162134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B6112BF-68F4-572B-6F6B-53546630F387}"/>
              </a:ext>
            </a:extLst>
          </p:cNvPr>
          <p:cNvSpPr txBox="1"/>
          <p:nvPr/>
        </p:nvSpPr>
        <p:spPr>
          <a:xfrm>
            <a:off x="4361708" y="230461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2070</Words>
  <Application>Microsoft Office PowerPoint</Application>
  <PresentationFormat>宽屏</PresentationFormat>
  <Paragraphs>126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44</cp:revision>
  <dcterms:created xsi:type="dcterms:W3CDTF">2023-05-05T05:33:04Z</dcterms:created>
  <dcterms:modified xsi:type="dcterms:W3CDTF">2023-10-19T13:10:04Z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