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71" r:id="rId7"/>
    <p:sldId id="376" r:id="rId8"/>
    <p:sldId id="378" r:id="rId9"/>
    <p:sldId id="379" r:id="rId10"/>
    <p:sldId id="396" r:id="rId11"/>
    <p:sldId id="382" r:id="rId12"/>
    <p:sldId id="392" r:id="rId13"/>
    <p:sldId id="393" r:id="rId14"/>
    <p:sldId id="386" r:id="rId15"/>
    <p:sldId id="388" r:id="rId16"/>
    <p:sldId id="390" r:id="rId17"/>
    <p:sldId id="394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bin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3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33.bin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34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9.bin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3.png"/><Relationship Id="rId4" Type="http://schemas.openxmlformats.org/officeDocument/2006/relationships/image" Target="../media/image1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6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bin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88" name="yt_image_10088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33157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90" name="yt_shape_10090"/>
              <p:cNvSpPr txBox="1"/>
              <p:nvPr/>
            </p:nvSpPr>
            <p:spPr>
              <a:xfrm>
                <a:off x="540119" y="2379952"/>
                <a:ext cx="11111999" cy="13438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的对边与斜边的比叫做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正弦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，记作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的对边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斜边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090" name="yt_shape_10090" descr="{&quot;rangeId&quot;: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79952"/>
                <a:ext cx="11111999" cy="1343829"/>
              </a:xfrm>
              <a:prstGeom prst="rect">
                <a:avLst/>
              </a:prstGeom>
              <a:blipFill>
                <a:blip r:embed="rId3"/>
                <a:stretch>
                  <a:fillRect l="-1701" t="-3620" b="-1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92" name="yt_image_10092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9718" y="3926933"/>
            <a:ext cx="2872562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80DA87-BB95-59E7-11AE-8727BD582C82}"/>
              </a:ext>
            </a:extLst>
          </p:cNvPr>
          <p:cNvSpPr txBox="1"/>
          <p:nvPr/>
        </p:nvSpPr>
        <p:spPr>
          <a:xfrm>
            <a:off x="6841382" y="2333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正弦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4A6D07-0995-F245-13AE-B4A9648533F9}"/>
                  </a:ext>
                </a:extLst>
              </p:cNvPr>
              <p:cNvSpPr txBox="1"/>
              <p:nvPr/>
            </p:nvSpPr>
            <p:spPr>
              <a:xfrm>
                <a:off x="1055440" y="2617696"/>
                <a:ext cx="1388174" cy="9489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的对边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斜边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4A6D07-0995-F245-13AE-B4A9648533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2617696"/>
                <a:ext cx="1388174" cy="94895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9" name="yt_shape_10139"/>
              <p:cNvSpPr txBox="1"/>
              <p:nvPr/>
            </p:nvSpPr>
            <p:spPr>
              <a:xfrm>
                <a:off x="540119" y="1244968"/>
                <a:ext cx="11111999" cy="1120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边上的中线，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139" name="yt_shape_10139" descr="{&quot;rangeId&quot;:1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44968"/>
                <a:ext cx="11111999" cy="1120948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96A6337-343A-5095-4656-9AEA1C33C03A}"/>
                  </a:ext>
                </a:extLst>
              </p:cNvPr>
              <p:cNvSpPr txBox="1"/>
              <p:nvPr/>
            </p:nvSpPr>
            <p:spPr>
              <a:xfrm>
                <a:off x="4971308" y="1673650"/>
                <a:ext cx="308674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17, 'hasSerialNum': 1, 'mathAnswerShape': 1, 'pageBreak': True}">
                <a:extLst>
                  <a:ext uri="{FF2B5EF4-FFF2-40B4-BE49-F238E27FC236}">
                    <a16:creationId xmlns:a16="http://schemas.microsoft.com/office/drawing/2014/main" id="{896A6337-343A-5095-4656-9AEA1C33C0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1308" y="1673650"/>
                <a:ext cx="308674" cy="728231"/>
              </a:xfrm>
              <a:prstGeom prst="rect">
                <a:avLst/>
              </a:prstGeom>
              <a:blipFill>
                <a:blip r:embed="rId5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9D313F-5328-349D-90AB-49E5F4FFDA58}"/>
                  </a:ext>
                </a:extLst>
              </p:cNvPr>
              <p:cNvSpPr txBox="1"/>
              <p:nvPr/>
            </p:nvSpPr>
            <p:spPr>
              <a:xfrm>
                <a:off x="7604971" y="1673650"/>
                <a:ext cx="308674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17, 'hasSerialNum': 1, 'mathAnswerShape': 1, 'pageBreak': True}">
                <a:extLst>
                  <a:ext uri="{FF2B5EF4-FFF2-40B4-BE49-F238E27FC236}">
                    <a16:creationId xmlns:a16="http://schemas.microsoft.com/office/drawing/2014/main" id="{7A9D313F-5328-349D-90AB-49E5F4FFDA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4971" y="1673650"/>
                <a:ext cx="308674" cy="728231"/>
              </a:xfrm>
              <a:prstGeom prst="rect">
                <a:avLst/>
              </a:prstGeom>
              <a:blipFill>
                <a:blip r:embed="rId6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CFB5792-9F76-A584-78C8-1456B6BE6BFC}"/>
              </a:ext>
            </a:extLst>
          </p:cNvPr>
          <p:cNvCxnSpPr/>
          <p:nvPr/>
        </p:nvCxnSpPr>
        <p:spPr>
          <a:xfrm>
            <a:off x="4767486" y="2401881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FB6F711-D9BF-51E7-9A79-CCD12B892114}"/>
              </a:ext>
            </a:extLst>
          </p:cNvPr>
          <p:cNvCxnSpPr/>
          <p:nvPr/>
        </p:nvCxnSpPr>
        <p:spPr>
          <a:xfrm>
            <a:off x="7401149" y="2401881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CD0344D-A094-777B-90C5-E6D3FF7A734B}"/>
                  </a:ext>
                </a:extLst>
              </p:cNvPr>
              <p:cNvSpPr txBox="1"/>
              <p:nvPr/>
            </p:nvSpPr>
            <p:spPr>
              <a:xfrm>
                <a:off x="450108" y="4365104"/>
                <a:ext cx="4442777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CD0344D-A094-777B-90C5-E6D3FF7A73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65104"/>
                <a:ext cx="4442777" cy="778459"/>
              </a:xfrm>
              <a:prstGeom prst="rect">
                <a:avLst/>
              </a:prstGeom>
              <a:blipFill>
                <a:blip r:embed="rId2"/>
                <a:stretch>
                  <a:fillRect l="-2195" r="-1646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176C38-4BA0-5793-61F5-C060996EC096}"/>
                  </a:ext>
                </a:extLst>
              </p:cNvPr>
              <p:cNvSpPr txBox="1"/>
              <p:nvPr/>
            </p:nvSpPr>
            <p:spPr>
              <a:xfrm>
                <a:off x="450108" y="5049951"/>
                <a:ext cx="1466597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176C38-4BA0-5793-61F5-C060996EC0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49951"/>
                <a:ext cx="1466597" cy="729882"/>
              </a:xfrm>
              <a:prstGeom prst="rect">
                <a:avLst/>
              </a:prstGeom>
              <a:blipFill>
                <a:blip r:embed="rId3"/>
                <a:stretch>
                  <a:fillRect l="-6667" r="-6667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4E21395-7791-8020-C51D-4DC6C53598CD}"/>
                  </a:ext>
                </a:extLst>
              </p:cNvPr>
              <p:cNvSpPr txBox="1"/>
              <p:nvPr/>
            </p:nvSpPr>
            <p:spPr>
              <a:xfrm>
                <a:off x="450108" y="5589240"/>
                <a:ext cx="3933063" cy="1152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4E21395-7791-8020-C51D-4DC6C5359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89240"/>
                <a:ext cx="3933063" cy="1152538"/>
              </a:xfrm>
              <a:prstGeom prst="rect">
                <a:avLst/>
              </a:prstGeom>
              <a:blipFill>
                <a:blip r:embed="rId4"/>
                <a:stretch>
                  <a:fillRect l="-2481" r="-2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141">
                <a:extLst>
                  <a:ext uri="{FF2B5EF4-FFF2-40B4-BE49-F238E27FC236}">
                    <a16:creationId xmlns:a16="http://schemas.microsoft.com/office/drawing/2014/main" id="{E47034D4-1C53-3244-50CD-5071CDBF111F}"/>
                  </a:ext>
                </a:extLst>
              </p:cNvPr>
              <p:cNvSpPr txBox="1"/>
              <p:nvPr/>
            </p:nvSpPr>
            <p:spPr>
              <a:xfrm>
                <a:off x="307614" y="1029698"/>
                <a:ext cx="11111999" cy="14366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在如图的直角三角形中，我们知道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即一个角的正弦和余弦的平方和为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5" name="yt_shape_10141">
                <a:extLst>
                  <a:ext uri="{FF2B5EF4-FFF2-40B4-BE49-F238E27FC236}">
                    <a16:creationId xmlns:a16="http://schemas.microsoft.com/office/drawing/2014/main" id="{E47034D4-1C53-3244-50CD-5071CDBF1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614" y="1029698"/>
                <a:ext cx="11111999" cy="1436675"/>
              </a:xfrm>
              <a:prstGeom prst="rect">
                <a:avLst/>
              </a:prstGeom>
              <a:blipFill>
                <a:blip r:embed="rId5"/>
                <a:stretch>
                  <a:fillRect l="-1646" r="-713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0143">
            <a:extLst>
              <a:ext uri="{FF2B5EF4-FFF2-40B4-BE49-F238E27FC236}">
                <a16:creationId xmlns:a16="http://schemas.microsoft.com/office/drawing/2014/main" id="{7BD00AC1-8367-81B2-5687-31D87476CA19}"/>
              </a:ext>
              <a:ext uri="">
                <a16:creationId xmlns="" xmlns:m="http://schemas.openxmlformats.org/officeDocument/2006/math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43374" y="2517161"/>
            <a:ext cx="1240241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0145">
            <a:extLst>
              <a:ext uri="{FF2B5EF4-FFF2-40B4-BE49-F238E27FC236}">
                <a16:creationId xmlns:a16="http://schemas.microsoft.com/office/drawing/2014/main" id="{AB17817A-596E-B990-B2FC-BB6E5937DE88}"/>
              </a:ext>
            </a:extLst>
          </p:cNvPr>
          <p:cNvSpPr txBox="1"/>
          <p:nvPr/>
        </p:nvSpPr>
        <p:spPr>
          <a:xfrm>
            <a:off x="307495" y="4157511"/>
            <a:ext cx="91707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）请你根据上面的探索过程，探究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之间的关系；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50" name="yt_shape_10150"/>
              <p:cNvSpPr txBox="1"/>
              <p:nvPr/>
            </p:nvSpPr>
            <p:spPr>
              <a:xfrm>
                <a:off x="519507" y="3848134"/>
                <a:ext cx="4244303" cy="25331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2sin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150" name="yt_shape_101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507" y="3848134"/>
                <a:ext cx="4244303" cy="2533194"/>
              </a:xfrm>
              <a:prstGeom prst="rect">
                <a:avLst/>
              </a:prstGeom>
              <a:blipFill>
                <a:blip r:embed="rId2"/>
                <a:stretch>
                  <a:fillRect l="-4310" r="-3592" b="-2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A726EF-4C72-1388-228D-6AF50F3014F3}"/>
                  </a:ext>
                </a:extLst>
              </p:cNvPr>
              <p:cNvSpPr txBox="1"/>
              <p:nvPr/>
            </p:nvSpPr>
            <p:spPr>
              <a:xfrm>
                <a:off x="449989" y="2714730"/>
                <a:ext cx="2516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A726EF-4C72-1388-228D-6AF50F3014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14730"/>
                <a:ext cx="2516886" cy="765061"/>
              </a:xfrm>
              <a:prstGeom prst="rect">
                <a:avLst/>
              </a:prstGeom>
              <a:blipFill>
                <a:blip r:embed="rId3"/>
                <a:stretch>
                  <a:fillRect l="-3874" r="-2784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4CE9968-C9AF-15C0-146C-8EF15736E987}"/>
                  </a:ext>
                </a:extLst>
              </p:cNvPr>
              <p:cNvSpPr txBox="1"/>
              <p:nvPr/>
            </p:nvSpPr>
            <p:spPr>
              <a:xfrm>
                <a:off x="449989" y="3386179"/>
                <a:ext cx="1731455" cy="7853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4CE9968-C9AF-15C0-146C-8EF15736E9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6179"/>
                <a:ext cx="1731455" cy="785381"/>
              </a:xfrm>
              <a:prstGeom prst="rect">
                <a:avLst/>
              </a:prstGeom>
              <a:blipFill>
                <a:blip r:embed="rId4"/>
                <a:stretch>
                  <a:fillRect l="-5634" r="-5282" b="-1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D703D4C-C07E-B6DD-6110-6AF31501DA75}"/>
              </a:ext>
            </a:extLst>
          </p:cNvPr>
          <p:cNvSpPr txBox="1"/>
          <p:nvPr/>
        </p:nvSpPr>
        <p:spPr>
          <a:xfrm>
            <a:off x="449989" y="4077948"/>
            <a:ext cx="232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2sin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1F68277-BF5E-E9F0-563F-7AE3AA13F265}"/>
                  </a:ext>
                </a:extLst>
              </p:cNvPr>
              <p:cNvSpPr txBox="1"/>
              <p:nvPr/>
            </p:nvSpPr>
            <p:spPr>
              <a:xfrm>
                <a:off x="449989" y="4553436"/>
                <a:ext cx="4383341" cy="7636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1F68277-BF5E-E9F0-563F-7AE3AA13F2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3436"/>
                <a:ext cx="4383341" cy="763601"/>
              </a:xfrm>
              <a:prstGeom prst="rect">
                <a:avLst/>
              </a:prstGeom>
              <a:blipFill>
                <a:blip r:embed="rId5"/>
                <a:stretch>
                  <a:fillRect l="-2225" r="-222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146">
                <a:extLst>
                  <a:ext uri="{FF2B5EF4-FFF2-40B4-BE49-F238E27FC236}">
                    <a16:creationId xmlns:a16="http://schemas.microsoft.com/office/drawing/2014/main" id="{57710532-95FB-F0B1-732B-0DBFB69F54B8}"/>
                  </a:ext>
                </a:extLst>
              </p:cNvPr>
              <p:cNvSpPr txBox="1"/>
              <p:nvPr/>
            </p:nvSpPr>
            <p:spPr>
              <a:xfrm>
                <a:off x="449989" y="1243209"/>
                <a:ext cx="11111999" cy="1413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）请你利用上面探究的结论解答下列问题：已知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为锐角，且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100" b="0" i="0" u="none" dirty="0">
                  <a:noFill/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mc:Choice>
        <mc:Fallback xmlns="">
          <p:sp>
            <p:nvSpPr>
              <p:cNvPr id="6" name="yt_shape_10146">
                <a:extLst>
                  <a:ext uri="{FF2B5EF4-FFF2-40B4-BE49-F238E27FC236}">
                    <a16:creationId xmlns:a16="http://schemas.microsoft.com/office/drawing/2014/main" id="{57710532-95FB-F0B1-732B-0DBFB69F54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243209"/>
                <a:ext cx="11111999" cy="1413977"/>
              </a:xfrm>
              <a:prstGeom prst="rect">
                <a:avLst/>
              </a:prstGeom>
              <a:blipFill>
                <a:blip r:embed="rId6"/>
                <a:stretch>
                  <a:fillRect l="-1700" b="-8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0143">
            <a:extLst>
              <a:ext uri="{FF2B5EF4-FFF2-40B4-BE49-F238E27FC236}">
                <a16:creationId xmlns:a16="http://schemas.microsoft.com/office/drawing/2014/main" id="{740FE388-DBAC-BC4C-1E21-693A97E7A154}"/>
              </a:ext>
              <a:ext uri="">
                <a16:creationId xmlns="" xmlns:m="http://schemas.openxmlformats.org/officeDocument/2006/math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2304" y="2842852"/>
            <a:ext cx="1240241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3" name="yt_shape_10153"/>
          <p:cNvSpPr txBox="1"/>
          <p:nvPr/>
        </p:nvSpPr>
        <p:spPr>
          <a:xfrm>
            <a:off x="3369962" y="1478024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152" name="yt_image_10152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527423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5" name="yt_shape_10155"/>
          <p:cNvSpPr txBox="1"/>
          <p:nvPr/>
        </p:nvSpPr>
        <p:spPr>
          <a:xfrm>
            <a:off x="4095452" y="1956449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在不同背景下求三角函数的值</a:t>
            </a:r>
          </a:p>
        </p:txBody>
      </p:sp>
      <p:sp>
        <p:nvSpPr>
          <p:cNvPr id="10156" name="yt_shape_10156"/>
          <p:cNvSpPr txBox="1"/>
          <p:nvPr/>
        </p:nvSpPr>
        <p:spPr>
          <a:xfrm>
            <a:off x="540000" y="2435752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背景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：网格图</a:t>
            </a:r>
          </a:p>
        </p:txBody>
      </p:sp>
      <p:sp>
        <p:nvSpPr>
          <p:cNvPr id="10157" name="yt_shape_10157"/>
          <p:cNvSpPr txBox="1"/>
          <p:nvPr/>
        </p:nvSpPr>
        <p:spPr>
          <a:xfrm>
            <a:off x="540119" y="29150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（渭南澄城县模拟）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如图，在正方形网格中，每个小正方形的边长均是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的顶点均在小正方形的顶点上，则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61" name="yt_table_10161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7665456"/>
                  </p:ext>
                </p:extLst>
              </p:nvPr>
            </p:nvGraphicFramePr>
            <p:xfrm>
              <a:off x="540000" y="3874490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3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161" name="yt_table_10161_skip" descr="{&quot;rangeId&quot;:19,&quot;type&quot;:&quot;Option&quot;,&quot;drawing&quot;:[&quot;yt_shape_10158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7665456"/>
                  </p:ext>
                </p:extLst>
              </p:nvPr>
            </p:nvGraphicFramePr>
            <p:xfrm>
              <a:off x="540000" y="3296466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3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15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25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25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892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158" name="yt_shape_10158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9957" y="3874490"/>
            <a:ext cx="1439843" cy="1865898"/>
            <a:chOff x="0" y="0"/>
            <a:chExt cx="1439843" cy="1865898"/>
          </a:xfrm>
        </p:grpSpPr>
        <p:pic>
          <p:nvPicPr>
            <p:cNvPr id="2" name="yt_image_10158">
              <a:extLst>
                <a:ext uri="">
                  <a16:creationId xmlns="" xmlns:m="http://schemas.openxmlformats.org/officeDocument/2006/math" xmlns:mc="http://schemas.openxmlformats.org/markup-compatibility/2006" xmlns:p14="http://schemas.microsoft.com/office/powerpoint/2010/main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39843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60" name="yt_shape_10160"/>
            <p:cNvSpPr txBox="1"/>
            <p:nvPr/>
          </p:nvSpPr>
          <p:spPr>
            <a:xfrm>
              <a:off x="186640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B8547C8-464D-0523-22A5-6EF70D6CC05B}"/>
              </a:ext>
            </a:extLst>
          </p:cNvPr>
          <p:cNvSpPr txBox="1"/>
          <p:nvPr/>
        </p:nvSpPr>
        <p:spPr>
          <a:xfrm>
            <a:off x="6935046" y="334373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2" name="yt_shape_10162"/>
          <p:cNvSpPr txBox="1"/>
          <p:nvPr/>
        </p:nvSpPr>
        <p:spPr>
          <a:xfrm>
            <a:off x="540000" y="1752390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背景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：赵爽弦图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63" name="yt_shape_10163"/>
              <p:cNvSpPr txBox="1"/>
              <p:nvPr/>
            </p:nvSpPr>
            <p:spPr>
              <a:xfrm>
                <a:off x="540119" y="2231693"/>
                <a:ext cx="11111999" cy="1120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如图，利用四个全等的直角三角形拼成的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赵爽弦图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中，小正方形的面积是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，大正方形的面积是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，直角三角形中较小的锐角为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0163" name="yt_shape_10163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31693"/>
                <a:ext cx="11111999" cy="1120948"/>
              </a:xfrm>
              <a:prstGeom prst="rect">
                <a:avLst/>
              </a:prstGeom>
              <a:blipFill>
                <a:blip r:embed="rId2"/>
                <a:stretch>
                  <a:fillRect l="-1701" t="-4348" r="-115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68" name="yt_shape_10168"/>
          <p:cNvSpPr txBox="1"/>
          <p:nvPr/>
        </p:nvSpPr>
        <p:spPr>
          <a:xfrm>
            <a:off x="540000" y="51429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65" name="yt_shape_10165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25642" y="3555793"/>
            <a:ext cx="1140714" cy="1536714"/>
            <a:chOff x="0" y="0"/>
            <a:chExt cx="1140714" cy="1536714"/>
          </a:xfrm>
        </p:grpSpPr>
        <p:pic>
          <p:nvPicPr>
            <p:cNvPr id="2" name="yt_image_10165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40714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67" name="yt_shape_10167"/>
            <p:cNvSpPr txBox="1"/>
            <p:nvPr/>
          </p:nvSpPr>
          <p:spPr>
            <a:xfrm>
              <a:off x="37076" y="11767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2B6474-154D-64E6-F54A-AE400F5A24EB}"/>
                  </a:ext>
                </a:extLst>
              </p:cNvPr>
              <p:cNvSpPr txBox="1"/>
              <p:nvPr/>
            </p:nvSpPr>
            <p:spPr>
              <a:xfrm>
                <a:off x="9390907" y="2492896"/>
                <a:ext cx="308674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2B6474-154D-64E6-F54A-AE400F5A24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0907" y="2492896"/>
                <a:ext cx="308674" cy="728231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9" name="yt_shape_10169"/>
          <p:cNvSpPr txBox="1"/>
          <p:nvPr/>
        </p:nvSpPr>
        <p:spPr>
          <a:xfrm>
            <a:off x="540000" y="876844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背景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：坐标系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70" name="yt_shape_10170"/>
              <p:cNvSpPr txBox="1"/>
              <p:nvPr/>
            </p:nvSpPr>
            <p:spPr>
              <a:xfrm>
                <a:off x="540119" y="1356147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如图，在平面直角坐标系中，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为原点，点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在第一象限，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，求：</a:t>
                </a:r>
              </a:p>
            </p:txBody>
          </p:sp>
        </mc:Choice>
        <mc:Fallback xmlns="">
          <p:sp>
            <p:nvSpPr>
              <p:cNvPr id="10170" name="yt_shape_101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6147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32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72" name="yt_image_10172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25801" y="2126455"/>
            <a:ext cx="2926080" cy="199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4" name="yt_shape_10174"/>
          <p:cNvSpPr txBox="1"/>
          <p:nvPr/>
        </p:nvSpPr>
        <p:spPr>
          <a:xfrm>
            <a:off x="292336" y="2479018"/>
            <a:ext cx="24958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176">
                <a:extLst>
                  <a:ext uri="{FF2B5EF4-FFF2-40B4-BE49-F238E27FC236}">
                    <a16:creationId xmlns:a16="http://schemas.microsoft.com/office/drawing/2014/main" id="{1E2B0ADC-342D-6F3E-2120-162D27F71E3F}"/>
                  </a:ext>
                </a:extLst>
              </p:cNvPr>
              <p:cNvSpPr txBox="1"/>
              <p:nvPr/>
            </p:nvSpPr>
            <p:spPr>
              <a:xfrm>
                <a:off x="497379" y="2949332"/>
                <a:ext cx="4835234" cy="26137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0176">
                <a:extLst>
                  <a:ext uri="{FF2B5EF4-FFF2-40B4-BE49-F238E27FC236}">
                    <a16:creationId xmlns:a16="http://schemas.microsoft.com/office/drawing/2014/main" id="{1E2B0ADC-342D-6F3E-2120-162D27F71E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949332"/>
                <a:ext cx="4835234" cy="2613729"/>
              </a:xfrm>
              <a:prstGeom prst="rect">
                <a:avLst/>
              </a:prstGeom>
              <a:blipFill>
                <a:blip r:embed="rId4"/>
                <a:stretch>
                  <a:fillRect l="-3909" t="-2098" r="-2900" b="-6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179">
            <a:extLst>
              <a:ext uri="{FF2B5EF4-FFF2-40B4-BE49-F238E27FC236}">
                <a16:creationId xmlns:a16="http://schemas.microsoft.com/office/drawing/2014/main" id="{6BC632F1-067F-660E-363D-0D41697F82E0}"/>
              </a:ext>
            </a:extLst>
          </p:cNvPr>
          <p:cNvSpPr txBox="1"/>
          <p:nvPr/>
        </p:nvSpPr>
        <p:spPr>
          <a:xfrm>
            <a:off x="4990066" y="5766213"/>
            <a:ext cx="1726755" cy="10265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00" b="0" i="0" u="none" spc="-5700">
                <a:solidFill>
                  <a:srgbClr val="1EE3CF"/>
                </a:solidFill>
                <a:effectLst/>
                <a:latin typeface="Times New Roman" pitchFamily="57"/>
                <a:ea typeface="宋体" pitchFamily="57"/>
                <a:cs typeface="宋体" pitchFamily="57"/>
              </a:rPr>
              <a:t> </a:t>
            </a:r>
            <a:r>
              <a:rPr lang="en-US" altLang="zh-CN" sz="5700" b="0" i="0" u="none" spc="12040">
                <a:solidFill>
                  <a:srgbClr val="1EE3CF"/>
                </a:solidFill>
                <a:effectLst/>
                <a:latin typeface="Times New Roman" pitchFamily="57"/>
                <a:ea typeface="宋体" pitchFamily="57"/>
                <a:cs typeface="宋体" pitchFamily="5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0178">
            <a:extLst>
              <a:ext uri="{FF2B5EF4-FFF2-40B4-BE49-F238E27FC236}">
                <a16:creationId xmlns:a16="http://schemas.microsoft.com/office/drawing/2014/main" id="{A5010C36-A32A-46F1-8E1B-8776DB4837E7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04312" y="4380321"/>
            <a:ext cx="2496240" cy="166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92B5C12-4F51-CC49-BB7E-B0BC8FC54316}"/>
              </a:ext>
            </a:extLst>
          </p:cNvPr>
          <p:cNvSpPr txBox="1"/>
          <p:nvPr/>
        </p:nvSpPr>
        <p:spPr>
          <a:xfrm>
            <a:off x="407368" y="2902526"/>
            <a:ext cx="384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CE9D822-55FC-E34F-0173-5E742187BC0C}"/>
                  </a:ext>
                </a:extLst>
              </p:cNvPr>
              <p:cNvSpPr txBox="1"/>
              <p:nvPr/>
            </p:nvSpPr>
            <p:spPr>
              <a:xfrm>
                <a:off x="407368" y="3378014"/>
                <a:ext cx="36440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CE9D822-55FC-E34F-0173-5E742187BC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378014"/>
                <a:ext cx="3644011" cy="769062"/>
              </a:xfrm>
              <a:prstGeom prst="rect">
                <a:avLst/>
              </a:prstGeom>
              <a:blipFill>
                <a:blip r:embed="rId6"/>
                <a:stretch>
                  <a:fillRect l="-2676" r="-217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EE434C1-700D-5C94-F3CF-A89498C8B41B}"/>
              </a:ext>
            </a:extLst>
          </p:cNvPr>
          <p:cNvSpPr txBox="1"/>
          <p:nvPr/>
        </p:nvSpPr>
        <p:spPr>
          <a:xfrm>
            <a:off x="407368" y="4053464"/>
            <a:ext cx="390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A9BA25C-6D34-92C1-1FD2-4A7EC4C83F9B}"/>
                  </a:ext>
                </a:extLst>
              </p:cNvPr>
              <p:cNvSpPr txBox="1"/>
              <p:nvPr/>
            </p:nvSpPr>
            <p:spPr>
              <a:xfrm>
                <a:off x="407368" y="4528952"/>
                <a:ext cx="4968557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A9BA25C-6D34-92C1-1FD2-4A7EC4C83F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528952"/>
                <a:ext cx="4968557" cy="631266"/>
              </a:xfrm>
              <a:prstGeom prst="rect">
                <a:avLst/>
              </a:prstGeom>
              <a:blipFill>
                <a:blip r:embed="rId7"/>
                <a:stretch>
                  <a:fillRect l="-1963" r="-1963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88A08E1-79CA-6B5A-5FE9-0AE7E1BB04FB}"/>
              </a:ext>
            </a:extLst>
          </p:cNvPr>
          <p:cNvSpPr txBox="1"/>
          <p:nvPr/>
        </p:nvSpPr>
        <p:spPr>
          <a:xfrm>
            <a:off x="407368" y="5066606"/>
            <a:ext cx="34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5" name="yt_shape_10175"/>
          <p:cNvSpPr txBox="1"/>
          <p:nvPr/>
        </p:nvSpPr>
        <p:spPr>
          <a:xfrm>
            <a:off x="540000" y="1704541"/>
            <a:ext cx="27780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7" name="yt_image_10172">
            <a:extLst>
              <a:ext uri="{FF2B5EF4-FFF2-40B4-BE49-F238E27FC236}">
                <a16:creationId xmlns:a16="http://schemas.microsoft.com/office/drawing/2014/main" id="{194328DF-63FC-BF52-F3D7-F2A1AA1BFCC2}"/>
              </a:ex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1803222"/>
            <a:ext cx="2926080" cy="199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181">
                <a:extLst>
                  <a:ext uri="{FF2B5EF4-FFF2-40B4-BE49-F238E27FC236}">
                    <a16:creationId xmlns:a16="http://schemas.microsoft.com/office/drawing/2014/main" id="{90211679-4F4F-8FCB-5C98-A4D88CFE3E7A}"/>
                  </a:ext>
                </a:extLst>
              </p:cNvPr>
              <p:cNvSpPr txBox="1"/>
              <p:nvPr/>
            </p:nvSpPr>
            <p:spPr>
              <a:xfrm>
                <a:off x="554310" y="2371391"/>
                <a:ext cx="5966377" cy="17477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0181">
                <a:extLst>
                  <a:ext uri="{FF2B5EF4-FFF2-40B4-BE49-F238E27FC236}">
                    <a16:creationId xmlns:a16="http://schemas.microsoft.com/office/drawing/2014/main" id="{90211679-4F4F-8FCB-5C98-A4D88CFE3E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310" y="2371391"/>
                <a:ext cx="5966377" cy="1747786"/>
              </a:xfrm>
              <a:prstGeom prst="rect">
                <a:avLst/>
              </a:prstGeom>
              <a:blipFill>
                <a:blip r:embed="rId3"/>
                <a:stretch>
                  <a:fillRect l="-3166" t="-2787" r="-2145" b="-4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0183">
            <a:extLst>
              <a:ext uri="{FF2B5EF4-FFF2-40B4-BE49-F238E27FC236}">
                <a16:creationId xmlns:a16="http://schemas.microsoft.com/office/drawing/2014/main" id="{DC666A0C-CE16-4689-1DE7-36805924B6D2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1172" y="5589240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3108416-BF31-B947-BD91-3922AD580C3A}"/>
              </a:ext>
            </a:extLst>
          </p:cNvPr>
          <p:cNvSpPr txBox="1"/>
          <p:nvPr/>
        </p:nvSpPr>
        <p:spPr>
          <a:xfrm>
            <a:off x="464299" y="2324585"/>
            <a:ext cx="608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B6D1BEA-5BC2-C41C-A345-14ECA1276C74}"/>
                  </a:ext>
                </a:extLst>
              </p:cNvPr>
              <p:cNvSpPr txBox="1"/>
              <p:nvPr/>
            </p:nvSpPr>
            <p:spPr>
              <a:xfrm>
                <a:off x="464299" y="2800073"/>
                <a:ext cx="519195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B6D1BEA-5BC2-C41C-A345-14ECA1276C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99" y="2800073"/>
                <a:ext cx="5191951" cy="630441"/>
              </a:xfrm>
              <a:prstGeom prst="rect">
                <a:avLst/>
              </a:prstGeom>
              <a:blipFill>
                <a:blip r:embed="rId5"/>
                <a:stretch>
                  <a:fillRect l="-1761" r="-2113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7EB4D41-FA50-8D1E-DC25-2860F1D8DD26}"/>
                  </a:ext>
                </a:extLst>
              </p:cNvPr>
              <p:cNvSpPr txBox="1"/>
              <p:nvPr/>
            </p:nvSpPr>
            <p:spPr>
              <a:xfrm>
                <a:off x="464299" y="3336902"/>
                <a:ext cx="3181732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7EB4D41-FA50-8D1E-DC25-2860F1D8DD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99" y="3336902"/>
                <a:ext cx="3181732" cy="812178"/>
              </a:xfrm>
              <a:prstGeom prst="rect">
                <a:avLst/>
              </a:prstGeom>
              <a:blipFill>
                <a:blip r:embed="rId6"/>
                <a:stretch>
                  <a:fillRect l="-2874" r="-3448" b="-67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94" name="yt_shape_10094"/>
              <p:cNvSpPr txBox="1"/>
              <p:nvPr/>
            </p:nvSpPr>
            <p:spPr>
              <a:xfrm>
                <a:off x="540119" y="2055881"/>
                <a:ext cx="11111999" cy="13451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的邻边与斜边的比叫做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余弦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的邻边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斜边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94" name="yt_shape_10094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55881"/>
                <a:ext cx="11111999" cy="1345176"/>
              </a:xfrm>
              <a:prstGeom prst="rect">
                <a:avLst/>
              </a:prstGeom>
              <a:blipFill>
                <a:blip r:embed="rId2"/>
                <a:stretch>
                  <a:fillRect l="-1701" t="-3620" b="-1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96" name="yt_image_10096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9718" y="3604209"/>
            <a:ext cx="2872562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D2EA5D-448B-6FF8-76F2-C93F77FE9284}"/>
              </a:ext>
            </a:extLst>
          </p:cNvPr>
          <p:cNvSpPr txBox="1"/>
          <p:nvPr/>
        </p:nvSpPr>
        <p:spPr>
          <a:xfrm>
            <a:off x="6841382" y="200907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余弦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055BFF-95CE-CF6E-9286-6A0E64C189FB}"/>
                  </a:ext>
                </a:extLst>
              </p:cNvPr>
              <p:cNvSpPr txBox="1"/>
              <p:nvPr/>
            </p:nvSpPr>
            <p:spPr>
              <a:xfrm>
                <a:off x="1127448" y="2253323"/>
                <a:ext cx="1388174" cy="9502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的邻边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斜边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055BFF-95CE-CF6E-9286-6A0E64C189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448" y="2253323"/>
                <a:ext cx="1388174" cy="950291"/>
              </a:xfrm>
              <a:prstGeom prst="rect">
                <a:avLst/>
              </a:prstGeom>
              <a:blipFill>
                <a:blip r:embed="rId4"/>
                <a:stretch>
                  <a:fillRect l="-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8" name="yt_shape_10098"/>
          <p:cNvSpPr txBox="1"/>
          <p:nvPr/>
        </p:nvSpPr>
        <p:spPr>
          <a:xfrm>
            <a:off x="540119" y="17946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是靠在墙上的一架梯子，则梯子的倾斜程度与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都有关系，即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的值越大，梯子越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陡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的值越小，梯子越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陡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099" name="yt_image_1009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9718" y="2906399"/>
            <a:ext cx="2872562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01" name="yt_shape_10101"/>
          <p:cNvSpPr txBox="1"/>
          <p:nvPr/>
        </p:nvSpPr>
        <p:spPr>
          <a:xfrm>
            <a:off x="540119" y="4514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的正弦、余弦和正切都是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三角函数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变化时，相应的函数值也发生变化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16FFAB-D845-D743-ADCA-B8CF49D9AF1F}"/>
              </a:ext>
            </a:extLst>
          </p:cNvPr>
          <p:cNvSpPr txBox="1"/>
          <p:nvPr/>
        </p:nvSpPr>
        <p:spPr>
          <a:xfrm>
            <a:off x="4649046" y="222328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2A104F-063B-F028-A465-130CEB464E66}"/>
              </a:ext>
            </a:extLst>
          </p:cNvPr>
          <p:cNvSpPr txBox="1"/>
          <p:nvPr/>
        </p:nvSpPr>
        <p:spPr>
          <a:xfrm>
            <a:off x="8898782" y="222328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935EF8-53FE-90EB-2071-9D329065369F}"/>
              </a:ext>
            </a:extLst>
          </p:cNvPr>
          <p:cNvSpPr txBox="1"/>
          <p:nvPr/>
        </p:nvSpPr>
        <p:spPr>
          <a:xfrm>
            <a:off x="5926983" y="446794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三角函数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3" name="yt_shape_10103"/>
          <p:cNvSpPr txBox="1"/>
          <p:nvPr/>
        </p:nvSpPr>
        <p:spPr>
          <a:xfrm>
            <a:off x="540000" y="1238184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102" name="yt_image_10102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3818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05" name="yt_shape_10105"/>
          <p:cNvSpPr txBox="1"/>
          <p:nvPr/>
        </p:nvSpPr>
        <p:spPr>
          <a:xfrm>
            <a:off x="540000" y="1941481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正弦、余弦</a:t>
            </a:r>
          </a:p>
        </p:txBody>
      </p:sp>
      <p:sp>
        <p:nvSpPr>
          <p:cNvPr id="10106" name="yt_shape_10106"/>
          <p:cNvSpPr txBox="1"/>
          <p:nvPr/>
        </p:nvSpPr>
        <p:spPr>
          <a:xfrm>
            <a:off x="540000" y="2441046"/>
            <a:ext cx="101822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07" name="yt_table_10107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5244780"/>
                  </p:ext>
                </p:extLst>
              </p:nvPr>
            </p:nvGraphicFramePr>
            <p:xfrm>
              <a:off x="540000" y="2920349"/>
              <a:ext cx="7314566" cy="642303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025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026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027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6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107" name="yt_table_10107" descr="{&quot;rangeId&quot;:7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5244780"/>
                  </p:ext>
                </p:extLst>
              </p:nvPr>
            </p:nvGraphicFramePr>
            <p:xfrm>
              <a:off x="540000" y="2582165"/>
              <a:ext cx="7314566" cy="642303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025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026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027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323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90" r="-15549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890" r="-5549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42246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08" name="yt_shape_10108"/>
              <p:cNvSpPr txBox="1"/>
              <p:nvPr/>
            </p:nvSpPr>
            <p:spPr>
              <a:xfrm>
                <a:off x="540119" y="3613298"/>
                <a:ext cx="11111999" cy="1120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108" name="yt_shape_10108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13298"/>
                <a:ext cx="11111999" cy="1120948"/>
              </a:xfrm>
              <a:prstGeom prst="rect">
                <a:avLst/>
              </a:prstGeom>
              <a:blipFill>
                <a:blip r:embed="rId4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10" name="yt_image_10110">
            <a:extLst>
              <a:ext uri="">
                <a16:creationId xmlns="" xmlns:p14="http://schemas.microsoft.com/office/powerpoint/2010/main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61841" y="4937398"/>
            <a:ext cx="1268317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715288">
            <a:extLst>
              <a:ext uri="{FF2B5EF4-FFF2-40B4-BE49-F238E27FC236}">
                <a16:creationId xmlns:a16="http://schemas.microsoft.com/office/drawing/2014/main" id="{8534C72C-AE9D-44C2-DAD4-8F07E27EBE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8080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663379-A457-DA1D-DC8E-6E1A00DE5884}"/>
              </a:ext>
            </a:extLst>
          </p:cNvPr>
          <p:cNvSpPr txBox="1"/>
          <p:nvPr/>
        </p:nvSpPr>
        <p:spPr>
          <a:xfrm>
            <a:off x="9873389" y="23942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93DF96-D7F9-9971-D824-167CAAF88A33}"/>
                  </a:ext>
                </a:extLst>
              </p:cNvPr>
              <p:cNvSpPr txBox="1"/>
              <p:nvPr/>
            </p:nvSpPr>
            <p:spPr>
              <a:xfrm>
                <a:off x="1063621" y="3899611"/>
                <a:ext cx="308674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93DF96-D7F9-9971-D824-167CAAF88A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621" y="3899611"/>
                <a:ext cx="308674" cy="7282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2" name="yt_shape_10112"/>
          <p:cNvSpPr txBox="1"/>
          <p:nvPr/>
        </p:nvSpPr>
        <p:spPr>
          <a:xfrm>
            <a:off x="540000" y="1325877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正弦和余弦的应用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13" name="yt_shape_10113"/>
              <p:cNvSpPr txBox="1"/>
              <p:nvPr/>
            </p:nvSpPr>
            <p:spPr>
              <a:xfrm>
                <a:off x="540119" y="1825442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某人沿倾角为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的斜坡前进了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米，若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，则他上升的最大高度为</a:t>
                </a:r>
                <a:r>
                  <a:rPr lang="zh-CN" altLang="zh-CN" sz="100" b="0" i="0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sng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15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113" name="yt_shape_1011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25442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15" name="yt_shape_10115"/>
              <p:cNvSpPr txBox="1"/>
              <p:nvPr/>
            </p:nvSpPr>
            <p:spPr>
              <a:xfrm>
                <a:off x="540119" y="2982751"/>
                <a:ext cx="11111999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如图，小明妈妈的高跟鞋很高，但是小明发现妈妈在走上坡路时一点也不累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有一次，妈妈上山坡时和走平地一样，脚掌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正好呈水平，小明偷偷量过妈妈的高跟鞋跟高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，则妈妈走的那个山坡与水平线夹角的正弦值是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115" name="yt_shape_10115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82751"/>
                <a:ext cx="11111999" cy="1602426"/>
              </a:xfrm>
              <a:prstGeom prst="rect">
                <a:avLst/>
              </a:prstGeom>
              <a:blipFill>
                <a:blip r:embed="rId3"/>
                <a:stretch>
                  <a:fillRect l="-1701" t="-3042" r="-1098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17" name="yt_image_10117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6362" y="4635965"/>
            <a:ext cx="1839274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715431">
            <a:extLst>
              <a:ext uri="{FF2B5EF4-FFF2-40B4-BE49-F238E27FC236}">
                <a16:creationId xmlns:a16="http://schemas.microsoft.com/office/drawing/2014/main" id="{054771FD-E520-DB2E-DCBB-F4553D67EB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6520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BD1CEE-6E51-1B02-60A5-F3404F2AE56A}"/>
              </a:ext>
            </a:extLst>
          </p:cNvPr>
          <p:cNvSpPr txBox="1"/>
          <p:nvPr/>
        </p:nvSpPr>
        <p:spPr>
          <a:xfrm>
            <a:off x="1120033" y="2450085"/>
            <a:ext cx="694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EC916E-CBA9-9F77-CCD0-A13DFAA6DEE6}"/>
                  </a:ext>
                </a:extLst>
              </p:cNvPr>
              <p:cNvSpPr txBox="1"/>
              <p:nvPr/>
            </p:nvSpPr>
            <p:spPr>
              <a:xfrm>
                <a:off x="10560496" y="3750688"/>
                <a:ext cx="30867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EC916E-CBA9-9F77-CCD0-A13DFAA6DE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496" y="3750688"/>
                <a:ext cx="308674" cy="7295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9" name="yt_shape_10119"/>
          <p:cNvSpPr txBox="1"/>
          <p:nvPr/>
        </p:nvSpPr>
        <p:spPr>
          <a:xfrm>
            <a:off x="540000" y="2184637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锐角三角函数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20" name="yt_shape_10120"/>
              <p:cNvSpPr txBox="1"/>
              <p:nvPr/>
            </p:nvSpPr>
            <p:spPr>
              <a:xfrm>
                <a:off x="540119" y="2684202"/>
                <a:ext cx="11111999" cy="11085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做一做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120" name="yt_shape_10120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84202"/>
                <a:ext cx="11111999" cy="1108509"/>
              </a:xfrm>
              <a:prstGeom prst="rect">
                <a:avLst/>
              </a:prstGeom>
              <a:blipFill>
                <a:blip r:embed="rId2"/>
                <a:stretch>
                  <a:fillRect l="-1701" r="-1262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23" name="yt_table_10123_skip" title="H_100.9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6237205"/>
                  </p:ext>
                </p:extLst>
              </p:nvPr>
            </p:nvGraphicFramePr>
            <p:xfrm>
              <a:off x="540000" y="3843499"/>
              <a:ext cx="2951480" cy="1282320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8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123" name="yt_table_10123_skip" descr="{&quot;rangeId&quot;:12,&quot;type&quot;:&quot;Option&quot;,&quot;drawing&quot;:[&quot;yt_image_10122&quot;]}" title="H_100.9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6237205"/>
                  </p:ext>
                </p:extLst>
              </p:nvPr>
            </p:nvGraphicFramePr>
            <p:xfrm>
              <a:off x="540000" y="2558862"/>
              <a:ext cx="2951480" cy="1282320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2038" b="-1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2169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7"/>
                      </a:ext>
                    </a:extLst>
                  </a:tr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52038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2169" t="-100000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122" name="yt_image_10122_skip" title="H_93.69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62046" y="3843499"/>
            <a:ext cx="887632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715584">
            <a:extLst>
              <a:ext uri="{FF2B5EF4-FFF2-40B4-BE49-F238E27FC236}">
                <a16:creationId xmlns:a16="http://schemas.microsoft.com/office/drawing/2014/main" id="{C68C422C-3B4A-853D-40C5-C115C4C019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2396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000259-8B3D-7864-3F54-09622ABA9B1A}"/>
              </a:ext>
            </a:extLst>
          </p:cNvPr>
          <p:cNvSpPr txBox="1"/>
          <p:nvPr/>
        </p:nvSpPr>
        <p:spPr>
          <a:xfrm>
            <a:off x="907308" y="3310814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24" name="yt_shape_10124"/>
              <p:cNvSpPr txBox="1"/>
              <p:nvPr/>
            </p:nvSpPr>
            <p:spPr>
              <a:xfrm>
                <a:off x="540000" y="1185406"/>
                <a:ext cx="885018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的正弦、余弦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24" name="yt_shape_10124" descr="{&quot;rangeId&quot;:13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50180" cy="638893"/>
              </a:xfrm>
              <a:prstGeom prst="rect">
                <a:avLst/>
              </a:prstGeom>
              <a:blipFill>
                <a:blip r:embed="rId2"/>
                <a:stretch>
                  <a:fillRect l="-2136" r="-1309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26" name="yt_image_10126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2412" y="2027451"/>
            <a:ext cx="1027175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28" name="yt_shape_10128"/>
              <p:cNvSpPr txBox="1"/>
              <p:nvPr/>
            </p:nvSpPr>
            <p:spPr>
              <a:xfrm>
                <a:off x="540000" y="3618663"/>
                <a:ext cx="5816016" cy="24139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28" name="yt_shape_10128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8663"/>
                <a:ext cx="5816016" cy="2413931"/>
              </a:xfrm>
              <a:prstGeom prst="rect">
                <a:avLst/>
              </a:prstGeom>
              <a:blipFill>
                <a:blip r:embed="rId4"/>
                <a:stretch>
                  <a:fillRect l="-3249" r="-2096" b="-25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65E31B8-8368-9966-94AC-28B7B6C7947F}"/>
                  </a:ext>
                </a:extLst>
              </p:cNvPr>
              <p:cNvSpPr txBox="1"/>
              <p:nvPr/>
            </p:nvSpPr>
            <p:spPr>
              <a:xfrm>
                <a:off x="449989" y="3571857"/>
                <a:ext cx="3934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D65E31B8-8368-9966-94AC-28B7B6C79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1857"/>
                <a:ext cx="3934523" cy="765061"/>
              </a:xfrm>
              <a:prstGeom prst="rect">
                <a:avLst/>
              </a:prstGeom>
              <a:blipFill>
                <a:blip r:embed="rId5"/>
                <a:stretch>
                  <a:fillRect l="-2481" r="-232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FB7A3A5-58B6-9D93-376A-6AA7A860F54E}"/>
              </a:ext>
            </a:extLst>
          </p:cNvPr>
          <p:cNvSpPr txBox="1"/>
          <p:nvPr/>
        </p:nvSpPr>
        <p:spPr>
          <a:xfrm>
            <a:off x="449989" y="4243306"/>
            <a:ext cx="3209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052A85-440A-4EEB-2929-522343EBEDA0}"/>
                  </a:ext>
                </a:extLst>
              </p:cNvPr>
              <p:cNvSpPr txBox="1"/>
              <p:nvPr/>
            </p:nvSpPr>
            <p:spPr>
              <a:xfrm>
                <a:off x="449989" y="4718794"/>
                <a:ext cx="196932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3, 'mathAnswerShape': 1}">
                <a:extLst>
                  <a:ext uri="{FF2B5EF4-FFF2-40B4-BE49-F238E27FC236}">
                    <a16:creationId xmlns:a16="http://schemas.microsoft.com/office/drawing/2014/main" id="{24052A85-440A-4EEB-2929-522343EBED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18794"/>
                <a:ext cx="1969326" cy="618694"/>
              </a:xfrm>
              <a:prstGeom prst="rect">
                <a:avLst/>
              </a:prstGeom>
              <a:blipFill>
                <a:blip r:embed="rId6"/>
                <a:stretch>
                  <a:fillRect l="-4954" r="-4954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FD7028-15ED-84F8-EA58-59D8E5EBC805}"/>
                  </a:ext>
                </a:extLst>
              </p:cNvPr>
              <p:cNvSpPr txBox="1"/>
              <p:nvPr/>
            </p:nvSpPr>
            <p:spPr>
              <a:xfrm>
                <a:off x="449989" y="5243876"/>
                <a:ext cx="5939853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3, 'mathAnswerShape': 1}">
                <a:extLst>
                  <a:ext uri="{FF2B5EF4-FFF2-40B4-BE49-F238E27FC236}">
                    <a16:creationId xmlns:a16="http://schemas.microsoft.com/office/drawing/2014/main" id="{EEFD7028-15ED-84F8-EA58-59D8E5EBC8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43876"/>
                <a:ext cx="5939853" cy="812178"/>
              </a:xfrm>
              <a:prstGeom prst="rect">
                <a:avLst/>
              </a:prstGeom>
              <a:blipFill>
                <a:blip r:embed="rId7"/>
                <a:stretch>
                  <a:fillRect l="-1643" r="-1540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0" name="yt_shape_10130"/>
          <p:cNvSpPr txBox="1"/>
          <p:nvPr/>
        </p:nvSpPr>
        <p:spPr>
          <a:xfrm>
            <a:off x="540000" y="1299816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无图时求锐角三角函数值易漏解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31" name="yt_shape_10131"/>
              <p:cNvSpPr txBox="1"/>
              <p:nvPr/>
            </p:nvSpPr>
            <p:spPr>
              <a:xfrm>
                <a:off x="540000" y="1799381"/>
                <a:ext cx="7173567" cy="7255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>
                      <a:rPr lang="en-US" altLang="zh-CN" sz="2400" b="0" i="0" u="sng" smtClean="0">
                        <a:solidFill>
                          <a:srgbClr val="FE0000">
                            <a:alpha val="0"/>
                          </a:srgb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48" charset="0"/>
                      </a:rPr>
                      <m:t>     </m:t>
                    </m:r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31" name="yt_shape_101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99381"/>
                <a:ext cx="7173567" cy="725583"/>
              </a:xfrm>
              <a:prstGeom prst="rect">
                <a:avLst/>
              </a:prstGeom>
              <a:blipFill>
                <a:blip r:embed="rId2"/>
                <a:stretch>
                  <a:fillRect l="-2636" r="-1701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6715752">
            <a:extLst>
              <a:ext uri="{FF2B5EF4-FFF2-40B4-BE49-F238E27FC236}">
                <a16:creationId xmlns:a16="http://schemas.microsoft.com/office/drawing/2014/main" id="{F348A96C-2122-F11C-643F-8394A305AF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39143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53ADD7A-339D-9431-2C60-83666C88C30C}"/>
                  </a:ext>
                </a:extLst>
              </p:cNvPr>
              <p:cNvSpPr txBox="1"/>
              <p:nvPr/>
            </p:nvSpPr>
            <p:spPr>
              <a:xfrm>
                <a:off x="6080347" y="1608710"/>
                <a:ext cx="1467676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53ADD7A-339D-9431-2C60-83666C88C3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0347" y="1608710"/>
                <a:ext cx="1467676" cy="812178"/>
              </a:xfrm>
              <a:prstGeom prst="rect">
                <a:avLst/>
              </a:prstGeom>
              <a:blipFill>
                <a:blip r:embed="rId4"/>
                <a:stretch>
                  <a:fillRect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3" name="yt_image_10133">
            <a:extLst>
              <a:ext uri="">
                <a16:creationId xmlns="" xmlns:m="http://schemas.openxmlformats.org/officeDocument/2006/math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6876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35" name="yt_shape_10135"/>
              <p:cNvSpPr txBox="1"/>
              <p:nvPr/>
            </p:nvSpPr>
            <p:spPr>
              <a:xfrm>
                <a:off x="540119" y="1960629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如图，延长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斜边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点，使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135" name="yt_shape_101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0629"/>
                <a:ext cx="11111999" cy="1108958"/>
              </a:xfrm>
              <a:prstGeom prst="rect">
                <a:avLst/>
              </a:prstGeom>
              <a:blipFill>
                <a:blip r:embed="rId3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38" name="yt_table_10138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5877827"/>
                  </p:ext>
                </p:extLst>
              </p:nvPr>
            </p:nvGraphicFramePr>
            <p:xfrm>
              <a:off x="540000" y="3120375"/>
              <a:ext cx="8232395" cy="635953"/>
            </p:xfrm>
            <a:graphic>
              <a:graphicData uri="http://schemas.openxmlformats.org/drawingml/2006/table">
                <a:tbl>
                  <a:tblPr/>
                  <a:tblGrid>
                    <a:gridCol w="2657920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2640457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138" name="yt_table_10138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5877827"/>
                  </p:ext>
                </p:extLst>
              </p:nvPr>
            </p:nvGraphicFramePr>
            <p:xfrm>
              <a:off x="540000" y="3120375"/>
              <a:ext cx="8232395" cy="635953"/>
            </p:xfrm>
            <a:graphic>
              <a:graphicData uri="http://schemas.openxmlformats.org/drawingml/2006/table">
                <a:tbl>
                  <a:tblPr/>
                  <a:tblGrid>
                    <a:gridCol w="2657920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2640457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0938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8291" r="-1895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3903" r="-3833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714458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137" name="yt_image_10137_skip" title="H_105.39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73170" y="3120375"/>
            <a:ext cx="1376616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DB71080-7937-ECFF-9D36-4CEC1E54A339}"/>
              </a:ext>
            </a:extLst>
          </p:cNvPr>
          <p:cNvSpPr txBox="1"/>
          <p:nvPr/>
        </p:nvSpPr>
        <p:spPr>
          <a:xfrm>
            <a:off x="2058246" y="258768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4763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1474</Words>
  <Application>Microsoft Office PowerPoint</Application>
  <PresentationFormat>宽屏</PresentationFormat>
  <Paragraphs>109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46</cp:revision>
  <dcterms:created xsi:type="dcterms:W3CDTF">2023-05-05T05:33:04Z</dcterms:created>
  <dcterms:modified xsi:type="dcterms:W3CDTF">2023-10-19T13:14:14Z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