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8" r:id="rId7"/>
    <p:sldId id="369" r:id="rId8"/>
    <p:sldId id="370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bin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7" name="yt_shape_11327"/>
          <p:cNvSpPr txBox="1"/>
          <p:nvPr/>
        </p:nvSpPr>
        <p:spPr>
          <a:xfrm>
            <a:off x="540000" y="1113816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</a:t>
            </a:r>
          </a:p>
        </p:txBody>
      </p:sp>
      <p:sp>
        <p:nvSpPr>
          <p:cNvPr id="11328" name="yt_shape_11328"/>
          <p:cNvSpPr txBox="1"/>
          <p:nvPr/>
        </p:nvSpPr>
        <p:spPr>
          <a:xfrm>
            <a:off x="540119" y="15931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（陕西省中考）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）的图象经过点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的值不可能是（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29" name="yt_table_11329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4950868"/>
                  </p:ext>
                </p:extLst>
              </p:nvPr>
            </p:nvGraphicFramePr>
            <p:xfrm>
              <a:off x="540000" y="2552554"/>
              <a:ext cx="7773480" cy="640017"/>
            </p:xfrm>
            <a:graphic>
              <a:graphicData uri="http://schemas.openxmlformats.org/drawingml/2006/table">
                <a:tbl>
                  <a:tblPr/>
                  <a:tblGrid>
                    <a:gridCol w="2270443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  <a:gridCol w="2545207">
                      <a:extLst>
                        <a:ext uri="{9D8B030D-6E8A-4147-A177-3AD203B41FA5}">
                          <a16:colId xmlns:a16="http://schemas.microsoft.com/office/drawing/2014/main" val="1023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329" name="yt_table_11329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4950868"/>
                  </p:ext>
                </p:extLst>
              </p:nvPr>
            </p:nvGraphicFramePr>
            <p:xfrm>
              <a:off x="540000" y="2552554"/>
              <a:ext cx="7773480" cy="640017"/>
            </p:xfrm>
            <a:graphic>
              <a:graphicData uri="http://schemas.openxmlformats.org/drawingml/2006/table">
                <a:tbl>
                  <a:tblPr/>
                  <a:tblGrid>
                    <a:gridCol w="2270443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  <a:gridCol w="2545207">
                      <a:extLst>
                        <a:ext uri="{9D8B030D-6E8A-4147-A177-3AD203B41FA5}">
                          <a16:colId xmlns:a16="http://schemas.microsoft.com/office/drawing/2014/main" val="1023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89448" r="-11654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68675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330" name="yt_shape_11330"/>
          <p:cNvSpPr txBox="1"/>
          <p:nvPr/>
        </p:nvSpPr>
        <p:spPr>
          <a:xfrm>
            <a:off x="540119" y="324321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）是抛物线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上的点，下列命题正确的是（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331" name="yt_table_1133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255625"/>
              </p:ext>
            </p:extLst>
          </p:nvPr>
        </p:nvGraphicFramePr>
        <p:xfrm>
          <a:off x="540000" y="4202652"/>
          <a:ext cx="5459413" cy="1901952"/>
        </p:xfrm>
        <a:graphic>
          <a:graphicData uri="http://schemas.openxmlformats.org/drawingml/2006/table">
            <a:tbl>
              <a:tblPr/>
              <a:tblGrid>
                <a:gridCol w="5459413">
                  <a:extLst>
                    <a:ext uri="{9D8B030D-6E8A-4147-A177-3AD203B41FA5}">
                      <a16:colId xmlns:a16="http://schemas.microsoft.com/office/drawing/2014/main" val="102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｜＞｜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｜，则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｜＞｜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｜，则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｜＝｜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｜，则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8BB4669-0FEE-FC7F-C1B8-9DB894C66024}"/>
              </a:ext>
            </a:extLst>
          </p:cNvPr>
          <p:cNvSpPr txBox="1"/>
          <p:nvPr/>
        </p:nvSpPr>
        <p:spPr>
          <a:xfrm>
            <a:off x="6952507" y="202180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B7160A-CE92-AEBE-D892-4156519366F5}"/>
              </a:ext>
            </a:extLst>
          </p:cNvPr>
          <p:cNvSpPr txBox="1"/>
          <p:nvPr/>
        </p:nvSpPr>
        <p:spPr>
          <a:xfrm>
            <a:off x="1212108" y="367190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3" name="yt_shape_11333"/>
          <p:cNvSpPr txBox="1"/>
          <p:nvPr/>
        </p:nvSpPr>
        <p:spPr>
          <a:xfrm>
            <a:off x="540000" y="2893965"/>
            <a:ext cx="94112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轴对称的抛物线的表达式为（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334" name="yt_table_1133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74728"/>
              </p:ext>
            </p:extLst>
          </p:nvPr>
        </p:nvGraphicFramePr>
        <p:xfrm>
          <a:off x="540000" y="3373268"/>
          <a:ext cx="5570856" cy="950976"/>
        </p:xfrm>
        <a:graphic>
          <a:graphicData uri="http://schemas.openxmlformats.org/drawingml/2006/table">
            <a:tbl>
              <a:tblPr/>
              <a:tblGrid>
                <a:gridCol w="3251518">
                  <a:extLst>
                    <a:ext uri="{9D8B030D-6E8A-4147-A177-3AD203B41FA5}">
                      <a16:colId xmlns:a16="http://schemas.microsoft.com/office/drawing/2014/main" val="10235"/>
                    </a:ext>
                  </a:extLst>
                </a:gridCol>
                <a:gridCol w="2319338">
                  <a:extLst>
                    <a:ext uri="{9D8B030D-6E8A-4147-A177-3AD203B41FA5}">
                      <a16:colId xmlns:a16="http://schemas.microsoft.com/office/drawing/2014/main" val="102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DA4B2A3-F06F-60BA-652D-36F910024EE0}"/>
              </a:ext>
            </a:extLst>
          </p:cNvPr>
          <p:cNvSpPr txBox="1"/>
          <p:nvPr/>
        </p:nvSpPr>
        <p:spPr>
          <a:xfrm>
            <a:off x="9109801" y="28471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6" name="yt_shape_11336"/>
          <p:cNvSpPr txBox="1"/>
          <p:nvPr/>
        </p:nvSpPr>
        <p:spPr>
          <a:xfrm>
            <a:off x="540000" y="1423637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</a:t>
            </a:r>
          </a:p>
        </p:txBody>
      </p:sp>
      <p:sp>
        <p:nvSpPr>
          <p:cNvPr id="11337" name="yt_shape_11337"/>
          <p:cNvSpPr txBox="1"/>
          <p:nvPr/>
        </p:nvSpPr>
        <p:spPr>
          <a:xfrm>
            <a:off x="540119" y="190294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的中心在直角坐标系的原点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为顶点且过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两点的抛物线与以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为顶点且过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两点的抛物线将正方形分割成几部分，则图中阴影部分的面积是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341" name="yt_shape_11341"/>
          <p:cNvSpPr txBox="1"/>
          <p:nvPr/>
        </p:nvSpPr>
        <p:spPr>
          <a:xfrm>
            <a:off x="540000" y="547171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38" name="yt_shape_11338" title="H_151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3480" y="3494870"/>
            <a:ext cx="1585038" cy="1926477"/>
            <a:chOff x="0" y="0"/>
            <a:chExt cx="1585038" cy="1926477"/>
          </a:xfrm>
        </p:grpSpPr>
        <p:pic>
          <p:nvPicPr>
            <p:cNvPr id="2" name="yt_image_11338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5038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40" name="yt_shape_11340"/>
            <p:cNvSpPr txBox="1"/>
            <p:nvPr/>
          </p:nvSpPr>
          <p:spPr>
            <a:xfrm>
              <a:off x="259238" y="156647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B085C9A-0BD0-230C-0254-B7BE89130930}"/>
              </a:ext>
            </a:extLst>
          </p:cNvPr>
          <p:cNvSpPr txBox="1"/>
          <p:nvPr/>
        </p:nvSpPr>
        <p:spPr>
          <a:xfrm>
            <a:off x="4717308" y="2807110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2" name="yt_shape_11342"/>
          <p:cNvSpPr txBox="1"/>
          <p:nvPr/>
        </p:nvSpPr>
        <p:spPr>
          <a:xfrm>
            <a:off x="540119" y="142893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），则以下结论：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取何值，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总是负数；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可由抛物线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向右平移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个单位，再向下平移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个单位得到；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时，随着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的值先增大后减小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（填序号）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346" name="yt_shape_11346"/>
          <p:cNvSpPr txBox="1"/>
          <p:nvPr/>
        </p:nvSpPr>
        <p:spPr>
          <a:xfrm>
            <a:off x="540000" y="546641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43" name="yt_shape_11343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1012" y="3500998"/>
            <a:ext cx="1529974" cy="1915047"/>
            <a:chOff x="0" y="0"/>
            <a:chExt cx="1529974" cy="1915047"/>
          </a:xfrm>
        </p:grpSpPr>
        <p:pic>
          <p:nvPicPr>
            <p:cNvPr id="2" name="yt_image_11343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9974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45" name="yt_shape_11345"/>
            <p:cNvSpPr txBox="1"/>
            <p:nvPr/>
          </p:nvSpPr>
          <p:spPr>
            <a:xfrm>
              <a:off x="231706" y="1555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81381E1-C885-A0C2-2C50-0E60FED6EED7}"/>
              </a:ext>
            </a:extLst>
          </p:cNvPr>
          <p:cNvSpPr txBox="1"/>
          <p:nvPr/>
        </p:nvSpPr>
        <p:spPr>
          <a:xfrm>
            <a:off x="5639646" y="280859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7" name="yt_shape_11347"/>
          <p:cNvSpPr txBox="1"/>
          <p:nvPr/>
        </p:nvSpPr>
        <p:spPr>
          <a:xfrm>
            <a:off x="540000" y="836712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48" name="yt_shape_11348"/>
              <p:cNvSpPr txBox="1"/>
              <p:nvPr/>
            </p:nvSpPr>
            <p:spPr>
              <a:xfrm>
                <a:off x="540000" y="1316015"/>
                <a:ext cx="500136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上一动点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48" name="yt_shape_113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16015"/>
                <a:ext cx="5001369" cy="638893"/>
              </a:xfrm>
              <a:prstGeom prst="rect">
                <a:avLst/>
              </a:prstGeom>
              <a:blipFill>
                <a:blip r:embed="rId2"/>
                <a:stretch>
                  <a:fillRect l="-3780" r="-280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50" name="yt_image_11350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9939" y="2158060"/>
            <a:ext cx="5532120" cy="2461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352" name="yt_shape_11352"/>
              <p:cNvSpPr txBox="1"/>
              <p:nvPr/>
            </p:nvSpPr>
            <p:spPr>
              <a:xfrm>
                <a:off x="539882" y="4481073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的图象是由抛物线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的图象通过平移得到的，请写出平移的过程；</a:t>
                </a:r>
              </a:p>
            </p:txBody>
          </p:sp>
        </mc:Choice>
        <mc:Fallback xmlns="">
          <p:sp>
            <p:nvSpPr>
              <p:cNvPr id="11352" name="yt_shape_113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4481073"/>
                <a:ext cx="11111999" cy="1106521"/>
              </a:xfrm>
              <a:prstGeom prst="rect">
                <a:avLst/>
              </a:prstGeom>
              <a:blipFill>
                <a:blip r:embed="rId4"/>
                <a:stretch>
                  <a:fillRect l="-1701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64FF25E-843B-3155-2FD8-822D53AC3CE2}"/>
                  </a:ext>
                </a:extLst>
              </p:cNvPr>
              <p:cNvSpPr txBox="1"/>
              <p:nvPr/>
            </p:nvSpPr>
            <p:spPr>
              <a:xfrm>
                <a:off x="456195" y="5393652"/>
                <a:ext cx="111956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）抛物线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的图象向上平移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个单位，再向右平移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个单位得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64FF25E-843B-3155-2FD8-822D53AC3C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195" y="5393652"/>
                <a:ext cx="11195686" cy="765061"/>
              </a:xfrm>
              <a:prstGeom prst="rect">
                <a:avLst/>
              </a:prstGeom>
              <a:blipFill>
                <a:blip r:embed="rId5"/>
                <a:stretch>
                  <a:fillRect l="-871" r="-87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35F33EE-7139-7053-D7F2-E9CA471F8982}"/>
                  </a:ext>
                </a:extLst>
              </p:cNvPr>
              <p:cNvSpPr txBox="1"/>
              <p:nvPr/>
            </p:nvSpPr>
            <p:spPr>
              <a:xfrm>
                <a:off x="456195" y="6065102"/>
                <a:ext cx="319474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到抛物线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的图象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35F33EE-7139-7053-D7F2-E9CA471F89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195" y="6065102"/>
                <a:ext cx="3194749" cy="726326"/>
              </a:xfrm>
              <a:prstGeom prst="rect">
                <a:avLst/>
              </a:prstGeom>
              <a:blipFill>
                <a:blip r:embed="rId6"/>
                <a:stretch>
                  <a:fillRect l="-3053" r="-305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4" name="yt_shape_11354"/>
          <p:cNvSpPr txBox="1"/>
          <p:nvPr/>
        </p:nvSpPr>
        <p:spPr>
          <a:xfrm>
            <a:off x="540119" y="908720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，且平行于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355" name="yt_shape_11355"/>
          <p:cNvSpPr txBox="1"/>
          <p:nvPr/>
        </p:nvSpPr>
        <p:spPr>
          <a:xfrm>
            <a:off x="540119" y="1682224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问题探究：如图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，在对称轴上是否存在一定点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恒成立？若存在，求出点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的坐标；若不存在，请说明理由；</a:t>
            </a:r>
          </a:p>
        </p:txBody>
      </p:sp>
      <p:pic>
        <p:nvPicPr>
          <p:cNvPr id="11356" name="yt_image_11356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2891662"/>
            <a:ext cx="1992022" cy="189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7621CFD-AD8E-7AC1-713A-D1F11D91DA35}"/>
                  </a:ext>
                </a:extLst>
              </p:cNvPr>
              <p:cNvSpPr txBox="1"/>
              <p:nvPr/>
            </p:nvSpPr>
            <p:spPr>
              <a:xfrm>
                <a:off x="335360" y="2420888"/>
                <a:ext cx="10774997" cy="569100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 lvl="0"/>
                <a:r>
                  <a:rPr kumimoji="0" lang="zh-CN" altLang="en-US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存在一定点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，使得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恒成立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过点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作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轴于点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设点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坐标</a:t>
                </a:r>
                <a:endParaRPr kumimoji="0" lang="en-US" altLang="zh-CN" sz="2400" b="0" i="0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24"/>
                  <a:ea typeface="楷体" pitchFamily="24"/>
                  <a:cs typeface="宋体" pitchFamily="24"/>
                </a:endParaRPr>
              </a:p>
              <a:p>
                <a:pPr lvl="0"/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为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7621CFD-AD8E-7AC1-713A-D1F11D91DA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2420888"/>
                <a:ext cx="10774997" cy="569100"/>
              </a:xfrm>
              <a:prstGeom prst="rect">
                <a:avLst/>
              </a:prstGeom>
              <a:blipFill>
                <a:blip r:embed="rId3"/>
                <a:stretch>
                  <a:fillRect l="-848" t="-11828" r="-3676" b="-82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619BD06-EBF1-4407-F2E3-896C3D336970}"/>
                  </a:ext>
                </a:extLst>
              </p:cNvPr>
              <p:cNvSpPr txBox="1"/>
              <p:nvPr/>
            </p:nvSpPr>
            <p:spPr>
              <a:xfrm>
                <a:off x="335360" y="3212976"/>
                <a:ext cx="30502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619BD06-EBF1-4407-F2E3-896C3D3369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3212976"/>
                <a:ext cx="3050286" cy="765061"/>
              </a:xfrm>
              <a:prstGeom prst="rect">
                <a:avLst/>
              </a:prstGeom>
              <a:blipFill>
                <a:blip r:embed="rId4"/>
                <a:stretch>
                  <a:fillRect l="-3000" r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4132468-1D7F-BA90-037F-41E9A20A920C}"/>
              </a:ext>
            </a:extLst>
          </p:cNvPr>
          <p:cNvSpPr txBox="1"/>
          <p:nvPr/>
        </p:nvSpPr>
        <p:spPr>
          <a:xfrm>
            <a:off x="335360" y="3829372"/>
            <a:ext cx="1618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C8770C-5B1B-3810-24A6-4C79B3EC5A1D}"/>
              </a:ext>
            </a:extLst>
          </p:cNvPr>
          <p:cNvSpPr txBox="1"/>
          <p:nvPr/>
        </p:nvSpPr>
        <p:spPr>
          <a:xfrm>
            <a:off x="335360" y="4304860"/>
            <a:ext cx="254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B3E65E2-C941-ACCF-EB43-35F1DEC4DEAC}"/>
                  </a:ext>
                </a:extLst>
              </p:cNvPr>
              <p:cNvSpPr txBox="1"/>
              <p:nvPr/>
            </p:nvSpPr>
            <p:spPr>
              <a:xfrm>
                <a:off x="335360" y="4509120"/>
                <a:ext cx="6994334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B3E65E2-C941-ACCF-EB43-35F1DEC4DE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4509120"/>
                <a:ext cx="6994334" cy="1061162"/>
              </a:xfrm>
              <a:prstGeom prst="rect">
                <a:avLst/>
              </a:prstGeom>
              <a:blipFill>
                <a:blip r:embed="rId5"/>
                <a:stretch>
                  <a:fillRect l="-1308" r="-14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B4CC0332-7826-6246-ED8D-5D4E7AF2EAEF}"/>
              </a:ext>
            </a:extLst>
          </p:cNvPr>
          <p:cNvSpPr txBox="1"/>
          <p:nvPr/>
        </p:nvSpPr>
        <p:spPr>
          <a:xfrm>
            <a:off x="335360" y="5445224"/>
            <a:ext cx="165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B2C61F2-EFAD-4C23-7064-8766EC44ED11}"/>
              </a:ext>
            </a:extLst>
          </p:cNvPr>
          <p:cNvSpPr txBox="1"/>
          <p:nvPr/>
        </p:nvSpPr>
        <p:spPr>
          <a:xfrm>
            <a:off x="335360" y="5920712"/>
            <a:ext cx="31090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1365">
            <a:extLst>
              <a:ext uri="{FF2B5EF4-FFF2-40B4-BE49-F238E27FC236}">
                <a16:creationId xmlns:a16="http://schemas.microsoft.com/office/drawing/2014/main" id="{659E5620-4705-B3ED-B261-7FCEACFC689C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92344" y="4997636"/>
            <a:ext cx="1988820" cy="157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8" name="yt_shape_11358"/>
          <p:cNvSpPr txBox="1"/>
          <p:nvPr/>
        </p:nvSpPr>
        <p:spPr>
          <a:xfrm>
            <a:off x="540000" y="1306590"/>
            <a:ext cx="93952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问题解决：如图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的最小值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359" name="yt_image_11359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2008" y="3889811"/>
            <a:ext cx="2627823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366">
            <a:extLst>
              <a:ext uri="{FF2B5EF4-FFF2-40B4-BE49-F238E27FC236}">
                <a16:creationId xmlns:a16="http://schemas.microsoft.com/office/drawing/2014/main" id="{D09B8289-001E-8F85-14FB-EC10FE59D80B}"/>
              </a:ext>
            </a:extLst>
          </p:cNvPr>
          <p:cNvSpPr txBox="1"/>
          <p:nvPr/>
        </p:nvSpPr>
        <p:spPr>
          <a:xfrm>
            <a:off x="4853689" y="379067"/>
            <a:ext cx="2008627" cy="142282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00" b="0" i="0" u="none" spc="-7900">
                <a:solidFill>
                  <a:srgbClr val="1EE3CF"/>
                </a:solidFill>
                <a:effectLst/>
                <a:latin typeface="Times New Roman" pitchFamily="79"/>
                <a:ea typeface="宋体" pitchFamily="79"/>
                <a:cs typeface="宋体" pitchFamily="79"/>
              </a:rPr>
              <a:t> </a:t>
            </a:r>
            <a:r>
              <a:rPr lang="en-US" altLang="zh-CN" sz="7900" b="0" i="0" u="none" spc="13688">
                <a:solidFill>
                  <a:srgbClr val="1EE3CF"/>
                </a:solidFill>
                <a:effectLst/>
                <a:latin typeface="Times New Roman" pitchFamily="79"/>
                <a:ea typeface="宋体" pitchFamily="79"/>
                <a:cs typeface="宋体" pitchFamily="79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5" name="yt_shape_11368">
            <a:extLst>
              <a:ext uri="{FF2B5EF4-FFF2-40B4-BE49-F238E27FC236}">
                <a16:creationId xmlns:a16="http://schemas.microsoft.com/office/drawing/2014/main" id="{285727A9-0450-8F2D-E503-85145745AC8A}"/>
              </a:ext>
            </a:extLst>
          </p:cNvPr>
          <p:cNvSpPr txBox="1"/>
          <p:nvPr/>
        </p:nvSpPr>
        <p:spPr>
          <a:xfrm>
            <a:off x="500676" y="200684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知，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的最小值为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的最小值，当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三点共线时，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有最小值，最小值为点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纵坐标减去点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纵坐标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的最小值为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CD33C15-4F5D-C54A-E0F2-6F08EAA1525C}"/>
              </a:ext>
            </a:extLst>
          </p:cNvPr>
          <p:cNvSpPr txBox="1"/>
          <p:nvPr/>
        </p:nvSpPr>
        <p:spPr>
          <a:xfrm>
            <a:off x="410665" y="1960041"/>
            <a:ext cx="112766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知，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的最小值为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的最小值，当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三点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8C1EC-282E-DEE3-888E-C5190BB6E1EF}"/>
              </a:ext>
            </a:extLst>
          </p:cNvPr>
          <p:cNvSpPr txBox="1"/>
          <p:nvPr/>
        </p:nvSpPr>
        <p:spPr>
          <a:xfrm>
            <a:off x="410665" y="2435529"/>
            <a:ext cx="8282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  <a:cs typeface="宋体" pitchFamily="24"/>
              </a:rPr>
              <a:t>共线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有最小值，最小值为点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纵坐标减去点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纵坐标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D941173-565B-6083-890F-BB394054E619}"/>
              </a:ext>
            </a:extLst>
          </p:cNvPr>
          <p:cNvSpPr txBox="1"/>
          <p:nvPr/>
        </p:nvSpPr>
        <p:spPr>
          <a:xfrm>
            <a:off x="410665" y="2911017"/>
            <a:ext cx="5148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的最小值为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963</Words>
  <Application>Microsoft Office PowerPoint</Application>
  <PresentationFormat>宽屏</PresentationFormat>
  <Paragraphs>54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43</cp:revision>
  <dcterms:created xsi:type="dcterms:W3CDTF">2023-05-05T05:33:04Z</dcterms:created>
  <dcterms:modified xsi:type="dcterms:W3CDTF">2023-10-21T03:03:32Z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