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7" r:id="rId6"/>
    <p:sldId id="369" r:id="rId7"/>
    <p:sldId id="370" r:id="rId8"/>
    <p:sldId id="372" r:id="rId9"/>
    <p:sldId id="374" r:id="rId10"/>
    <p:sldId id="376" r:id="rId11"/>
    <p:sldId id="377" r:id="rId12"/>
    <p:sldId id="383" r:id="rId13"/>
    <p:sldId id="378" r:id="rId14"/>
    <p:sldId id="381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28" y="5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21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bin"/><Relationship Id="rId5" Type="http://schemas.openxmlformats.org/officeDocument/2006/relationships/image" Target="../media/image26.bin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bin"/><Relationship Id="rId4" Type="http://schemas.openxmlformats.org/officeDocument/2006/relationships/image" Target="../media/image2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8" name="yt_shape_10548"/>
          <p:cNvSpPr txBox="1"/>
          <p:nvPr/>
        </p:nvSpPr>
        <p:spPr>
          <a:xfrm>
            <a:off x="540000" y="1622424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547" name="yt_image_1054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22424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50" name="yt_shape_10550"/>
          <p:cNvSpPr txBox="1"/>
          <p:nvPr/>
        </p:nvSpPr>
        <p:spPr>
          <a:xfrm>
            <a:off x="540119" y="232000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方位角：指北或指南方向线与目标方向所成小于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的角，如图中的目标方向线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的方位角分别表示为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北偏东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东南方向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南偏西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80°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北偏西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551" name="yt_image_1055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9010" y="3911937"/>
            <a:ext cx="2313979" cy="1683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501C1BF-6FAA-954D-EE7E-4340FFBC93DC}"/>
              </a:ext>
            </a:extLst>
          </p:cNvPr>
          <p:cNvSpPr txBox="1"/>
          <p:nvPr/>
        </p:nvSpPr>
        <p:spPr>
          <a:xfrm>
            <a:off x="6090496" y="2748689"/>
            <a:ext cx="1521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北偏东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B460485-0EBC-E2D0-2826-77AE61D29800}"/>
              </a:ext>
            </a:extLst>
          </p:cNvPr>
          <p:cNvSpPr txBox="1"/>
          <p:nvPr/>
        </p:nvSpPr>
        <p:spPr>
          <a:xfrm>
            <a:off x="8346332" y="2748689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东南方向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16FCD7D-058C-433C-AC64-B9DE43E7B738}"/>
              </a:ext>
            </a:extLst>
          </p:cNvPr>
          <p:cNvSpPr txBox="1"/>
          <p:nvPr/>
        </p:nvSpPr>
        <p:spPr>
          <a:xfrm>
            <a:off x="10479932" y="274868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南偏西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2C02B4E-0246-7064-56DE-521B516026D7}"/>
              </a:ext>
            </a:extLst>
          </p:cNvPr>
          <p:cNvSpPr txBox="1"/>
          <p:nvPr/>
        </p:nvSpPr>
        <p:spPr>
          <a:xfrm>
            <a:off x="450108" y="3224177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80°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D4355F4-A7AD-5473-F78B-B0563732BCD0}"/>
              </a:ext>
            </a:extLst>
          </p:cNvPr>
          <p:cNvSpPr txBox="1"/>
          <p:nvPr/>
        </p:nvSpPr>
        <p:spPr>
          <a:xfrm>
            <a:off x="1791546" y="3224177"/>
            <a:ext cx="1521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北偏西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7" name="yt_shape_10607"/>
          <p:cNvSpPr txBox="1"/>
          <p:nvPr/>
        </p:nvSpPr>
        <p:spPr>
          <a:xfrm>
            <a:off x="540119" y="176658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（泸州市中考）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如图，甲建筑物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，乙建筑物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的水平距离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，且乙建筑物的高度是甲建筑物高度的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倍，从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在同一水平线上）点测得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点的仰角为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，测得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点的仰角为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，求这两座建筑物顶端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间的距离（计算结果用根号表示，不取近似值）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608" name="yt_image_10608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3933056"/>
            <a:ext cx="1730313" cy="16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ACD5914-31DE-90EB-B515-6D3C81DD4FD6}"/>
                  </a:ext>
                </a:extLst>
              </p:cNvPr>
              <p:cNvSpPr txBox="1"/>
              <p:nvPr/>
            </p:nvSpPr>
            <p:spPr>
              <a:xfrm>
                <a:off x="450108" y="853195"/>
                <a:ext cx="11741892" cy="7686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lvl="0"/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解：由题意知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90m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，在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tan30°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sin30°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  <a:p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ACD5914-31DE-90EB-B515-6D3C81DD4F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853195"/>
                <a:ext cx="11741892" cy="768681"/>
              </a:xfrm>
              <a:prstGeom prst="rect">
                <a:avLst/>
              </a:prstGeom>
              <a:blipFill>
                <a:blip r:embed="rId2"/>
                <a:stretch>
                  <a:fillRect l="-831" t="-7937" r="-24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D1FF8C4-C048-99AF-1511-555AA49DBBA8}"/>
                  </a:ext>
                </a:extLst>
              </p:cNvPr>
              <p:cNvSpPr txBox="1"/>
              <p:nvPr/>
            </p:nvSpPr>
            <p:spPr>
              <a:xfrm>
                <a:off x="450108" y="1115884"/>
                <a:ext cx="4203573" cy="10277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D1FF8C4-C048-99AF-1511-555AA49DBB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115884"/>
                <a:ext cx="4203573" cy="1027761"/>
              </a:xfrm>
              <a:prstGeom prst="rect">
                <a:avLst/>
              </a:prstGeom>
              <a:blipFill>
                <a:blip r:embed="rId3"/>
                <a:stretch>
                  <a:fillRect l="-2322" r="-26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A0941D2-2221-2B74-143F-B68AD86151BA}"/>
                  </a:ext>
                </a:extLst>
              </p:cNvPr>
              <p:cNvSpPr txBox="1"/>
              <p:nvPr/>
            </p:nvSpPr>
            <p:spPr>
              <a:xfrm>
                <a:off x="450108" y="1772816"/>
                <a:ext cx="5659564" cy="772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tan60°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sin60°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A0941D2-2221-2B74-143F-B68AD86151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772816"/>
                <a:ext cx="5659564" cy="772109"/>
              </a:xfrm>
              <a:prstGeom prst="rect">
                <a:avLst/>
              </a:prstGeom>
              <a:blipFill>
                <a:blip r:embed="rId4"/>
                <a:stretch>
                  <a:fillRect l="-1724" r="-12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35D9C18-79D6-22AF-48CB-8F522004777B}"/>
                  </a:ext>
                </a:extLst>
              </p:cNvPr>
              <p:cNvSpPr txBox="1"/>
              <p:nvPr/>
            </p:nvSpPr>
            <p:spPr>
              <a:xfrm>
                <a:off x="450108" y="2276872"/>
                <a:ext cx="5694299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35D9C18-79D6-22AF-48CB-8F52200477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6872"/>
                <a:ext cx="5694299" cy="852437"/>
              </a:xfrm>
              <a:prstGeom prst="rect">
                <a:avLst/>
              </a:prstGeom>
              <a:blipFill>
                <a:blip r:embed="rId5"/>
                <a:stretch>
                  <a:fillRect l="-1713" r="-18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3BA6417E-980A-9F50-3DA6-4DB6CD9FD55A}"/>
              </a:ext>
            </a:extLst>
          </p:cNvPr>
          <p:cNvSpPr txBox="1"/>
          <p:nvPr/>
        </p:nvSpPr>
        <p:spPr>
          <a:xfrm>
            <a:off x="450108" y="3003916"/>
            <a:ext cx="3359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955A741-8C80-2260-850B-CFC59B036DFE}"/>
                  </a:ext>
                </a:extLst>
              </p:cNvPr>
              <p:cNvSpPr txBox="1"/>
              <p:nvPr/>
            </p:nvSpPr>
            <p:spPr>
              <a:xfrm>
                <a:off x="450108" y="3319125"/>
                <a:ext cx="340614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955A741-8C80-2260-850B-CFC59B036D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19125"/>
                <a:ext cx="3406141" cy="613931"/>
              </a:xfrm>
              <a:prstGeom prst="rect">
                <a:avLst/>
              </a:prstGeom>
              <a:blipFill>
                <a:blip r:embed="rId6"/>
                <a:stretch>
                  <a:fillRect l="-2862" r="-2683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CEB98B9-50F5-C9FF-5FBA-DBC94D006C7C}"/>
                  </a:ext>
                </a:extLst>
              </p:cNvPr>
              <p:cNvSpPr txBox="1"/>
              <p:nvPr/>
            </p:nvSpPr>
            <p:spPr>
              <a:xfrm>
                <a:off x="450108" y="3679165"/>
                <a:ext cx="21741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CEB98B9-50F5-C9FF-5FBA-DBC94D006C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79165"/>
                <a:ext cx="2174114" cy="613931"/>
              </a:xfrm>
              <a:prstGeom prst="rect">
                <a:avLst/>
              </a:prstGeom>
              <a:blipFill>
                <a:blip r:embed="rId7"/>
                <a:stretch>
                  <a:fillRect l="-4494" r="-4494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6A34BAE-51A7-27FA-C3F1-63DE5491958D}"/>
                  </a:ext>
                </a:extLst>
              </p:cNvPr>
              <p:cNvSpPr txBox="1"/>
              <p:nvPr/>
            </p:nvSpPr>
            <p:spPr>
              <a:xfrm>
                <a:off x="450108" y="4098450"/>
                <a:ext cx="3874326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120m.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6A34BAE-51A7-27FA-C3F1-63DE549195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098450"/>
                <a:ext cx="3874326" cy="554686"/>
              </a:xfrm>
              <a:prstGeom prst="rect">
                <a:avLst/>
              </a:prstGeom>
              <a:blipFill>
                <a:blip r:embed="rId8"/>
                <a:stretch>
                  <a:fillRect l="-2520" t="-1099" r="-2047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yt_shape_2">
                <a:extLst>
                  <a:ext uri="{FF2B5EF4-FFF2-40B4-BE49-F238E27FC236}">
                    <a16:creationId xmlns:a16="http://schemas.microsoft.com/office/drawing/2014/main" id="{7441DC41-6AA9-6CE2-C74B-5994410A490C}"/>
                  </a:ext>
                </a:extLst>
              </p:cNvPr>
              <p:cNvSpPr txBox="1"/>
              <p:nvPr/>
            </p:nvSpPr>
            <p:spPr>
              <a:xfrm>
                <a:off x="539882" y="4483918"/>
                <a:ext cx="6115905" cy="1524969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/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DEA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DEC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CEB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lvl="0" hangingPunct="0"/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DEA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CEB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lvl="0" hangingPunct="0"/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DEC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lvl="0" hangingPunct="0"/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15600</m:t>
                        </m:r>
                      </m:e>
                    </m:rad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39</m:t>
                        </m:r>
                      </m:e>
                    </m:rad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  <a:endParaRPr lang="zh-CN" altLang="en-US"/>
              </a:p>
            </p:txBody>
          </p:sp>
        </mc:Choice>
        <mc:Fallback xmlns="">
          <p:sp>
            <p:nvSpPr>
              <p:cNvPr id="11" name="yt_shape_2">
                <a:extLst>
                  <a:ext uri="{FF2B5EF4-FFF2-40B4-BE49-F238E27FC236}">
                    <a16:creationId xmlns:a16="http://schemas.microsoft.com/office/drawing/2014/main" id="{7441DC41-6AA9-6CE2-C74B-5994410A49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4483918"/>
                <a:ext cx="6115905" cy="1524969"/>
              </a:xfrm>
              <a:prstGeom prst="rect">
                <a:avLst/>
              </a:prstGeom>
              <a:blipFill>
                <a:blip r:embed="rId9"/>
                <a:stretch>
                  <a:fillRect l="-3091" t="-7600" r="-1894" b="-11200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yt_shape_10612">
                <a:extLst>
                  <a:ext uri="{FF2B5EF4-FFF2-40B4-BE49-F238E27FC236}">
                    <a16:creationId xmlns:a16="http://schemas.microsoft.com/office/drawing/2014/main" id="{FDB03F9F-2AA3-E0EA-E86D-5D835A22048D}"/>
                  </a:ext>
                </a:extLst>
              </p:cNvPr>
              <p:cNvSpPr txBox="1"/>
              <p:nvPr/>
            </p:nvSpPr>
            <p:spPr>
              <a:xfrm>
                <a:off x="539763" y="6366300"/>
                <a:ext cx="6517938" cy="4041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答：这两座建筑物顶端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间的距离为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39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" name="yt_shape_10612">
                <a:extLst>
                  <a:ext uri="{FF2B5EF4-FFF2-40B4-BE49-F238E27FC236}">
                    <a16:creationId xmlns:a16="http://schemas.microsoft.com/office/drawing/2014/main" id="{FDB03F9F-2AA3-E0EA-E86D-5D835A2204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63" y="6366300"/>
                <a:ext cx="6517938" cy="404150"/>
              </a:xfrm>
              <a:prstGeom prst="rect">
                <a:avLst/>
              </a:prstGeom>
              <a:blipFill>
                <a:blip r:embed="rId10"/>
                <a:stretch>
                  <a:fillRect l="-2900" t="-19403" r="-1684" b="-447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8EC60E6A-222D-AC04-4C76-E905D8A1F9CC}"/>
              </a:ext>
            </a:extLst>
          </p:cNvPr>
          <p:cNvSpPr txBox="1"/>
          <p:nvPr/>
        </p:nvSpPr>
        <p:spPr>
          <a:xfrm>
            <a:off x="449871" y="4588092"/>
            <a:ext cx="4974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D09F84D-44A6-7D38-9A38-1A8B0D561E72}"/>
              </a:ext>
            </a:extLst>
          </p:cNvPr>
          <p:cNvSpPr txBox="1"/>
          <p:nvPr/>
        </p:nvSpPr>
        <p:spPr>
          <a:xfrm>
            <a:off x="449871" y="5020140"/>
            <a:ext cx="4029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99EA1DC-AE5E-DBB5-F563-E89D761F9090}"/>
              </a:ext>
            </a:extLst>
          </p:cNvPr>
          <p:cNvSpPr txBox="1"/>
          <p:nvPr/>
        </p:nvSpPr>
        <p:spPr>
          <a:xfrm>
            <a:off x="449871" y="5452188"/>
            <a:ext cx="2435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B7264346-C635-9A26-EDBB-1894A21FF550}"/>
                  </a:ext>
                </a:extLst>
              </p:cNvPr>
              <p:cNvSpPr txBox="1"/>
              <p:nvPr/>
            </p:nvSpPr>
            <p:spPr>
              <a:xfrm>
                <a:off x="449871" y="5776696"/>
                <a:ext cx="6236843" cy="5670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15600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39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B7264346-C635-9A26-EDBB-1894A21FF5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71" y="5776696"/>
                <a:ext cx="6236843" cy="567068"/>
              </a:xfrm>
              <a:prstGeom prst="rect">
                <a:avLst/>
              </a:prstGeom>
              <a:blipFill>
                <a:blip r:embed="rId11"/>
                <a:stretch>
                  <a:fillRect l="-1564" r="-1369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5846EEC4-C08B-812D-A7B0-24A88C1765F2}"/>
                  </a:ext>
                </a:extLst>
              </p:cNvPr>
              <p:cNvSpPr txBox="1"/>
              <p:nvPr/>
            </p:nvSpPr>
            <p:spPr>
              <a:xfrm>
                <a:off x="449752" y="6319494"/>
                <a:ext cx="6634989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答：这两座建筑物顶端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间的距离为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39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5846EEC4-C08B-812D-A7B0-24A88C1765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752" y="6319494"/>
                <a:ext cx="6634989" cy="554686"/>
              </a:xfrm>
              <a:prstGeom prst="rect">
                <a:avLst/>
              </a:prstGeom>
              <a:blipFill>
                <a:blip r:embed="rId12"/>
                <a:stretch>
                  <a:fillRect l="-1471" t="-1099" r="-1287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yt_image_10608">
            <a:extLst>
              <a:ext uri="{FF2B5EF4-FFF2-40B4-BE49-F238E27FC236}">
                <a16:creationId xmlns:a16="http://schemas.microsoft.com/office/drawing/2014/main" id="{880B8D6C-22D1-E2EC-56E5-A8DB734030F5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408368" y="2194461"/>
            <a:ext cx="1730313" cy="16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5" name="yt_shape_10615"/>
          <p:cNvSpPr txBox="1"/>
          <p:nvPr/>
        </p:nvSpPr>
        <p:spPr>
          <a:xfrm>
            <a:off x="540000" y="90872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614" name="yt_image_10614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8720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17" name="yt_shape_10617"/>
          <p:cNvSpPr txBox="1"/>
          <p:nvPr/>
        </p:nvSpPr>
        <p:spPr>
          <a:xfrm>
            <a:off x="540119" y="160630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应用意识）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如图，台风中心位于点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，并沿东北方向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移动，已知台风移动的速度为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时，受影响区域的半径为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市位于点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方向上，距离点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320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千米处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618" name="yt_image_10618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23820" y="2914176"/>
            <a:ext cx="1873117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20" name="yt_shape_10620"/>
          <p:cNvSpPr txBox="1"/>
          <p:nvPr/>
        </p:nvSpPr>
        <p:spPr>
          <a:xfrm>
            <a:off x="283279" y="3068960"/>
            <a:ext cx="55736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）试说明本次台风会影响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市的原因；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9EF17DC-0C87-9E56-8939-819BA1F2E580}"/>
              </a:ext>
            </a:extLst>
          </p:cNvPr>
          <p:cNvSpPr txBox="1"/>
          <p:nvPr/>
        </p:nvSpPr>
        <p:spPr>
          <a:xfrm>
            <a:off x="286317" y="3515508"/>
            <a:ext cx="3880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28AD8A-EF36-4039-673C-98EE3A70C476}"/>
              </a:ext>
            </a:extLst>
          </p:cNvPr>
          <p:cNvSpPr txBox="1"/>
          <p:nvPr/>
        </p:nvSpPr>
        <p:spPr>
          <a:xfrm>
            <a:off x="286317" y="3990996"/>
            <a:ext cx="2278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BHP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3840E75-1FCD-D8D5-B812-93178EC64E17}"/>
              </a:ext>
            </a:extLst>
          </p:cNvPr>
          <p:cNvSpPr txBox="1"/>
          <p:nvPr/>
        </p:nvSpPr>
        <p:spPr>
          <a:xfrm>
            <a:off x="286317" y="4466484"/>
            <a:ext cx="4161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千米，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DAB652C-8768-2F1F-1523-B4E135186F44}"/>
              </a:ext>
            </a:extLst>
          </p:cNvPr>
          <p:cNvSpPr txBox="1"/>
          <p:nvPr/>
        </p:nvSpPr>
        <p:spPr>
          <a:xfrm>
            <a:off x="286317" y="4941972"/>
            <a:ext cx="6169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sin30°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（千米）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千米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F068352-3A1D-164C-DE9D-2588E613F8AC}"/>
              </a:ext>
            </a:extLst>
          </p:cNvPr>
          <p:cNvSpPr txBox="1"/>
          <p:nvPr/>
        </p:nvSpPr>
        <p:spPr>
          <a:xfrm>
            <a:off x="286317" y="5417460"/>
            <a:ext cx="3185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本次台风会影响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yt_image_10625">
            <a:extLst>
              <a:ext uri="{FF2B5EF4-FFF2-40B4-BE49-F238E27FC236}">
                <a16:creationId xmlns:a16="http://schemas.microsoft.com/office/drawing/2014/main" id="{7E04FB31-44FD-4876-F2DF-2890B357E9C1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16850" y="4941972"/>
            <a:ext cx="1680087" cy="15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1" name="yt_shape_10621"/>
          <p:cNvSpPr txBox="1"/>
          <p:nvPr/>
        </p:nvSpPr>
        <p:spPr>
          <a:xfrm>
            <a:off x="695400" y="1412776"/>
            <a:ext cx="4419480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）求这次台风影响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市的时间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（千米）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千米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本次台风会影响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市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0623">
                <a:extLst>
                  <a:ext uri="{FF2B5EF4-FFF2-40B4-BE49-F238E27FC236}">
                    <a16:creationId xmlns:a16="http://schemas.microsoft.com/office/drawing/2014/main" id="{67394B29-954B-FD6A-C59E-76134262983D}"/>
                  </a:ext>
                </a:extLst>
              </p:cNvPr>
              <p:cNvSpPr txBox="1"/>
              <p:nvPr/>
            </p:nvSpPr>
            <p:spPr>
              <a:xfrm>
                <a:off x="641395" y="1871727"/>
                <a:ext cx="11111999" cy="26260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）设台风中心移动到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时，台风开始影响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市，台风中心移动到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时，台风影响结束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由（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千米，由题意得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千米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（千米）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千米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台风影响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市的时间为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（时）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7" name="yt_shape_10623">
                <a:extLst>
                  <a:ext uri="{FF2B5EF4-FFF2-40B4-BE49-F238E27FC236}">
                    <a16:creationId xmlns:a16="http://schemas.microsoft.com/office/drawing/2014/main" id="{67394B29-954B-FD6A-C59E-7613426298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395" y="1871727"/>
                <a:ext cx="11111999" cy="2626040"/>
              </a:xfrm>
              <a:prstGeom prst="rect">
                <a:avLst/>
              </a:prstGeom>
              <a:blipFill>
                <a:blip r:embed="rId2"/>
                <a:stretch>
                  <a:fillRect l="-1646" t="-1856" r="-439" b="-30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0626">
            <a:extLst>
              <a:ext uri="{FF2B5EF4-FFF2-40B4-BE49-F238E27FC236}">
                <a16:creationId xmlns:a16="http://schemas.microsoft.com/office/drawing/2014/main" id="{50B81CBB-AF6B-EE4B-1757-DA09C1D3BFFB}"/>
              </a:ext>
            </a:extLst>
          </p:cNvPr>
          <p:cNvSpPr txBox="1"/>
          <p:nvPr/>
        </p:nvSpPr>
        <p:spPr>
          <a:xfrm>
            <a:off x="5148774" y="4700919"/>
            <a:ext cx="1698478" cy="13957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750" b="0" i="0" u="none" spc="-7750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  <a:cs typeface="宋体" pitchFamily="78"/>
              </a:rPr>
              <a:t> </a:t>
            </a:r>
            <a:r>
              <a:rPr lang="en-US" altLang="zh-CN" sz="7750" b="0" i="0" u="none" spc="11307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  <a:cs typeface="宋体" pitchFamily="7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F5F898B-FB3F-2D6E-16BC-B70BF27C372C}"/>
              </a:ext>
            </a:extLst>
          </p:cNvPr>
          <p:cNvSpPr txBox="1"/>
          <p:nvPr/>
        </p:nvSpPr>
        <p:spPr>
          <a:xfrm>
            <a:off x="479376" y="1824921"/>
            <a:ext cx="11151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）设台风中心移动到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时，台风开始影响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市，台风中心移动到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时，台风影响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16FFC52-52C6-530C-E068-024302F349A9}"/>
              </a:ext>
            </a:extLst>
          </p:cNvPr>
          <p:cNvSpPr txBox="1"/>
          <p:nvPr/>
        </p:nvSpPr>
        <p:spPr>
          <a:xfrm>
            <a:off x="551384" y="2300409"/>
            <a:ext cx="8238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结束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千米，由题意得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千米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5AAE39C-B621-F0FB-16A2-5A67AA3A8386}"/>
                  </a:ext>
                </a:extLst>
              </p:cNvPr>
              <p:cNvSpPr txBox="1"/>
              <p:nvPr/>
            </p:nvSpPr>
            <p:spPr>
              <a:xfrm>
                <a:off x="551384" y="2775897"/>
                <a:ext cx="7105332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（千米）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5AAE39C-B621-F0FB-16A2-5A67AA3A83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775897"/>
                <a:ext cx="7105332" cy="631267"/>
              </a:xfrm>
              <a:prstGeom prst="rect">
                <a:avLst/>
              </a:prstGeom>
              <a:blipFill>
                <a:blip r:embed="rId3"/>
                <a:stretch>
                  <a:fillRect l="-1286" r="-1458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15379554-E8F3-FD40-D393-725B389341F6}"/>
              </a:ext>
            </a:extLst>
          </p:cNvPr>
          <p:cNvSpPr txBox="1"/>
          <p:nvPr/>
        </p:nvSpPr>
        <p:spPr>
          <a:xfrm>
            <a:off x="551384" y="3313552"/>
            <a:ext cx="3472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千米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8CA3A92B-E7E2-F07C-87B3-EA315B7E172B}"/>
                  </a:ext>
                </a:extLst>
              </p:cNvPr>
              <p:cNvSpPr txBox="1"/>
              <p:nvPr/>
            </p:nvSpPr>
            <p:spPr>
              <a:xfrm>
                <a:off x="551384" y="3789040"/>
                <a:ext cx="5247386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台风影响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市的时间为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（时）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8CA3A92B-E7E2-F07C-87B3-EA315B7E17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3789040"/>
                <a:ext cx="5247386" cy="730136"/>
              </a:xfrm>
              <a:prstGeom prst="rect">
                <a:avLst/>
              </a:prstGeom>
              <a:blipFill>
                <a:blip r:embed="rId4"/>
                <a:stretch>
                  <a:fillRect l="-1742" r="-1974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yt_image_10618">
            <a:extLst>
              <a:ext uri="{FF2B5EF4-FFF2-40B4-BE49-F238E27FC236}">
                <a16:creationId xmlns:a16="http://schemas.microsoft.com/office/drawing/2014/main" id="{FE10F2DD-80F7-D06A-6CA8-377525C1318E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23483" y="2869509"/>
            <a:ext cx="1873117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yt_image_10625">
            <a:extLst>
              <a:ext uri="{FF2B5EF4-FFF2-40B4-BE49-F238E27FC236}">
                <a16:creationId xmlns:a16="http://schemas.microsoft.com/office/drawing/2014/main" id="{6176D8C6-EED6-1680-B965-08F8543A9BA4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800418" y="4797152"/>
            <a:ext cx="1680087" cy="15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4" name="yt_shape_10554"/>
          <p:cNvSpPr txBox="1"/>
          <p:nvPr/>
        </p:nvSpPr>
        <p:spPr>
          <a:xfrm>
            <a:off x="540000" y="921871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553" name="yt_image_1055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21871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56" name="yt_shape_10556"/>
          <p:cNvSpPr txBox="1"/>
          <p:nvPr/>
        </p:nvSpPr>
        <p:spPr>
          <a:xfrm>
            <a:off x="540000" y="1625168"/>
            <a:ext cx="598561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方向角在解直角三角形中的应用</a:t>
            </a:r>
          </a:p>
        </p:txBody>
      </p:sp>
      <p:sp>
        <p:nvSpPr>
          <p:cNvPr id="10557" name="yt_shape_10557"/>
          <p:cNvSpPr txBox="1"/>
          <p:nvPr/>
        </p:nvSpPr>
        <p:spPr>
          <a:xfrm>
            <a:off x="540119" y="212473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（西安雁塔区校级月考）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如图，轮船甲从港口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出发沿北偏西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的方向航行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海里，同时轮船乙从港口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出发沿南偏西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的方向航行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海里，这时两轮船相距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海里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561" name="yt_shape_10561"/>
          <p:cNvSpPr txBox="1"/>
          <p:nvPr/>
        </p:nvSpPr>
        <p:spPr>
          <a:xfrm>
            <a:off x="540000" y="597347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558" name="yt_shape_10558" title="H_173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2708" y="3716663"/>
            <a:ext cx="1706583" cy="2206512"/>
            <a:chOff x="0" y="0"/>
            <a:chExt cx="1706583" cy="2206512"/>
          </a:xfrm>
        </p:grpSpPr>
        <p:pic>
          <p:nvPicPr>
            <p:cNvPr id="2" name="yt_image_10558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06583" cy="18105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60" name="yt_shape_10560"/>
            <p:cNvSpPr txBox="1"/>
            <p:nvPr/>
          </p:nvSpPr>
          <p:spPr>
            <a:xfrm>
              <a:off x="320010" y="18465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6886491">
            <a:extLst>
              <a:ext uri="{FF2B5EF4-FFF2-40B4-BE49-F238E27FC236}">
                <a16:creationId xmlns:a16="http://schemas.microsoft.com/office/drawing/2014/main" id="{110AABA6-B632-1541-6FD6-300151DBCB3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64495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83C22C1-15F9-4D3F-6E3C-0BEF6E37BC27}"/>
              </a:ext>
            </a:extLst>
          </p:cNvPr>
          <p:cNvSpPr txBox="1"/>
          <p:nvPr/>
        </p:nvSpPr>
        <p:spPr>
          <a:xfrm>
            <a:off x="1059708" y="3028903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2" name="yt_shape_10562"/>
          <p:cNvSpPr txBox="1"/>
          <p:nvPr/>
        </p:nvSpPr>
        <p:spPr>
          <a:xfrm>
            <a:off x="540119" y="141236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活动课上，老师带领学生去测一条南北流向的河宽，在河东岸点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处观测到河对岸水边有一点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，测得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北偏西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31°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的方向上，沿河岸向北前行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处，测得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北偏西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的方向上，如图所示，那么这条河的宽度约为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（参考数据：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tan31°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sin31°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0566" name="yt_shape_10566"/>
          <p:cNvSpPr txBox="1"/>
          <p:nvPr/>
        </p:nvSpPr>
        <p:spPr>
          <a:xfrm>
            <a:off x="540000" y="548298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563" name="yt_shape_10563" title="H_153.4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0792" y="3484428"/>
            <a:ext cx="1710414" cy="1948194"/>
            <a:chOff x="0" y="0"/>
            <a:chExt cx="1710414" cy="1948194"/>
          </a:xfrm>
        </p:grpSpPr>
        <p:pic>
          <p:nvPicPr>
            <p:cNvPr id="2" name="yt_image_10563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10414" cy="1552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65" name="yt_shape_10565"/>
            <p:cNvSpPr txBox="1"/>
            <p:nvPr/>
          </p:nvSpPr>
          <p:spPr>
            <a:xfrm>
              <a:off x="321926" y="158819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C0E0F80-B6F0-E380-6630-0588FC020987}"/>
              </a:ext>
            </a:extLst>
          </p:cNvPr>
          <p:cNvSpPr txBox="1"/>
          <p:nvPr/>
        </p:nvSpPr>
        <p:spPr>
          <a:xfrm>
            <a:off x="1364508" y="2792024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7" name="yt_shape_10567"/>
          <p:cNvSpPr txBox="1"/>
          <p:nvPr/>
        </p:nvSpPr>
        <p:spPr>
          <a:xfrm>
            <a:off x="540000" y="1918100"/>
            <a:ext cx="660116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仰角、俯角在解直角三角形中的应用</a:t>
            </a:r>
          </a:p>
        </p:txBody>
      </p:sp>
      <p:sp>
        <p:nvSpPr>
          <p:cNvPr id="10568" name="yt_shape_10568"/>
          <p:cNvSpPr txBox="1"/>
          <p:nvPr/>
        </p:nvSpPr>
        <p:spPr>
          <a:xfrm>
            <a:off x="540119" y="24176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如图，某飞机在空中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处探测到它的正下方地平面上目标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，此时飞行高度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，从飞机上看地平面指挥台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的俯角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，则飞机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与指挥台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572" name="yt_table_10572_skip" title="H_72.6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36208735"/>
                  </p:ext>
                </p:extLst>
              </p:nvPr>
            </p:nvGraphicFramePr>
            <p:xfrm>
              <a:off x="540000" y="3857231"/>
              <a:ext cx="5088510" cy="923227"/>
            </p:xfrm>
            <a:graphic>
              <a:graphicData uri="http://schemas.openxmlformats.org/drawingml/2006/table">
                <a:tbl>
                  <a:tblPr/>
                  <a:tblGrid>
                    <a:gridCol w="3010345">
                      <a:extLst>
                        <a:ext uri="{9D8B030D-6E8A-4147-A177-3AD203B41FA5}">
                          <a16:colId xmlns:a16="http://schemas.microsoft.com/office/drawing/2014/main" val="10109"/>
                        </a:ext>
                      </a:extLst>
                    </a:gridCol>
                    <a:gridCol w="2078165">
                      <a:extLst>
                        <a:ext uri="{9D8B030D-6E8A-4147-A177-3AD203B41FA5}">
                          <a16:colId xmlns:a16="http://schemas.microsoft.com/office/drawing/2014/main" val="1011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A.1200m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B.1200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C.1200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D.2400m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9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0572" name="yt_table_10572_skip" descr="{&quot;rangeId&quot;:6,&quot;type&quot;:&quot;Option&quot;,&quot;drawing&quot;:[&quot;yt_shape_10569&quot;]}" title="H_72.6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36208735"/>
                  </p:ext>
                </p:extLst>
              </p:nvPr>
            </p:nvGraphicFramePr>
            <p:xfrm>
              <a:off x="540000" y="2839131"/>
              <a:ext cx="5088510" cy="923227"/>
            </p:xfrm>
            <a:graphic>
              <a:graphicData uri="http://schemas.openxmlformats.org/drawingml/2006/table">
                <a:tbl>
                  <a:tblPr/>
                  <a:tblGrid>
                    <a:gridCol w="3010345">
                      <a:extLst>
                        <a:ext uri="{9D8B030D-6E8A-4147-A177-3AD203B41FA5}">
                          <a16:colId xmlns:a16="http://schemas.microsoft.com/office/drawing/2014/main" val="10109"/>
                        </a:ext>
                      </a:extLst>
                    </a:gridCol>
                    <a:gridCol w="2078165">
                      <a:extLst>
                        <a:ext uri="{9D8B030D-6E8A-4147-A177-3AD203B41FA5}">
                          <a16:colId xmlns:a16="http://schemas.microsoft.com/office/drawing/2014/main" val="10110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A.1200m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5161" t="-1299" b="-137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8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2632" r="-68889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D.2400m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9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569" name="yt_shape_10569_skip" title="H_113.6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21550" y="3857231"/>
            <a:ext cx="2428468" cy="1442988"/>
            <a:chOff x="0" y="0"/>
            <a:chExt cx="2428468" cy="1442988"/>
          </a:xfrm>
        </p:grpSpPr>
        <p:pic>
          <p:nvPicPr>
            <p:cNvPr id="2" name="yt_image_10569">
              <a:extLst>
                <a:ext uri="">
                  <a16:creationId xmlns=""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28468" cy="10469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71" name="yt_shape_10571"/>
            <p:cNvSpPr txBox="1"/>
            <p:nvPr/>
          </p:nvSpPr>
          <p:spPr>
            <a:xfrm>
              <a:off x="680953" y="108298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6886682">
            <a:extLst>
              <a:ext uri="{FF2B5EF4-FFF2-40B4-BE49-F238E27FC236}">
                <a16:creationId xmlns:a16="http://schemas.microsoft.com/office/drawing/2014/main" id="{46C29B57-1675-23C9-A1D3-2B4D112B0B6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57427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C3ECD4F-B4AC-657B-0AD1-1259BF708D0C}"/>
              </a:ext>
            </a:extLst>
          </p:cNvPr>
          <p:cNvSpPr txBox="1"/>
          <p:nvPr/>
        </p:nvSpPr>
        <p:spPr>
          <a:xfrm>
            <a:off x="907308" y="33218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73" name="yt_shape_10573"/>
              <p:cNvSpPr txBox="1"/>
              <p:nvPr/>
            </p:nvSpPr>
            <p:spPr>
              <a:xfrm>
                <a:off x="540119" y="1726685"/>
                <a:ext cx="11111999" cy="14711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如图，无人机在空中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处测得地面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两点的俯角分别为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若无人机距地面的高度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在同一水平直线上，则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两点间的距离是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米（结果保留根号）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573" name="yt_shape_10573" descr="{&quot;rangeId&quot;:7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26685"/>
                <a:ext cx="11111999" cy="1471108"/>
              </a:xfrm>
              <a:prstGeom prst="rect">
                <a:avLst/>
              </a:prstGeom>
              <a:blipFill>
                <a:blip r:embed="rId2"/>
                <a:stretch>
                  <a:fillRect l="-1701" t="-3306" b="-115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578" name="yt_shape_10578"/>
          <p:cNvSpPr txBox="1"/>
          <p:nvPr/>
        </p:nvSpPr>
        <p:spPr>
          <a:xfrm>
            <a:off x="540000" y="516866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575" name="yt_shape_10575" title="H_135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5972" y="3400945"/>
            <a:ext cx="1640055" cy="1717308"/>
            <a:chOff x="0" y="0"/>
            <a:chExt cx="1640055" cy="1717308"/>
          </a:xfrm>
        </p:grpSpPr>
        <p:pic>
          <p:nvPicPr>
            <p:cNvPr id="2" name="yt_image_10575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40055" cy="13213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77" name="yt_shape_10577"/>
            <p:cNvSpPr txBox="1"/>
            <p:nvPr/>
          </p:nvSpPr>
          <p:spPr>
            <a:xfrm>
              <a:off x="286746" y="13573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15F094A-1A0B-94E5-C625-BA0C9BA411CC}"/>
                  </a:ext>
                </a:extLst>
              </p:cNvPr>
              <p:cNvSpPr txBox="1"/>
              <p:nvPr/>
            </p:nvSpPr>
            <p:spPr>
              <a:xfrm>
                <a:off x="1059708" y="2594736"/>
                <a:ext cx="207251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7, 'hasSerialNum': 1, 'mathAnswerShape': 1, 'pageBreak': True}">
                <a:extLst>
                  <a:ext uri="{FF2B5EF4-FFF2-40B4-BE49-F238E27FC236}">
                    <a16:creationId xmlns:a16="http://schemas.microsoft.com/office/drawing/2014/main" id="{515F094A-1A0B-94E5-C625-BA0C9BA411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2594736"/>
                <a:ext cx="2072514" cy="554686"/>
              </a:xfrm>
              <a:prstGeom prst="rect">
                <a:avLst/>
              </a:prstGeom>
              <a:blipFill>
                <a:blip r:embed="rId4"/>
                <a:stretch>
                  <a:fillRect l="-4706" r="-4412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9" name="yt_shape_10579"/>
          <p:cNvSpPr txBox="1"/>
          <p:nvPr/>
        </p:nvSpPr>
        <p:spPr>
          <a:xfrm>
            <a:off x="540000" y="836712"/>
            <a:ext cx="660116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坡度、坡角在解直角三角形中的应用</a:t>
            </a:r>
          </a:p>
        </p:txBody>
      </p:sp>
      <p:sp>
        <p:nvSpPr>
          <p:cNvPr id="10580" name="yt_shape_10580"/>
          <p:cNvSpPr txBox="1"/>
          <p:nvPr/>
        </p:nvSpPr>
        <p:spPr>
          <a:xfrm>
            <a:off x="540119" y="1336277"/>
            <a:ext cx="11111999" cy="18466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（合肥五十中模拟）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小明一家去某著名风景区旅游，准备先从山脚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走台阶步行到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，再换乘缆车到山顶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的路线可看作是坡角为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的斜坡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，长度为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米；从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的缆车路线可看作是线段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，长度为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米，其与水平线的夹角为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48°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，求山顶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到地面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（计算结果精确到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米，参考数据：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sin48°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0.74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cos48°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0.67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tan48°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1.11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0581" name="yt_image_10581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81678" y="2971257"/>
            <a:ext cx="1702954" cy="134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6886863">
            <a:extLst>
              <a:ext uri="{FF2B5EF4-FFF2-40B4-BE49-F238E27FC236}">
                <a16:creationId xmlns:a16="http://schemas.microsoft.com/office/drawing/2014/main" id="{2068F058-4728-7806-4A1E-BB91479D9D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76039"/>
            <a:ext cx="1355917" cy="365782"/>
          </a:xfrm>
          <a:prstGeom prst="rect">
            <a:avLst/>
          </a:prstGeom>
        </p:spPr>
      </p:pic>
      <p:sp>
        <p:nvSpPr>
          <p:cNvPr id="4" name="yt_shape_10586">
            <a:extLst>
              <a:ext uri="{FF2B5EF4-FFF2-40B4-BE49-F238E27FC236}">
                <a16:creationId xmlns:a16="http://schemas.microsoft.com/office/drawing/2014/main" id="{6C0D04AC-B969-FB39-58F0-7125BB3A2142}"/>
              </a:ext>
            </a:extLst>
          </p:cNvPr>
          <p:cNvSpPr txBox="1"/>
          <p:nvPr/>
        </p:nvSpPr>
        <p:spPr>
          <a:xfrm>
            <a:off x="4965618" y="7407407"/>
            <a:ext cx="1776127" cy="104644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6800" b="0" i="0" u="none" spc="-6800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  <a:cs typeface="宋体" pitchFamily="68"/>
              </a:rPr>
              <a:t> </a:t>
            </a:r>
            <a:r>
              <a:rPr lang="en-US" altLang="zh-CN" sz="6800" b="0" i="0" u="none" spc="12150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  <a:cs typeface="宋体" pitchFamily="6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5" name="yt_image_10585">
            <a:extLst>
              <a:ext uri="{FF2B5EF4-FFF2-40B4-BE49-F238E27FC236}">
                <a16:creationId xmlns:a16="http://schemas.microsoft.com/office/drawing/2014/main" id="{6AC83766-4815-2DA2-AB28-4BEB8DA35250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28368" y="4684436"/>
            <a:ext cx="1758605" cy="135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40B3CA4-BEFD-7EAC-8E64-50E4CB8D6078}"/>
              </a:ext>
            </a:extLst>
          </p:cNvPr>
          <p:cNvSpPr txBox="1"/>
          <p:nvPr/>
        </p:nvSpPr>
        <p:spPr>
          <a:xfrm>
            <a:off x="407368" y="3170139"/>
            <a:ext cx="96003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解：如图，过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点作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，则四边形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BFEH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9C2B21C-C22B-A256-C341-F5CBD895CD83}"/>
              </a:ext>
            </a:extLst>
          </p:cNvPr>
          <p:cNvSpPr txBox="1"/>
          <p:nvPr/>
        </p:nvSpPr>
        <p:spPr>
          <a:xfrm>
            <a:off x="407368" y="3579980"/>
            <a:ext cx="5669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FF94E26-5908-DF10-2517-CB01C5CED1E3}"/>
                  </a:ext>
                </a:extLst>
              </p:cNvPr>
              <p:cNvSpPr txBox="1"/>
              <p:nvPr/>
            </p:nvSpPr>
            <p:spPr>
              <a:xfrm>
                <a:off x="407368" y="3888075"/>
                <a:ext cx="55172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·sin30°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1000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（米）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FF94E26-5908-DF10-2517-CB01C5CED1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888075"/>
                <a:ext cx="5517261" cy="765061"/>
              </a:xfrm>
              <a:prstGeom prst="rect">
                <a:avLst/>
              </a:prstGeom>
              <a:blipFill>
                <a:blip r:embed="rId5"/>
                <a:stretch>
                  <a:fillRect l="-1768" r="-14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3AFFA2C9-FAED-114B-774A-19564EDA1A99}"/>
              </a:ext>
            </a:extLst>
          </p:cNvPr>
          <p:cNvSpPr txBox="1"/>
          <p:nvPr/>
        </p:nvSpPr>
        <p:spPr>
          <a:xfrm>
            <a:off x="407368" y="4516084"/>
            <a:ext cx="2710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9E72D26-6284-3CB1-8365-86F506D88B2E}"/>
              </a:ext>
            </a:extLst>
          </p:cNvPr>
          <p:cNvSpPr txBox="1"/>
          <p:nvPr/>
        </p:nvSpPr>
        <p:spPr>
          <a:xfrm>
            <a:off x="407368" y="4935977"/>
            <a:ext cx="6350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BHC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CHB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 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60F3DB1-B079-8282-BFCD-D8CD2EDB19CE}"/>
              </a:ext>
            </a:extLst>
          </p:cNvPr>
          <p:cNvSpPr txBox="1"/>
          <p:nvPr/>
        </p:nvSpPr>
        <p:spPr>
          <a:xfrm>
            <a:off x="407368" y="5411465"/>
            <a:ext cx="6144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·sin48°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0.74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1776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（米）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55E7837-3DA2-089D-03E2-4A0A4C547761}"/>
              </a:ext>
            </a:extLst>
          </p:cNvPr>
          <p:cNvSpPr txBox="1"/>
          <p:nvPr/>
        </p:nvSpPr>
        <p:spPr>
          <a:xfrm>
            <a:off x="407368" y="5886953"/>
            <a:ext cx="589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1776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2276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（米）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B72638F-D45C-8328-9331-AD41CF9C61F9}"/>
              </a:ext>
            </a:extLst>
          </p:cNvPr>
          <p:cNvSpPr txBox="1"/>
          <p:nvPr/>
        </p:nvSpPr>
        <p:spPr>
          <a:xfrm>
            <a:off x="407368" y="6362441"/>
            <a:ext cx="5217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则山顶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的距离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的长是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2276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8" name="yt_shape_10588"/>
          <p:cNvSpPr txBox="1"/>
          <p:nvPr/>
        </p:nvSpPr>
        <p:spPr>
          <a:xfrm>
            <a:off x="540000" y="1635429"/>
            <a:ext cx="537006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不能正确理解题意导致错误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89" name="yt_shape_10589"/>
              <p:cNvSpPr txBox="1"/>
              <p:nvPr/>
            </p:nvSpPr>
            <p:spPr>
              <a:xfrm>
                <a:off x="540119" y="2134994"/>
                <a:ext cx="11111999" cy="19059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（苏州市中考）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如图，某海监船以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海里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时的速度在某海域执行巡航任务，当海监船由西向东航行至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处时，测得岛屿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恰好在其正北方向，继续向东航行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到达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处，测得岛屿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在其北偏西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方向，保持航向不变又航行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到达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处，此时海监船与岛屿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之间的距离（即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的长）为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海里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10589" name="yt_shape_10589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34994"/>
                <a:ext cx="11111999" cy="1905971"/>
              </a:xfrm>
              <a:prstGeom prst="rect">
                <a:avLst/>
              </a:prstGeom>
              <a:blipFill>
                <a:blip r:embed="rId2"/>
                <a:stretch>
                  <a:fillRect l="-1701" t="-2556" r="-549" b="-89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591" name="yt_image_10591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2339" y="4244117"/>
            <a:ext cx="1807320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6887016">
            <a:extLst>
              <a:ext uri="{FF2B5EF4-FFF2-40B4-BE49-F238E27FC236}">
                <a16:creationId xmlns:a16="http://schemas.microsoft.com/office/drawing/2014/main" id="{119F6537-E97E-9332-1919-941E69C7EAC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74756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2D9468D-E96B-E9A0-3A0D-53ADBF072204}"/>
                  </a:ext>
                </a:extLst>
              </p:cNvPr>
              <p:cNvSpPr txBox="1"/>
              <p:nvPr/>
            </p:nvSpPr>
            <p:spPr>
              <a:xfrm>
                <a:off x="5596783" y="3433702"/>
                <a:ext cx="85331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2" name="文本框 1" descr="{'rangeId': 11, 'hasSerialNum': 1, 'mathAnswerShape': 1}">
                <a:extLst>
                  <a:ext uri="{FF2B5EF4-FFF2-40B4-BE49-F238E27FC236}">
                    <a16:creationId xmlns:a16="http://schemas.microsoft.com/office/drawing/2014/main" id="{92D9468D-E96B-E9A0-3A0D-53ADBF0722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6783" y="3433702"/>
                <a:ext cx="853314" cy="554686"/>
              </a:xfrm>
              <a:prstGeom prst="rect">
                <a:avLst/>
              </a:prstGeom>
              <a:blipFill>
                <a:blip r:embed="rId5"/>
                <a:stretch>
                  <a:fillRect l="-10714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4" name="yt_shape_10594"/>
          <p:cNvSpPr txBox="1"/>
          <p:nvPr/>
        </p:nvSpPr>
        <p:spPr>
          <a:xfrm>
            <a:off x="540000" y="1388798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593" name="yt_image_10593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88798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596" name="yt_shape_10596"/>
              <p:cNvSpPr txBox="1"/>
              <p:nvPr/>
            </p:nvSpPr>
            <p:spPr>
              <a:xfrm>
                <a:off x="540119" y="2080667"/>
                <a:ext cx="11111999" cy="11224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如图，一根电线杆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PO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地面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，垂足为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，并用两根斜拉线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固定，使点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在同一平面内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现测得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66°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54°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𝑃𝐴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0596" name="yt_shape_10596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80667"/>
                <a:ext cx="11111999" cy="1122487"/>
              </a:xfrm>
              <a:prstGeom prst="rect">
                <a:avLst/>
              </a:prstGeom>
              <a:blipFill>
                <a:blip r:embed="rId3"/>
                <a:stretch>
                  <a:fillRect l="-1701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01" name="yt_table_10601_skip" title="H_59.4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93419733"/>
                  </p:ext>
                </p:extLst>
              </p:nvPr>
            </p:nvGraphicFramePr>
            <p:xfrm>
              <a:off x="540000" y="5074861"/>
              <a:ext cx="9878379" cy="754507"/>
            </p:xfrm>
            <a:graphic>
              <a:graphicData uri="http://schemas.openxmlformats.org/drawingml/2006/table">
                <a:tbl>
                  <a:tblPr/>
                  <a:tblGrid>
                    <a:gridCol w="2724468">
                      <a:extLst>
                        <a:ext uri="{9D8B030D-6E8A-4147-A177-3AD203B41FA5}">
                          <a16:colId xmlns:a16="http://schemas.microsoft.com/office/drawing/2014/main" val="10111"/>
                        </a:ext>
                      </a:extLst>
                    </a:gridCol>
                    <a:gridCol w="2711768">
                      <a:extLst>
                        <a:ext uri="{9D8B030D-6E8A-4147-A177-3AD203B41FA5}">
                          <a16:colId xmlns:a16="http://schemas.microsoft.com/office/drawing/2014/main" val="10112"/>
                        </a:ext>
                      </a:extLst>
                    </a:gridCol>
                    <a:gridCol w="2678430">
                      <a:extLst>
                        <a:ext uri="{9D8B030D-6E8A-4147-A177-3AD203B41FA5}">
                          <a16:colId xmlns:a16="http://schemas.microsoft.com/office/drawing/2014/main" val="10113"/>
                        </a:ext>
                      </a:extLst>
                    </a:gridCol>
                    <a:gridCol w="1763713">
                      <a:extLst>
                        <a:ext uri="{9D8B030D-6E8A-4147-A177-3AD203B41FA5}">
                          <a16:colId xmlns:a16="http://schemas.microsoft.com/office/drawing/2014/main" val="1011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66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°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54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°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cos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54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°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cos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66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°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sin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66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°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sin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54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°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sin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54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°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sin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66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°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0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 xmlns:m="http://schemas.openxmlformats.org/officeDocument/2006/math">
          <p:graphicFrame>
            <p:nvGraphicFramePr>
              <p:cNvPr id="10601" name="yt_table_10601_skip" descr="{&quot;rangeId&quot;:13,&quot;type&quot;:&quot;Option&quot;,&quot;drawing&quot;:[&quot;yt_shape_10598&quot;]}" title="H_59.4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93419733"/>
                  </p:ext>
                </p:extLst>
              </p:nvPr>
            </p:nvGraphicFramePr>
            <p:xfrm>
              <a:off x="540000" y="4586063"/>
              <a:ext cx="9878379" cy="754507"/>
            </p:xfrm>
            <a:graphic>
              <a:graphicData uri="http://schemas.openxmlformats.org/drawingml/2006/table">
                <a:tbl>
                  <a:tblPr/>
                  <a:tblGrid>
                    <a:gridCol w="2724468">
                      <a:extLst>
                        <a:ext uri="{9D8B030D-6E8A-4147-A177-3AD203B41FA5}">
                          <a16:colId xmlns:a16="http://schemas.microsoft.com/office/drawing/2014/main" val="10111"/>
                        </a:ext>
                      </a:extLst>
                    </a:gridCol>
                    <a:gridCol w="2711768">
                      <a:extLst>
                        <a:ext uri="{9D8B030D-6E8A-4147-A177-3AD203B41FA5}">
                          <a16:colId xmlns:a16="http://schemas.microsoft.com/office/drawing/2014/main" val="10112"/>
                        </a:ext>
                      </a:extLst>
                    </a:gridCol>
                    <a:gridCol w="2678430">
                      <a:extLst>
                        <a:ext uri="{9D8B030D-6E8A-4147-A177-3AD203B41FA5}">
                          <a16:colId xmlns:a16="http://schemas.microsoft.com/office/drawing/2014/main" val="10113"/>
                        </a:ext>
                      </a:extLst>
                    </a:gridCol>
                    <a:gridCol w="1763713">
                      <a:extLst>
                        <a:ext uri="{9D8B030D-6E8A-4147-A177-3AD203B41FA5}">
                          <a16:colId xmlns:a16="http://schemas.microsoft.com/office/drawing/2014/main" val="10114"/>
                        </a:ext>
                      </a:extLst>
                    </a:gridCol>
                  </a:tblGrid>
                  <a:tr h="75450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62864" b="-112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224" r="-163453" b="-112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3417" r="-66059" b="-112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59310" b="-112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598" name="yt_shape_10598_skip" title="H_143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23579" y="3253942"/>
            <a:ext cx="1542733" cy="1821321"/>
            <a:chOff x="0" y="0"/>
            <a:chExt cx="1542733" cy="1821321"/>
          </a:xfrm>
        </p:grpSpPr>
        <p:pic>
          <p:nvPicPr>
            <p:cNvPr id="2" name="yt_image_10598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542733" cy="1425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00" name="yt_shape_10600"/>
            <p:cNvSpPr txBox="1"/>
            <p:nvPr/>
          </p:nvSpPr>
          <p:spPr>
            <a:xfrm>
              <a:off x="238085" y="14613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8E67F1D-4533-2337-3F0F-ECC9DF25F50B}"/>
              </a:ext>
            </a:extLst>
          </p:cNvPr>
          <p:cNvSpPr txBox="1"/>
          <p:nvPr/>
        </p:nvSpPr>
        <p:spPr>
          <a:xfrm>
            <a:off x="10157671" y="2509349"/>
            <a:ext cx="400748" cy="72975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2" name="yt_shape_10602"/>
          <p:cNvSpPr txBox="1"/>
          <p:nvPr/>
        </p:nvSpPr>
        <p:spPr>
          <a:xfrm>
            <a:off x="540119" y="141277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（百色市中考）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如图，在距离铁轨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处，观察由南宁开往百色的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和谐号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动车，当动车车头在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处时，恰好位于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处的北偏东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方向上；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秒钟后，动车车头到达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处，恰好位于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处的西北方向上，则这时段动车的平均速度是（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06" name="yt_table_10606_skip" title="H_69.7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85476747"/>
                  </p:ext>
                </p:extLst>
              </p:nvPr>
            </p:nvGraphicFramePr>
            <p:xfrm>
              <a:off x="540000" y="2852342"/>
              <a:ext cx="7544372" cy="885445"/>
            </p:xfrm>
            <a:graphic>
              <a:graphicData uri="http://schemas.openxmlformats.org/drawingml/2006/table">
                <a:tbl>
                  <a:tblPr/>
                  <a:tblGrid>
                    <a:gridCol w="4247007">
                      <a:extLst>
                        <a:ext uri="{9D8B030D-6E8A-4147-A177-3AD203B41FA5}">
                          <a16:colId xmlns:a16="http://schemas.microsoft.com/office/drawing/2014/main" val="10115"/>
                        </a:ext>
                      </a:extLst>
                    </a:gridCol>
                    <a:gridCol w="3297365">
                      <a:extLst>
                        <a:ext uri="{9D8B030D-6E8A-4147-A177-3AD203B41FA5}">
                          <a16:colId xmlns:a16="http://schemas.microsoft.com/office/drawing/2014/main" val="1011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）米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/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秒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）米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/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秒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C.200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/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秒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D.300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/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秒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606" name="yt_table_10606_skip" title="H_69.7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85476747"/>
                  </p:ext>
                </p:extLst>
              </p:nvPr>
            </p:nvGraphicFramePr>
            <p:xfrm>
              <a:off x="540000" y="2852342"/>
              <a:ext cx="7544372" cy="885445"/>
            </p:xfrm>
            <a:graphic>
              <a:graphicData uri="http://schemas.openxmlformats.org/drawingml/2006/table">
                <a:tbl>
                  <a:tblPr/>
                  <a:tblGrid>
                    <a:gridCol w="4247007">
                      <a:extLst>
                        <a:ext uri="{9D8B030D-6E8A-4147-A177-3AD203B41FA5}">
                          <a16:colId xmlns:a16="http://schemas.microsoft.com/office/drawing/2014/main" val="10115"/>
                        </a:ext>
                      </a:extLst>
                    </a:gridCol>
                    <a:gridCol w="3297365">
                      <a:extLst>
                        <a:ext uri="{9D8B030D-6E8A-4147-A177-3AD203B41FA5}">
                          <a16:colId xmlns:a16="http://schemas.microsoft.com/office/drawing/2014/main" val="10116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896" r="-77762" b="-1311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8598" t="-3896" b="-13116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1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C.200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/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秒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D.300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/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秒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603" name="yt_shape_10603_skip" title="H_103.2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760296" y="3472282"/>
            <a:ext cx="2637957" cy="1311543"/>
            <a:chOff x="0" y="0"/>
            <a:chExt cx="2637957" cy="1311543"/>
          </a:xfrm>
        </p:grpSpPr>
        <p:pic>
          <p:nvPicPr>
            <p:cNvPr id="2" name="yt_image_10603">
              <a:extLst>
                <a:ext uri="">
                  <a16:creationId xmlns="" xmlns:mc="http://schemas.openxmlformats.org/markup-compatibility/2006" xmlns:a16="http://schemas.microsoft.com/office/drawing/2014/main" xmlns:a14="http://schemas.microsoft.com/office/drawing/2010/main" xmlns:p14="http://schemas.microsoft.com/office/powerpoint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637957" cy="9155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05" name="yt_shape_10605"/>
            <p:cNvSpPr txBox="1"/>
            <p:nvPr/>
          </p:nvSpPr>
          <p:spPr>
            <a:xfrm>
              <a:off x="785697" y="95154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17CF2AA-8EBD-B3E4-E9EE-4303B8743193}"/>
              </a:ext>
            </a:extLst>
          </p:cNvPr>
          <p:cNvSpPr txBox="1"/>
          <p:nvPr/>
        </p:nvSpPr>
        <p:spPr>
          <a:xfrm>
            <a:off x="10745046" y="231694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1828</Words>
  <Application>Microsoft Office PowerPoint</Application>
  <PresentationFormat>宽屏</PresentationFormat>
  <Paragraphs>101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45</cp:revision>
  <dcterms:created xsi:type="dcterms:W3CDTF">2023-05-05T05:33:04Z</dcterms:created>
  <dcterms:modified xsi:type="dcterms:W3CDTF">2023-10-19T13:15:52Z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