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1" r:id="rId6"/>
    <p:sldId id="374" r:id="rId7"/>
    <p:sldId id="385" r:id="rId8"/>
    <p:sldId id="377" r:id="rId9"/>
    <p:sldId id="379" r:id="rId10"/>
    <p:sldId id="381" r:id="rId11"/>
    <p:sldId id="382" r:id="rId12"/>
    <p:sldId id="38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2" name="yt_shape_10862"/>
          <p:cNvSpPr txBox="1"/>
          <p:nvPr/>
        </p:nvSpPr>
        <p:spPr>
          <a:xfrm>
            <a:off x="540000" y="2137916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61" name="yt_image_108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379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4" name="yt_shape_10864"/>
          <p:cNvSpPr txBox="1"/>
          <p:nvPr/>
        </p:nvSpPr>
        <p:spPr>
          <a:xfrm>
            <a:off x="540119" y="283549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一般地，如果两个变量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之间的函数关系可以表示成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为常数），那么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是二次项系数，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是一次项系数，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803778-2251-211D-9591-71A07E0CF00A}"/>
              </a:ext>
            </a:extLst>
          </p:cNvPr>
          <p:cNvSpPr txBox="1"/>
          <p:nvPr/>
        </p:nvSpPr>
        <p:spPr>
          <a:xfrm>
            <a:off x="8035182" y="2708920"/>
            <a:ext cx="204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50E0BC-E4F7-9C8B-C40D-A83E2C4630C0}"/>
              </a:ext>
            </a:extLst>
          </p:cNvPr>
          <p:cNvSpPr txBox="1"/>
          <p:nvPr/>
        </p:nvSpPr>
        <p:spPr>
          <a:xfrm>
            <a:off x="6112721" y="326418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70A05F-3F98-D28B-B7BD-D1A3ED0FD72D}"/>
              </a:ext>
            </a:extLst>
          </p:cNvPr>
          <p:cNvSpPr txBox="1"/>
          <p:nvPr/>
        </p:nvSpPr>
        <p:spPr>
          <a:xfrm>
            <a:off x="9008321" y="326418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B795E8-55E7-C2FF-CF12-849D3F2AD255}"/>
              </a:ext>
            </a:extLst>
          </p:cNvPr>
          <p:cNvSpPr txBox="1"/>
          <p:nvPr/>
        </p:nvSpPr>
        <p:spPr>
          <a:xfrm>
            <a:off x="1364508" y="3739669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000" y="836712"/>
            <a:ext cx="4135299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16" name="yt_image_1091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9" name="yt_shape_10919"/>
          <p:cNvSpPr txBox="1"/>
          <p:nvPr/>
        </p:nvSpPr>
        <p:spPr>
          <a:xfrm>
            <a:off x="540119" y="1534295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是两个全等的等腰直角三角形，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方向平移，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重合后停止移动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求：</a:t>
            </a:r>
          </a:p>
        </p:txBody>
      </p:sp>
      <p:pic>
        <p:nvPicPr>
          <p:cNvPr id="10920" name="yt_image_109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3176709"/>
            <a:ext cx="1651406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2" name="yt_shape_10922"/>
          <p:cNvSpPr txBox="1"/>
          <p:nvPr/>
        </p:nvSpPr>
        <p:spPr>
          <a:xfrm>
            <a:off x="537146" y="2636912"/>
            <a:ext cx="783067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之间的函数关系式，并指出自变量的取值范围；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826448-DF6A-1D63-0438-F4840975B043}"/>
              </a:ext>
            </a:extLst>
          </p:cNvPr>
          <p:cNvSpPr txBox="1"/>
          <p:nvPr/>
        </p:nvSpPr>
        <p:spPr>
          <a:xfrm>
            <a:off x="571907" y="2924944"/>
            <a:ext cx="41408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B95560-3389-6A9D-A649-F62E368D1E9F}"/>
              </a:ext>
            </a:extLst>
          </p:cNvPr>
          <p:cNvSpPr txBox="1"/>
          <p:nvPr/>
        </p:nvSpPr>
        <p:spPr>
          <a:xfrm>
            <a:off x="571907" y="3347184"/>
            <a:ext cx="182949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59CAC0-D4BA-42BC-FA7E-E5878DDA28A9}"/>
              </a:ext>
            </a:extLst>
          </p:cNvPr>
          <p:cNvSpPr txBox="1"/>
          <p:nvPr/>
        </p:nvSpPr>
        <p:spPr>
          <a:xfrm>
            <a:off x="571907" y="3789040"/>
            <a:ext cx="68332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是两个全等的等腰直角三角形，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9821DC-96A9-0A2E-D7F1-790CEC531DE0}"/>
              </a:ext>
            </a:extLst>
          </p:cNvPr>
          <p:cNvSpPr txBox="1"/>
          <p:nvPr/>
        </p:nvSpPr>
        <p:spPr>
          <a:xfrm>
            <a:off x="571907" y="4149080"/>
            <a:ext cx="36027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C07F39-10DB-6BE2-C2A6-4B44F5F90DB0}"/>
              </a:ext>
            </a:extLst>
          </p:cNvPr>
          <p:cNvSpPr txBox="1"/>
          <p:nvPr/>
        </p:nvSpPr>
        <p:spPr>
          <a:xfrm>
            <a:off x="571907" y="4509120"/>
            <a:ext cx="40900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A4E8D3-45F3-0AB0-9AF5-54D0D9644FA1}"/>
                  </a:ext>
                </a:extLst>
              </p:cNvPr>
              <p:cNvSpPr txBox="1"/>
              <p:nvPr/>
            </p:nvSpPr>
            <p:spPr>
              <a:xfrm>
                <a:off x="571907" y="4845178"/>
                <a:ext cx="4569651" cy="7930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A4E8D3-45F3-0AB0-9AF5-54D0D9644F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07" y="4845178"/>
                <a:ext cx="4569651" cy="793001"/>
              </a:xfrm>
              <a:prstGeom prst="rect">
                <a:avLst/>
              </a:prstGeom>
              <a:blipFill>
                <a:blip r:embed="rId4"/>
                <a:stretch>
                  <a:fillRect l="-2136" r="-2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CA16DD4-61AC-2008-E114-31E364FF8BAF}"/>
                  </a:ext>
                </a:extLst>
              </p:cNvPr>
              <p:cNvSpPr txBox="1"/>
              <p:nvPr/>
            </p:nvSpPr>
            <p:spPr>
              <a:xfrm>
                <a:off x="571907" y="5544567"/>
                <a:ext cx="7952613" cy="7930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CA16DD4-61AC-2008-E114-31E364FF8B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07" y="5544567"/>
                <a:ext cx="7952613" cy="793001"/>
              </a:xfrm>
              <a:prstGeom prst="rect">
                <a:avLst/>
              </a:prstGeom>
              <a:blipFill>
                <a:blip r:embed="rId5"/>
                <a:stretch>
                  <a:fillRect l="-1227" r="-1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D384A1E-5E46-AF8D-349D-D311BCA52806}"/>
                  </a:ext>
                </a:extLst>
              </p:cNvPr>
              <p:cNvSpPr txBox="1"/>
              <p:nvPr/>
            </p:nvSpPr>
            <p:spPr>
              <a:xfrm>
                <a:off x="571907" y="6165304"/>
                <a:ext cx="4109148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D384A1E-5E46-AF8D-349D-D311BCA52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07" y="6165304"/>
                <a:ext cx="4109148" cy="713436"/>
              </a:xfrm>
              <a:prstGeom prst="rect">
                <a:avLst/>
              </a:prstGeom>
              <a:blipFill>
                <a:blip r:embed="rId6"/>
                <a:stretch>
                  <a:fillRect l="-2374" r="-2374" b="-1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4" name="yt_shape_10924"/>
              <p:cNvSpPr txBox="1"/>
              <p:nvPr/>
            </p:nvSpPr>
            <p:spPr>
              <a:xfrm>
                <a:off x="540000" y="1869143"/>
                <a:ext cx="5523948" cy="606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24" name="yt_shape_109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9143"/>
                <a:ext cx="5523948" cy="606769"/>
              </a:xfrm>
              <a:prstGeom prst="rect">
                <a:avLst/>
              </a:prstGeom>
              <a:blipFill>
                <a:blip r:embed="rId2"/>
                <a:stretch>
                  <a:fillRect l="-3422" r="-2539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A949784-0B9F-64DB-FBE2-41C1D05DADEB}"/>
                  </a:ext>
                </a:extLst>
              </p:cNvPr>
              <p:cNvSpPr txBox="1"/>
              <p:nvPr/>
            </p:nvSpPr>
            <p:spPr>
              <a:xfrm>
                <a:off x="540000" y="2396866"/>
                <a:ext cx="7034912" cy="6945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en-US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A949784-0B9F-64DB-FBE2-41C1D05DA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6866"/>
                <a:ext cx="7034912" cy="694512"/>
              </a:xfrm>
              <a:prstGeom prst="rect">
                <a:avLst/>
              </a:prstGeom>
              <a:blipFill>
                <a:blip r:embed="rId3"/>
                <a:stretch>
                  <a:fillRect l="-1386" r="-10052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0920">
            <a:extLst>
              <a:ext uri="{FF2B5EF4-FFF2-40B4-BE49-F238E27FC236}">
                <a16:creationId xmlns:a16="http://schemas.microsoft.com/office/drawing/2014/main" id="{5C4ADB44-8C1C-26C0-6C6A-E2BD12DED82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896" y="4077072"/>
            <a:ext cx="1651406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2127299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二次函数的概念</a:t>
            </a:r>
          </a:p>
        </p:txBody>
      </p:sp>
      <p:sp>
        <p:nvSpPr>
          <p:cNvPr id="10868" name="yt_shape_10868"/>
          <p:cNvSpPr txBox="1"/>
          <p:nvPr/>
        </p:nvSpPr>
        <p:spPr>
          <a:xfrm>
            <a:off x="540000" y="2626864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圆的面积公式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69" name="yt_table_108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763137"/>
              </p:ext>
            </p:extLst>
          </p:nvPr>
        </p:nvGraphicFramePr>
        <p:xfrm>
          <a:off x="540000" y="3106167"/>
          <a:ext cx="3352800" cy="1901952"/>
        </p:xfrm>
        <a:graphic>
          <a:graphicData uri="http://schemas.openxmlformats.org/drawingml/2006/table">
            <a:tbl>
              <a:tblPr/>
              <a:tblGrid>
                <a:gridCol w="3352800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的二次函数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sp>
        <p:nvSpPr>
          <p:cNvPr id="10871" name="yt_shape_10871"/>
          <p:cNvSpPr txBox="1"/>
          <p:nvPr/>
        </p:nvSpPr>
        <p:spPr>
          <a:xfrm>
            <a:off x="540000" y="5058487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下列函数表达式中，一定是二次函数的是（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72" name="yt_table_1087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8650493"/>
                  </p:ext>
                </p:extLst>
              </p:nvPr>
            </p:nvGraphicFramePr>
            <p:xfrm>
              <a:off x="540000" y="5537790"/>
              <a:ext cx="6397943" cy="1059562"/>
            </p:xfrm>
            <a:graphic>
              <a:graphicData uri="http://schemas.openxmlformats.org/drawingml/2006/table">
                <a:tbl>
                  <a:tblPr/>
                  <a:tblGrid>
                    <a:gridCol w="3673793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72" name="yt_table_1087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8650493"/>
                  </p:ext>
                </p:extLst>
              </p:nvPr>
            </p:nvGraphicFramePr>
            <p:xfrm>
              <a:off x="540000" y="5537790"/>
              <a:ext cx="6397943" cy="1059562"/>
            </p:xfrm>
            <a:graphic>
              <a:graphicData uri="http://schemas.openxmlformats.org/drawingml/2006/table">
                <a:tbl>
                  <a:tblPr/>
                  <a:tblGrid>
                    <a:gridCol w="3673793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4598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7024194">
            <a:extLst>
              <a:ext uri="{FF2B5EF4-FFF2-40B4-BE49-F238E27FC236}">
                <a16:creationId xmlns:a16="http://schemas.microsoft.com/office/drawing/2014/main" id="{3CED1FA3-DEFB-051D-7597-5C24E9C48B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66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BD2BD5-E6DC-B0F6-FE97-9EB6135D66E3}"/>
              </a:ext>
            </a:extLst>
          </p:cNvPr>
          <p:cNvSpPr txBox="1"/>
          <p:nvPr/>
        </p:nvSpPr>
        <p:spPr>
          <a:xfrm>
            <a:off x="6944451" y="25800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21A4BC-92D5-883D-7837-C16C2846F800}"/>
              </a:ext>
            </a:extLst>
          </p:cNvPr>
          <p:cNvSpPr txBox="1"/>
          <p:nvPr/>
        </p:nvSpPr>
        <p:spPr>
          <a:xfrm>
            <a:off x="6622189" y="50116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865">
            <a:extLst>
              <a:ext uri="{FF2B5EF4-FFF2-40B4-BE49-F238E27FC236}">
                <a16:creationId xmlns:a16="http://schemas.microsoft.com/office/drawing/2014/main" id="{C115CBBE-4807-A802-09DD-7243DE66519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123169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75" name="yt_shape_10875"/>
              <p:cNvSpPr txBox="1"/>
              <p:nvPr/>
            </p:nvSpPr>
            <p:spPr>
              <a:xfrm>
                <a:off x="540000" y="2894165"/>
                <a:ext cx="8569654" cy="27468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分别说出下列二次函数的二次项系数、一次项系数和常数项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）二次项系数、一次项系数、常数项依次为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）二次项系数、一次项系数、常数项依次为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75" name="yt_shape_10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4165"/>
                <a:ext cx="8569654" cy="2746842"/>
              </a:xfrm>
              <a:prstGeom prst="rect">
                <a:avLst/>
              </a:prstGeom>
              <a:blipFill>
                <a:blip r:embed="rId2"/>
                <a:stretch>
                  <a:fillRect l="-2206" t="-2000" r="-121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A71C7B-1870-5B0F-28B3-EF13901C3AA8}"/>
                  </a:ext>
                </a:extLst>
              </p:cNvPr>
              <p:cNvSpPr txBox="1"/>
              <p:nvPr/>
            </p:nvSpPr>
            <p:spPr>
              <a:xfrm>
                <a:off x="449989" y="4470800"/>
                <a:ext cx="86668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）二次项系数、一次项系数、常数项依次为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A71C7B-1870-5B0F-28B3-EF13901C3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0800"/>
                <a:ext cx="8666862" cy="766077"/>
              </a:xfrm>
              <a:prstGeom prst="rect">
                <a:avLst/>
              </a:prstGeom>
              <a:blipFill>
                <a:blip r:embed="rId3"/>
                <a:stretch>
                  <a:fillRect l="-1125" r="-10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A556F3F-47DA-8255-A33B-B365D2377F77}"/>
              </a:ext>
            </a:extLst>
          </p:cNvPr>
          <p:cNvSpPr txBox="1"/>
          <p:nvPr/>
        </p:nvSpPr>
        <p:spPr>
          <a:xfrm>
            <a:off x="449989" y="5143265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）二次项系数、一次项系数、常数项依次为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873">
            <a:extLst>
              <a:ext uri="{FF2B5EF4-FFF2-40B4-BE49-F238E27FC236}">
                <a16:creationId xmlns:a16="http://schemas.microsoft.com/office/drawing/2014/main" id="{A8A2AFBF-ED54-BD1B-0F66-3706ED27BA35}"/>
              </a:ext>
            </a:extLst>
          </p:cNvPr>
          <p:cNvSpPr txBox="1"/>
          <p:nvPr/>
        </p:nvSpPr>
        <p:spPr>
          <a:xfrm>
            <a:off x="449132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CEDF34-073D-9D23-FE57-397662BBCB9F}"/>
              </a:ext>
            </a:extLst>
          </p:cNvPr>
          <p:cNvSpPr txBox="1"/>
          <p:nvPr/>
        </p:nvSpPr>
        <p:spPr>
          <a:xfrm>
            <a:off x="7002809" y="172601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156AA9-8EDC-21F7-AE8D-77B40051B132}"/>
              </a:ext>
            </a:extLst>
          </p:cNvPr>
          <p:cNvSpPr txBox="1"/>
          <p:nvPr/>
        </p:nvSpPr>
        <p:spPr>
          <a:xfrm>
            <a:off x="9118945" y="1726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1" name="yt_shape_10881"/>
          <p:cNvSpPr txBox="1"/>
          <p:nvPr/>
        </p:nvSpPr>
        <p:spPr>
          <a:xfrm>
            <a:off x="540000" y="1684334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建立二次函数模型</a:t>
            </a:r>
          </a:p>
        </p:txBody>
      </p:sp>
      <p:sp>
        <p:nvSpPr>
          <p:cNvPr id="10882" name="yt_shape_10882"/>
          <p:cNvSpPr txBox="1"/>
          <p:nvPr/>
        </p:nvSpPr>
        <p:spPr>
          <a:xfrm>
            <a:off x="540119" y="2183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（菏泽市外国语学校月考）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一台机器原价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万元，每次降价的百分率为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，那么连续两次降价后的价格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（万元）与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83" name="yt_table_108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066928"/>
              </p:ext>
            </p:extLst>
          </p:nvPr>
        </p:nvGraphicFramePr>
        <p:xfrm>
          <a:off x="540000" y="3143334"/>
          <a:ext cx="6729730" cy="950976"/>
        </p:xfrm>
        <a:graphic>
          <a:graphicData uri="http://schemas.openxmlformats.org/drawingml/2006/table">
            <a:tbl>
              <a:tblPr/>
              <a:tblGrid>
                <a:gridCol w="3818255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911475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p:sp>
        <p:nvSpPr>
          <p:cNvPr id="10885" name="yt_shape_10885"/>
          <p:cNvSpPr txBox="1"/>
          <p:nvPr/>
        </p:nvSpPr>
        <p:spPr>
          <a:xfrm>
            <a:off x="540119" y="41448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某种商品每件的进价为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元，在某段时间内若以每件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元出售，可卖出（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）件，设这种商品的利润为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230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（化成一般式）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024363">
            <a:extLst>
              <a:ext uri="{FF2B5EF4-FFF2-40B4-BE49-F238E27FC236}">
                <a16:creationId xmlns:a16="http://schemas.microsoft.com/office/drawing/2014/main" id="{D812EB30-3F93-A2CD-45F4-A71D58F684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366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8300C6-2849-D5DD-0CE9-56EA079389A1}"/>
              </a:ext>
            </a:extLst>
          </p:cNvPr>
          <p:cNvSpPr txBox="1"/>
          <p:nvPr/>
        </p:nvSpPr>
        <p:spPr>
          <a:xfrm>
            <a:off x="7882782" y="26125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FA2DD8-9CDF-9907-1E43-F44DC6898757}"/>
              </a:ext>
            </a:extLst>
          </p:cNvPr>
          <p:cNvSpPr txBox="1"/>
          <p:nvPr/>
        </p:nvSpPr>
        <p:spPr>
          <a:xfrm>
            <a:off x="1059708" y="5021311"/>
            <a:ext cx="2972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6" name="yt_shape_10886"/>
          <p:cNvSpPr txBox="1"/>
          <p:nvPr/>
        </p:nvSpPr>
        <p:spPr>
          <a:xfrm>
            <a:off x="540119" y="1509016"/>
            <a:ext cx="11111999" cy="44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利用二次函数的定义求字母的值时，忽视了二次项系数不为零这一条件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87" name="yt_shape_10887"/>
              <p:cNvSpPr txBox="1"/>
              <p:nvPr/>
            </p:nvSpPr>
            <p:spPr>
              <a:xfrm>
                <a:off x="540000" y="2008581"/>
                <a:ext cx="9471567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887" name="yt_shape_1088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8581"/>
                <a:ext cx="9471567" cy="481029"/>
              </a:xfrm>
              <a:prstGeom prst="rect">
                <a:avLst/>
              </a:prstGeom>
              <a:blipFill>
                <a:blip r:embed="rId2"/>
                <a:stretch>
                  <a:fillRect l="-1996" r="-966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024540">
            <a:extLst>
              <a:ext uri="{FF2B5EF4-FFF2-40B4-BE49-F238E27FC236}">
                <a16:creationId xmlns:a16="http://schemas.microsoft.com/office/drawing/2014/main" id="{8A040712-B0E8-BFFE-82A9-8B807DBB91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5483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D1C016-2619-3DAB-A86F-C0E652457309}"/>
              </a:ext>
            </a:extLst>
          </p:cNvPr>
          <p:cNvSpPr txBox="1"/>
          <p:nvPr/>
        </p:nvSpPr>
        <p:spPr>
          <a:xfrm>
            <a:off x="1745389" y="1961775"/>
            <a:ext cx="6372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0889">
            <a:extLst>
              <a:ext uri="{FF2B5EF4-FFF2-40B4-BE49-F238E27FC236}">
                <a16:creationId xmlns:a16="http://schemas.microsoft.com/office/drawing/2014/main" id="{AFDBA326-3C4C-81FD-2507-A56F7DB8DC97}"/>
              </a:ex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6288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91">
                <a:extLst>
                  <a:ext uri="{FF2B5EF4-FFF2-40B4-BE49-F238E27FC236}">
                    <a16:creationId xmlns:a16="http://schemas.microsoft.com/office/drawing/2014/main" id="{9C25ECAE-5A68-4276-2E2E-B669E2C75C9F}"/>
                  </a:ext>
                </a:extLst>
              </p:cNvPr>
              <p:cNvSpPr txBox="1"/>
              <p:nvPr/>
            </p:nvSpPr>
            <p:spPr>
              <a:xfrm>
                <a:off x="551503" y="2320669"/>
                <a:ext cx="11111999" cy="1322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下列函数关系式：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，其中是二次函数的是（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3" name="yt_shape_10891">
                <a:extLst>
                  <a:ext uri="{FF2B5EF4-FFF2-40B4-BE49-F238E27FC236}">
                    <a16:creationId xmlns:a16="http://schemas.microsoft.com/office/drawing/2014/main" id="{9C25ECAE-5A68-4276-2E2E-B669E2C75C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2320669"/>
                <a:ext cx="11111999" cy="1322798"/>
              </a:xfrm>
              <a:prstGeom prst="rect">
                <a:avLst/>
              </a:prstGeom>
              <a:blipFill>
                <a:blip r:embed="rId3"/>
                <a:stretch>
                  <a:fillRect l="-1646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yt_table_10893" title="H_74.88">
            <a:extLst>
              <a:ext uri="{FF2B5EF4-FFF2-40B4-BE49-F238E27FC236}">
                <a16:creationId xmlns:a16="http://schemas.microsoft.com/office/drawing/2014/main" id="{A280FF91-5F52-37FA-5452-88E5B4A7E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297160"/>
              </p:ext>
            </p:extLst>
          </p:nvPr>
        </p:nvGraphicFramePr>
        <p:xfrm>
          <a:off x="551384" y="3694255"/>
          <a:ext cx="49803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①④⑥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②③④⑥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6B74FCF3-810D-9FE0-F0B8-7E9F530CFDA7}"/>
              </a:ext>
            </a:extLst>
          </p:cNvPr>
          <p:cNvSpPr txBox="1"/>
          <p:nvPr/>
        </p:nvSpPr>
        <p:spPr>
          <a:xfrm>
            <a:off x="8662516" y="2948868"/>
            <a:ext cx="383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6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" name="yt_shape_1089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如图，用绳子围成周长为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的矩形，记矩形的一边长为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，它的邻边长为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，矩形的面积为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在一定范围内变化时，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的变化而变化，则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满足的函数关系分别是（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97" name="yt_table_1089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527843"/>
              </p:ext>
            </p:extLst>
          </p:nvPr>
        </p:nvGraphicFramePr>
        <p:xfrm>
          <a:off x="540000" y="2339566"/>
          <a:ext cx="5148263" cy="1901952"/>
        </p:xfrm>
        <a:graphic>
          <a:graphicData uri="http://schemas.openxmlformats.org/drawingml/2006/table">
            <a:tbl>
              <a:tblPr/>
              <a:tblGrid>
                <a:gridCol w="51482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一次函数关系，二次函数关系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反比例函数关系，二次函数关系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一次函数关系，反比例函数关系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反比例函数关系，一次函数关系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p:pic>
        <p:nvPicPr>
          <p:cNvPr id="10896" name="yt_image_10896_skip" title="H_73.35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3365" y="2339566"/>
            <a:ext cx="1386423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99" name="yt_shape_10899"/>
              <p:cNvSpPr txBox="1"/>
              <p:nvPr/>
            </p:nvSpPr>
            <p:spPr>
              <a:xfrm>
                <a:off x="540000" y="4291886"/>
                <a:ext cx="976690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则当函数值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时，自变量的值是（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899" name="yt_shape_1089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1886"/>
                <a:ext cx="9766904" cy="1070934"/>
              </a:xfrm>
              <a:prstGeom prst="rect">
                <a:avLst/>
              </a:prstGeom>
              <a:blipFill>
                <a:blip r:embed="rId3"/>
                <a:stretch>
                  <a:fillRect l="-1935" r="-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1" name="yt_table_10901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1849488"/>
                  </p:ext>
                </p:extLst>
              </p:nvPr>
            </p:nvGraphicFramePr>
            <p:xfrm>
              <a:off x="540000" y="5413608"/>
              <a:ext cx="5013897" cy="922148"/>
            </p:xfrm>
            <a:graphic>
              <a:graphicData uri="http://schemas.openxmlformats.org/drawingml/2006/table">
                <a:tbl>
                  <a:tblPr/>
                  <a:tblGrid>
                    <a:gridCol w="2926207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  <a:gridCol w="2087690">
                      <a:extLst>
                        <a:ext uri="{9D8B030D-6E8A-4147-A177-3AD203B41FA5}">
                          <a16:colId xmlns:a16="http://schemas.microsoft.com/office/drawing/2014/main" val="101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901" name="yt_table_10901" descr="{&quot;rangeId&quot;:13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1849488"/>
                  </p:ext>
                </p:extLst>
              </p:nvPr>
            </p:nvGraphicFramePr>
            <p:xfrm>
              <a:off x="540000" y="5413608"/>
              <a:ext cx="5013897" cy="922148"/>
            </p:xfrm>
            <a:graphic>
              <a:graphicData uri="http://schemas.openxmlformats.org/drawingml/2006/table">
                <a:tbl>
                  <a:tblPr/>
                  <a:tblGrid>
                    <a:gridCol w="2926207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  <a:gridCol w="2087690">
                      <a:extLst>
                        <a:ext uri="{9D8B030D-6E8A-4147-A177-3AD203B41FA5}">
                          <a16:colId xmlns:a16="http://schemas.microsoft.com/office/drawing/2014/main" val="1015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71310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71310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0233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27DFFE-2041-762B-78B3-2592D1D56DFC}"/>
              </a:ext>
            </a:extLst>
          </p:cNvPr>
          <p:cNvSpPr txBox="1"/>
          <p:nvPr/>
        </p:nvSpPr>
        <p:spPr>
          <a:xfrm>
            <a:off x="6341321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F1B55D-C15D-8F76-8261-31996AD6A4CB}"/>
              </a:ext>
            </a:extLst>
          </p:cNvPr>
          <p:cNvSpPr txBox="1"/>
          <p:nvPr/>
        </p:nvSpPr>
        <p:spPr>
          <a:xfrm>
            <a:off x="9408368" y="4437112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2" name="yt_shape_10902"/>
          <p:cNvSpPr txBox="1"/>
          <p:nvPr/>
        </p:nvSpPr>
        <p:spPr>
          <a:xfrm>
            <a:off x="540119" y="994084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顺达旅行社为吸引游客到黄果树瀑布景区旅游，推出如下收费标准：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如果人数不超过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人，人均旅游费用为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如果人数超过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人，每超过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人，人均旅游费用降低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若某公司准备组织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）名员工去黄果树瀑布景区旅游，则公司需支付给顺达旅行社的旅游费用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（元）与公司参与本次旅游的员工人数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（人）之间的函数表达式是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是常数），当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）函数是一次函数；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）函数是二次函数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时，函数是一次函数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时，函数是二次函数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073656-A4DE-4355-460B-AC6A9ED12353}"/>
              </a:ext>
            </a:extLst>
          </p:cNvPr>
          <p:cNvSpPr txBox="1"/>
          <p:nvPr/>
        </p:nvSpPr>
        <p:spPr>
          <a:xfrm>
            <a:off x="1364508" y="3296971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54A3B8-52B2-04FB-D1C9-AA2C94E5105D}"/>
              </a:ext>
            </a:extLst>
          </p:cNvPr>
          <p:cNvSpPr txBox="1"/>
          <p:nvPr/>
        </p:nvSpPr>
        <p:spPr>
          <a:xfrm>
            <a:off x="450108" y="5226671"/>
            <a:ext cx="504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时，函数是一次函数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9C0D82-C108-694C-8880-5EB8D9FE3185}"/>
              </a:ext>
            </a:extLst>
          </p:cNvPr>
          <p:cNvSpPr txBox="1"/>
          <p:nvPr/>
        </p:nvSpPr>
        <p:spPr>
          <a:xfrm>
            <a:off x="450108" y="5702158"/>
            <a:ext cx="5726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时，函数是二次函数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3" name="yt_shape_10913"/>
              <p:cNvSpPr txBox="1"/>
              <p:nvPr/>
            </p:nvSpPr>
            <p:spPr>
              <a:xfrm>
                <a:off x="540119" y="1375279"/>
                <a:ext cx="11111999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将一根长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的铁丝剪成两段，并以每一段铁丝的长度为周长各做成一个正方形，设其中一段铁丝长为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，两个正方形的面积和为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的函数关系式；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一段铁丝长为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另一段铁丝长为（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边长分别为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的二次函数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13" name="yt_shape_109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5279"/>
                <a:ext cx="11111999" cy="3987310"/>
              </a:xfrm>
              <a:prstGeom prst="rect">
                <a:avLst/>
              </a:prstGeom>
              <a:blipFill>
                <a:blip r:embed="rId2"/>
                <a:stretch>
                  <a:fillRect l="-1701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4F168F-9220-DDCD-E495-BD31EBE7D4B7}"/>
              </a:ext>
            </a:extLst>
          </p:cNvPr>
          <p:cNvSpPr txBox="1"/>
          <p:nvPr/>
        </p:nvSpPr>
        <p:spPr>
          <a:xfrm>
            <a:off x="450108" y="2708920"/>
            <a:ext cx="464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一段铁丝长为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F8D767-6E3F-2150-1A4B-8C7C43DBDBA3}"/>
              </a:ext>
            </a:extLst>
          </p:cNvPr>
          <p:cNvSpPr txBox="1"/>
          <p:nvPr/>
        </p:nvSpPr>
        <p:spPr>
          <a:xfrm>
            <a:off x="450108" y="3184408"/>
            <a:ext cx="480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另一段铁丝长为（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6CFBEC-8454-8D0C-156F-036BFE98B7D4}"/>
                  </a:ext>
                </a:extLst>
              </p:cNvPr>
              <p:cNvSpPr txBox="1"/>
              <p:nvPr/>
            </p:nvSpPr>
            <p:spPr>
              <a:xfrm>
                <a:off x="450108" y="3659896"/>
                <a:ext cx="66380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边长分别为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6CFBEC-8454-8D0C-156F-036BFE98B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59896"/>
                <a:ext cx="6638037" cy="765061"/>
              </a:xfrm>
              <a:prstGeom prst="rect">
                <a:avLst/>
              </a:prstGeom>
              <a:blipFill>
                <a:blip r:embed="rId3"/>
                <a:stretch>
                  <a:fillRect l="-1469" r="-10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FDF1A0E-F352-7601-AF42-A40032EACB56}"/>
              </a:ext>
            </a:extLst>
          </p:cNvPr>
          <p:cNvSpPr txBox="1"/>
          <p:nvPr/>
        </p:nvSpPr>
        <p:spPr>
          <a:xfrm>
            <a:off x="450108" y="4331345"/>
            <a:ext cx="489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03EA05-069B-8588-173E-D458E86FF212}"/>
              </a:ext>
            </a:extLst>
          </p:cNvPr>
          <p:cNvSpPr txBox="1"/>
          <p:nvPr/>
        </p:nvSpPr>
        <p:spPr>
          <a:xfrm>
            <a:off x="450108" y="5531041"/>
            <a:ext cx="311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的二次函数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559690-6670-ED8F-8920-D36C8D5329F8}"/>
              </a:ext>
            </a:extLst>
          </p:cNvPr>
          <p:cNvSpPr txBox="1"/>
          <p:nvPr/>
        </p:nvSpPr>
        <p:spPr>
          <a:xfrm>
            <a:off x="450108" y="5085184"/>
            <a:ext cx="609407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）判断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是否为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1671</Words>
  <Application>Microsoft Office PowerPoint</Application>
  <PresentationFormat>宽屏</PresentationFormat>
  <Paragraphs>102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2023-10-21T02:46:11Z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