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0" r:id="rId4"/>
    <p:sldId id="372" r:id="rId5"/>
    <p:sldId id="376" r:id="rId6"/>
    <p:sldId id="381" r:id="rId7"/>
    <p:sldId id="383" r:id="rId8"/>
    <p:sldId id="385" r:id="rId9"/>
    <p:sldId id="388" r:id="rId10"/>
    <p:sldId id="390" r:id="rId11"/>
    <p:sldId id="392" r:id="rId12"/>
    <p:sldId id="394" r:id="rId13"/>
    <p:sldId id="39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8" name="yt_shape_1168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87" name="yt_image_116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0" name="yt_shape_11690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轴相交时，交点的横坐标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就是一元二次方程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91" name="yt_shape_11691"/>
          <p:cNvSpPr txBox="1"/>
          <p:nvPr/>
        </p:nvSpPr>
        <p:spPr>
          <a:xfrm>
            <a:off x="540119" y="25570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轴的交点有三种情况：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两个交点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一个交点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没有交点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92" name="yt_shape_11692"/>
          <p:cNvSpPr txBox="1"/>
          <p:nvPr/>
        </p:nvSpPr>
        <p:spPr>
          <a:xfrm>
            <a:off x="540119" y="35164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轴有两个交点，即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时，方程有两个不相等的实数根；</a:t>
            </a:r>
          </a:p>
        </p:txBody>
      </p:sp>
      <p:sp>
        <p:nvSpPr>
          <p:cNvPr id="11693" name="yt_shape_11693"/>
          <p:cNvSpPr txBox="1"/>
          <p:nvPr/>
        </p:nvSpPr>
        <p:spPr>
          <a:xfrm>
            <a:off x="540119" y="44758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轴有一个交点，即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时，方程有两个相等的实数根；</a:t>
            </a:r>
          </a:p>
        </p:txBody>
      </p:sp>
      <p:sp>
        <p:nvSpPr>
          <p:cNvPr id="11694" name="yt_shape_11694"/>
          <p:cNvSpPr txBox="1"/>
          <p:nvPr/>
        </p:nvSpPr>
        <p:spPr>
          <a:xfrm>
            <a:off x="540119" y="54353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轴没有交点，即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时，方程没有实数根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FAFF6-A2D1-666A-3AEC-6168804B9BD3}"/>
              </a:ext>
            </a:extLst>
          </p:cNvPr>
          <p:cNvSpPr txBox="1"/>
          <p:nvPr/>
        </p:nvSpPr>
        <p:spPr>
          <a:xfrm>
            <a:off x="1059708" y="2026265"/>
            <a:ext cx="2058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D9689B-9796-F3A5-196C-C7D5C37F5D43}"/>
              </a:ext>
            </a:extLst>
          </p:cNvPr>
          <p:cNvSpPr txBox="1"/>
          <p:nvPr/>
        </p:nvSpPr>
        <p:spPr>
          <a:xfrm>
            <a:off x="8465396" y="2510212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两个交点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8DB13D-60BB-8743-E260-B9D6F07237A4}"/>
              </a:ext>
            </a:extLst>
          </p:cNvPr>
          <p:cNvSpPr txBox="1"/>
          <p:nvPr/>
        </p:nvSpPr>
        <p:spPr>
          <a:xfrm>
            <a:off x="10598996" y="251021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一个交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16F1D7-FDD4-BF4C-50DA-26727621EA5E}"/>
              </a:ext>
            </a:extLst>
          </p:cNvPr>
          <p:cNvSpPr txBox="1"/>
          <p:nvPr/>
        </p:nvSpPr>
        <p:spPr>
          <a:xfrm>
            <a:off x="450108" y="298570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E089A2-C2FF-9EB9-8DF6-08C5E271D42B}"/>
              </a:ext>
            </a:extLst>
          </p:cNvPr>
          <p:cNvSpPr txBox="1"/>
          <p:nvPr/>
        </p:nvSpPr>
        <p:spPr>
          <a:xfrm>
            <a:off x="1669308" y="298570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没有交点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BBF484-97C1-0FE8-E96D-A58F0808FB41}"/>
              </a:ext>
            </a:extLst>
          </p:cNvPr>
          <p:cNvSpPr txBox="1"/>
          <p:nvPr/>
        </p:nvSpPr>
        <p:spPr>
          <a:xfrm>
            <a:off x="1364508" y="3469648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C50874-9281-6016-E8F6-20E79A355661}"/>
              </a:ext>
            </a:extLst>
          </p:cNvPr>
          <p:cNvSpPr txBox="1"/>
          <p:nvPr/>
        </p:nvSpPr>
        <p:spPr>
          <a:xfrm>
            <a:off x="1364508" y="4429082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4F1F45-EB45-ABE4-BFED-7CE8C5C988CD}"/>
              </a:ext>
            </a:extLst>
          </p:cNvPr>
          <p:cNvSpPr txBox="1"/>
          <p:nvPr/>
        </p:nvSpPr>
        <p:spPr>
          <a:xfrm>
            <a:off x="1364508" y="5388517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2" name="yt_shape_11742"/>
          <p:cNvSpPr txBox="1"/>
          <p:nvPr/>
        </p:nvSpPr>
        <p:spPr>
          <a:xfrm>
            <a:off x="3369962" y="1695318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741" name="yt_image_1174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744717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4" name="yt_shape_11744"/>
          <p:cNvSpPr txBox="1"/>
          <p:nvPr/>
        </p:nvSpPr>
        <p:spPr>
          <a:xfrm>
            <a:off x="2864346" y="2173743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问题的数学思想</a:t>
            </a:r>
          </a:p>
        </p:txBody>
      </p:sp>
      <p:sp>
        <p:nvSpPr>
          <p:cNvPr id="11745" name="yt_shape_11745"/>
          <p:cNvSpPr txBox="1"/>
          <p:nvPr/>
        </p:nvSpPr>
        <p:spPr>
          <a:xfrm>
            <a:off x="540000" y="2653046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：转化思想（换元法）</a:t>
            </a:r>
          </a:p>
        </p:txBody>
      </p:sp>
      <p:sp>
        <p:nvSpPr>
          <p:cNvPr id="11746" name="yt_shape_11746"/>
          <p:cNvSpPr txBox="1"/>
          <p:nvPr/>
        </p:nvSpPr>
        <p:spPr>
          <a:xfrm>
            <a:off x="540119" y="313234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（安顺市中考）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）两点，关于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）有两个根，其中一个根是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）有两个整数根，这两个整数根是（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47" name="yt_table_117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195655"/>
              </p:ext>
            </p:extLst>
          </p:nvPr>
        </p:nvGraphicFramePr>
        <p:xfrm>
          <a:off x="540000" y="4571915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DFF7894-7693-4337-CC74-FE21922F2B36}"/>
              </a:ext>
            </a:extLst>
          </p:cNvPr>
          <p:cNvSpPr txBox="1"/>
          <p:nvPr/>
        </p:nvSpPr>
        <p:spPr>
          <a:xfrm>
            <a:off x="10168782" y="40365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9" name="yt_shape_11749"/>
          <p:cNvSpPr txBox="1"/>
          <p:nvPr/>
        </p:nvSpPr>
        <p:spPr>
          <a:xfrm>
            <a:off x="540000" y="1157146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：分类讨论思想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50" name="yt_shape_11750"/>
              <p:cNvSpPr txBox="1"/>
              <p:nvPr/>
            </p:nvSpPr>
            <p:spPr>
              <a:xfrm>
                <a:off x="540119" y="1636449"/>
                <a:ext cx="11111999" cy="11143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（易错题）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轴有交点，则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且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50" name="yt_shape_11750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6449"/>
                <a:ext cx="11111999" cy="1114344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52" name="yt_shape_11752"/>
          <p:cNvSpPr txBox="1"/>
          <p:nvPr/>
        </p:nvSpPr>
        <p:spPr>
          <a:xfrm>
            <a:off x="540000" y="2801581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：数形结合思想</a:t>
            </a:r>
          </a:p>
        </p:txBody>
      </p:sp>
      <p:sp>
        <p:nvSpPr>
          <p:cNvPr id="11753" name="yt_shape_11753"/>
          <p:cNvSpPr txBox="1"/>
          <p:nvPr/>
        </p:nvSpPr>
        <p:spPr>
          <a:xfrm>
            <a:off x="540119" y="328088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（天津市中考）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）经过点（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），其对称轴在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轴右侧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其中，正确结论的个数为（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54" name="yt_table_117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89919"/>
              </p:ext>
            </p:extLst>
          </p:nvPr>
        </p:nvGraphicFramePr>
        <p:xfrm>
          <a:off x="540000" y="5200582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pic>
        <p:nvPicPr>
          <p:cNvPr id="11756" name="yt_image_11756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5879117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192C2A-6AC1-2366-C762-595359232EF2}"/>
                  </a:ext>
                </a:extLst>
              </p:cNvPr>
              <p:cNvSpPr txBox="1"/>
              <p:nvPr/>
            </p:nvSpPr>
            <p:spPr>
              <a:xfrm>
                <a:off x="10429132" y="1412776"/>
                <a:ext cx="105321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且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192C2A-6AC1-2366-C762-595359232E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9132" y="1412776"/>
                <a:ext cx="1053212" cy="772808"/>
              </a:xfrm>
              <a:prstGeom prst="rect">
                <a:avLst/>
              </a:prstGeom>
              <a:blipFill>
                <a:blip r:embed="rId4"/>
                <a:stretch>
                  <a:fillRect l="-9249" r="-867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87F39BF-7377-ECEB-E334-BBB1FF0095DE}"/>
              </a:ext>
            </a:extLst>
          </p:cNvPr>
          <p:cNvSpPr txBox="1"/>
          <p:nvPr/>
        </p:nvSpPr>
        <p:spPr>
          <a:xfrm>
            <a:off x="450108" y="2268839"/>
            <a:ext cx="772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9397E4-18FD-260E-9121-51E905254594}"/>
              </a:ext>
            </a:extLst>
          </p:cNvPr>
          <p:cNvSpPr txBox="1"/>
          <p:nvPr/>
        </p:nvSpPr>
        <p:spPr>
          <a:xfrm>
            <a:off x="1516908" y="46605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9" name="yt_shape_11759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758" name="yt_image_117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1" name="yt_shape_11761"/>
          <p:cNvSpPr txBox="1"/>
          <p:nvPr/>
        </p:nvSpPr>
        <p:spPr>
          <a:xfrm>
            <a:off x="1223105" y="3343824"/>
            <a:ext cx="9745790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判断抛物线与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轴交点个数可转化为相应的一元二次方程的解的个数；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的函数，应考虑是否要对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进行讨论或限制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6" name="yt_shape_11696"/>
          <p:cNvSpPr txBox="1"/>
          <p:nvPr/>
        </p:nvSpPr>
        <p:spPr>
          <a:xfrm>
            <a:off x="540000" y="1738038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95" name="yt_image_1169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803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8" name="yt_shape_11698"/>
          <p:cNvSpPr txBox="1"/>
          <p:nvPr/>
        </p:nvSpPr>
        <p:spPr>
          <a:xfrm>
            <a:off x="540000" y="2441335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二次函数与一元二次方程根的关系</a:t>
            </a:r>
          </a:p>
        </p:txBody>
      </p:sp>
      <p:sp>
        <p:nvSpPr>
          <p:cNvPr id="11699" name="yt_shape_11699"/>
          <p:cNvSpPr txBox="1"/>
          <p:nvPr/>
        </p:nvSpPr>
        <p:spPr>
          <a:xfrm>
            <a:off x="540119" y="29409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小兰画出函数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01" name="yt_table_1170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437867"/>
              </p:ext>
            </p:extLst>
          </p:nvPr>
        </p:nvGraphicFramePr>
        <p:xfrm>
          <a:off x="540000" y="3900335"/>
          <a:ext cx="2674938" cy="1901952"/>
        </p:xfrm>
        <a:graphic>
          <a:graphicData uri="http://schemas.openxmlformats.org/drawingml/2006/table">
            <a:tbl>
              <a:tblPr/>
              <a:tblGrid>
                <a:gridCol w="2674938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pic>
        <p:nvPicPr>
          <p:cNvPr id="11700" name="yt_image_11700_skip" title="H_124.3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6537" y="3900335"/>
            <a:ext cx="1863358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370885">
            <a:extLst>
              <a:ext uri="{FF2B5EF4-FFF2-40B4-BE49-F238E27FC236}">
                <a16:creationId xmlns:a16="http://schemas.microsoft.com/office/drawing/2014/main" id="{6952589C-77CC-907D-59B1-CB9DF0ADD8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8066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68ECCE-8D06-E8F3-30D4-C304BB4E15DA}"/>
              </a:ext>
            </a:extLst>
          </p:cNvPr>
          <p:cNvSpPr txBox="1"/>
          <p:nvPr/>
        </p:nvSpPr>
        <p:spPr>
          <a:xfrm>
            <a:off x="907308" y="33695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03" name="yt_shape_11703"/>
              <p:cNvSpPr txBox="1"/>
              <p:nvPr/>
            </p:nvSpPr>
            <p:spPr>
              <a:xfrm>
                <a:off x="540119" y="1874948"/>
                <a:ext cx="11111999" cy="13242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，则这个二次函数的表达式为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    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03" name="yt_shape_117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4948"/>
                <a:ext cx="11111999" cy="1324273"/>
              </a:xfrm>
              <a:prstGeom prst="rect">
                <a:avLst/>
              </a:prstGeom>
              <a:blipFill>
                <a:blip r:embed="rId2"/>
                <a:stretch>
                  <a:fillRect l="-1701" r="-1262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05" name="yt_shape_11705"/>
          <p:cNvSpPr txBox="1"/>
          <p:nvPr/>
        </p:nvSpPr>
        <p:spPr>
          <a:xfrm>
            <a:off x="540119" y="32500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（黔东南州中考）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的图象上部分点的横坐标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与纵坐标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的对应值如下表所示，那么它的图象与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轴的另一个交点的坐标是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1706" name="yt_table_1170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637934"/>
              </p:ext>
            </p:extLst>
          </p:nvPr>
        </p:nvGraphicFramePr>
        <p:xfrm>
          <a:off x="540000" y="4209444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8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3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3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25DB50-82BA-AF17-9E44-F54CB4094735}"/>
                  </a:ext>
                </a:extLst>
              </p:cNvPr>
              <p:cNvSpPr txBox="1"/>
              <p:nvPr/>
            </p:nvSpPr>
            <p:spPr>
              <a:xfrm>
                <a:off x="6528048" y="2276872"/>
                <a:ext cx="262007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25DB50-82BA-AF17-9E44-F54CB4094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048" y="2276872"/>
                <a:ext cx="2620074" cy="733629"/>
              </a:xfrm>
              <a:prstGeom prst="rect">
                <a:avLst/>
              </a:prstGeom>
              <a:blipFill>
                <a:blip r:embed="rId3"/>
                <a:stretch>
                  <a:fillRect l="-372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372B7A6-E3EC-0808-6122-B2CD7E3C9EDA}"/>
              </a:ext>
            </a:extLst>
          </p:cNvPr>
          <p:cNvSpPr txBox="1"/>
          <p:nvPr/>
        </p:nvSpPr>
        <p:spPr>
          <a:xfrm>
            <a:off x="9559182" y="367869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8" name="yt_shape_11708"/>
          <p:cNvSpPr txBox="1"/>
          <p:nvPr/>
        </p:nvSpPr>
        <p:spPr>
          <a:xfrm>
            <a:off x="540000" y="1442722"/>
            <a:ext cx="67694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轴的交点个数</a:t>
            </a:r>
          </a:p>
        </p:txBody>
      </p:sp>
      <p:sp>
        <p:nvSpPr>
          <p:cNvPr id="11709" name="yt_shape_11709"/>
          <p:cNvSpPr txBox="1"/>
          <p:nvPr/>
        </p:nvSpPr>
        <p:spPr>
          <a:xfrm>
            <a:off x="540000" y="1942287"/>
            <a:ext cx="74106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与坐标轴的交点个数为（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10" name="yt_table_117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536321"/>
              </p:ext>
            </p:extLst>
          </p:nvPr>
        </p:nvGraphicFramePr>
        <p:xfrm>
          <a:off x="540000" y="2421590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</a:tbl>
          </a:graphicData>
        </a:graphic>
      </p:graphicFrame>
      <p:sp>
        <p:nvSpPr>
          <p:cNvPr id="11712" name="yt_shape_11712"/>
          <p:cNvSpPr txBox="1"/>
          <p:nvPr/>
        </p:nvSpPr>
        <p:spPr>
          <a:xfrm>
            <a:off x="540119" y="29477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（成都市中考）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轴只有一个交点，则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13" name="yt_shape_11713"/>
          <p:cNvSpPr txBox="1"/>
          <p:nvPr/>
        </p:nvSpPr>
        <p:spPr>
          <a:xfrm>
            <a:off x="540119" y="3907196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（青岛市中考）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轴没有交点，则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371159">
            <a:extLst>
              <a:ext uri="{FF2B5EF4-FFF2-40B4-BE49-F238E27FC236}">
                <a16:creationId xmlns:a16="http://schemas.microsoft.com/office/drawing/2014/main" id="{1070D2CF-80DD-8E9C-7ACF-5435EADE5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8204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9FDEC7-41D7-9EE7-4CEB-C160B5AECFCA}"/>
              </a:ext>
            </a:extLst>
          </p:cNvPr>
          <p:cNvSpPr txBox="1"/>
          <p:nvPr/>
        </p:nvSpPr>
        <p:spPr>
          <a:xfrm>
            <a:off x="7128601" y="18954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76F509-0130-AF88-ABE8-3CDB7B27D898}"/>
              </a:ext>
            </a:extLst>
          </p:cNvPr>
          <p:cNvSpPr txBox="1"/>
          <p:nvPr/>
        </p:nvSpPr>
        <p:spPr>
          <a:xfrm>
            <a:off x="2109046" y="3376444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836103-73C1-D258-9918-B1DA23EAA23D}"/>
              </a:ext>
            </a:extLst>
          </p:cNvPr>
          <p:cNvSpPr txBox="1"/>
          <p:nvPr/>
        </p:nvSpPr>
        <p:spPr>
          <a:xfrm>
            <a:off x="10752982" y="3860390"/>
            <a:ext cx="70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5" name="yt_shape_11715"/>
          <p:cNvSpPr txBox="1"/>
          <p:nvPr/>
        </p:nvSpPr>
        <p:spPr>
          <a:xfrm>
            <a:off x="540000" y="1630136"/>
            <a:ext cx="2223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1716" name="yt_shape_11716"/>
          <p:cNvSpPr txBox="1"/>
          <p:nvPr/>
        </p:nvSpPr>
        <p:spPr>
          <a:xfrm>
            <a:off x="540000" y="2109439"/>
            <a:ext cx="101983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轴交点的个数，并说明理由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17" name="yt_shape_11717"/>
          <p:cNvSpPr txBox="1"/>
          <p:nvPr/>
        </p:nvSpPr>
        <p:spPr>
          <a:xfrm>
            <a:off x="540000" y="2588742"/>
            <a:ext cx="678711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）将点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718" name="yt_shape_11718"/>
          <p:cNvSpPr txBox="1"/>
          <p:nvPr/>
        </p:nvSpPr>
        <p:spPr>
          <a:xfrm>
            <a:off x="540000" y="3548177"/>
            <a:ext cx="316432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719" name="yt_shape_11719"/>
          <p:cNvSpPr txBox="1"/>
          <p:nvPr/>
        </p:nvSpPr>
        <p:spPr>
          <a:xfrm>
            <a:off x="540000" y="4987743"/>
            <a:ext cx="436818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二次函数图象与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个交点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089C6D-C3D5-76B3-1B7C-72E7AD813D06}"/>
              </a:ext>
            </a:extLst>
          </p:cNvPr>
          <p:cNvSpPr txBox="1"/>
          <p:nvPr/>
        </p:nvSpPr>
        <p:spPr>
          <a:xfrm>
            <a:off x="449989" y="2541936"/>
            <a:ext cx="6901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）将点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0B497B-EBE7-1430-02D2-894377CEE2AA}"/>
              </a:ext>
            </a:extLst>
          </p:cNvPr>
          <p:cNvSpPr txBox="1"/>
          <p:nvPr/>
        </p:nvSpPr>
        <p:spPr>
          <a:xfrm>
            <a:off x="449989" y="3017424"/>
            <a:ext cx="3161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86F2EC-1D02-4450-8900-639E625864D0}"/>
              </a:ext>
            </a:extLst>
          </p:cNvPr>
          <p:cNvSpPr txBox="1"/>
          <p:nvPr/>
        </p:nvSpPr>
        <p:spPr>
          <a:xfrm>
            <a:off x="449989" y="3501371"/>
            <a:ext cx="326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3613EF-D801-24D3-9674-CB19CAE6787A}"/>
              </a:ext>
            </a:extLst>
          </p:cNvPr>
          <p:cNvSpPr txBox="1"/>
          <p:nvPr/>
        </p:nvSpPr>
        <p:spPr>
          <a:xfrm>
            <a:off x="449989" y="3976859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43B1D4-1F71-5FE6-C2CE-3352BF2651CC}"/>
              </a:ext>
            </a:extLst>
          </p:cNvPr>
          <p:cNvSpPr txBox="1"/>
          <p:nvPr/>
        </p:nvSpPr>
        <p:spPr>
          <a:xfrm>
            <a:off x="449989" y="4452347"/>
            <a:ext cx="1238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5A2A37-9C8B-294A-7AB1-EE14212ACE89}"/>
              </a:ext>
            </a:extLst>
          </p:cNvPr>
          <p:cNvSpPr txBox="1"/>
          <p:nvPr/>
        </p:nvSpPr>
        <p:spPr>
          <a:xfrm>
            <a:off x="449989" y="4940937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79F0A4-26B9-0EBF-BC2F-66F254DC8EB1}"/>
              </a:ext>
            </a:extLst>
          </p:cNvPr>
          <p:cNvSpPr txBox="1"/>
          <p:nvPr/>
        </p:nvSpPr>
        <p:spPr>
          <a:xfrm>
            <a:off x="449989" y="5416425"/>
            <a:ext cx="2134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5A89EE-AD14-4F83-BBAD-5717D17F12E9}"/>
              </a:ext>
            </a:extLst>
          </p:cNvPr>
          <p:cNvSpPr txBox="1"/>
          <p:nvPr/>
        </p:nvSpPr>
        <p:spPr>
          <a:xfrm>
            <a:off x="449989" y="5891913"/>
            <a:ext cx="420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D4CF4F-C4EE-6E48-B12F-FA9DC1A157B3}"/>
              </a:ext>
            </a:extLst>
          </p:cNvPr>
          <p:cNvSpPr txBox="1"/>
          <p:nvPr/>
        </p:nvSpPr>
        <p:spPr>
          <a:xfrm>
            <a:off x="449989" y="6367401"/>
            <a:ext cx="4506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二次函数图象与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轴有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个交点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714">
            <a:extLst>
              <a:ext uri="{FF2B5EF4-FFF2-40B4-BE49-F238E27FC236}">
                <a16:creationId xmlns:a16="http://schemas.microsoft.com/office/drawing/2014/main" id="{FF65EB68-3E30-CDAF-C98E-B30436D7281C}"/>
              </a:ext>
            </a:extLst>
          </p:cNvPr>
          <p:cNvSpPr txBox="1"/>
          <p:nvPr/>
        </p:nvSpPr>
        <p:spPr>
          <a:xfrm>
            <a:off x="509428" y="7201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（青岛市中考）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0" name="yt_shape_11720"/>
          <p:cNvSpPr txBox="1"/>
          <p:nvPr/>
        </p:nvSpPr>
        <p:spPr>
          <a:xfrm>
            <a:off x="540000" y="2904894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对函数没有分类考虑而出错</a:t>
            </a:r>
          </a:p>
        </p:txBody>
      </p:sp>
      <p:sp>
        <p:nvSpPr>
          <p:cNvPr id="11721" name="yt_shape_11721"/>
          <p:cNvSpPr txBox="1"/>
          <p:nvPr/>
        </p:nvSpPr>
        <p:spPr>
          <a:xfrm>
            <a:off x="540119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轴有公共点，则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；若图象与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轴有两个不同的交点，则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且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371369">
            <a:extLst>
              <a:ext uri="{FF2B5EF4-FFF2-40B4-BE49-F238E27FC236}">
                <a16:creationId xmlns:a16="http://schemas.microsoft.com/office/drawing/2014/main" id="{FAA6E54C-A34C-BCE4-7D7E-3F9FE5D863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1DBE3E-11B1-8203-C7C4-BA5D40F0C03D}"/>
              </a:ext>
            </a:extLst>
          </p:cNvPr>
          <p:cNvSpPr txBox="1"/>
          <p:nvPr/>
        </p:nvSpPr>
        <p:spPr>
          <a:xfrm>
            <a:off x="9819532" y="3357653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EB6AED-1125-FD7A-7B33-F77797277628}"/>
              </a:ext>
            </a:extLst>
          </p:cNvPr>
          <p:cNvSpPr txBox="1"/>
          <p:nvPr/>
        </p:nvSpPr>
        <p:spPr>
          <a:xfrm>
            <a:off x="7120782" y="3833141"/>
            <a:ext cx="166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3" name="yt_shape_11723"/>
          <p:cNvSpPr txBox="1"/>
          <p:nvPr/>
        </p:nvSpPr>
        <p:spPr>
          <a:xfrm>
            <a:off x="540000" y="1087404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22" name="yt_image_1172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8740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5" name="yt_shape_11725"/>
          <p:cNvSpPr txBox="1"/>
          <p:nvPr/>
        </p:nvSpPr>
        <p:spPr>
          <a:xfrm>
            <a:off x="540119" y="17792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为常数）的图象与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轴的一个交点为（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的两个实数根是（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26" name="yt_table_117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79988"/>
              </p:ext>
            </p:extLst>
          </p:nvPr>
        </p:nvGraphicFramePr>
        <p:xfrm>
          <a:off x="540000" y="2738708"/>
          <a:ext cx="6670993" cy="950976"/>
        </p:xfrm>
        <a:graphic>
          <a:graphicData uri="http://schemas.openxmlformats.org/drawingml/2006/table">
            <a:tbl>
              <a:tblPr/>
              <a:tblGrid>
                <a:gridCol w="3810318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2860675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sp>
        <p:nvSpPr>
          <p:cNvPr id="11728" name="yt_shape_11728"/>
          <p:cNvSpPr txBox="1"/>
          <p:nvPr/>
        </p:nvSpPr>
        <p:spPr>
          <a:xfrm>
            <a:off x="540119" y="3740262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小明在解二次函数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时，只抄对了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，求得图象过点（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他核对时，发现所抄的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比原来的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，则抛物线与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轴交点的情况是（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29" name="yt_table_117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088570"/>
              </p:ext>
            </p:extLst>
          </p:nvPr>
        </p:nvGraphicFramePr>
        <p:xfrm>
          <a:off x="540000" y="4725144"/>
          <a:ext cx="6197918" cy="950976"/>
        </p:xfrm>
        <a:graphic>
          <a:graphicData uri="http://schemas.openxmlformats.org/drawingml/2006/table">
            <a:tbl>
              <a:tblPr/>
              <a:tblGrid>
                <a:gridCol w="3810318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只有一个交点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BC8EBD2-F2C1-E543-B468-9518F9AB45A7}"/>
              </a:ext>
            </a:extLst>
          </p:cNvPr>
          <p:cNvSpPr txBox="1"/>
          <p:nvPr/>
        </p:nvSpPr>
        <p:spPr>
          <a:xfrm>
            <a:off x="7730382" y="22079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A713FB-2B4E-0395-C26F-07563868B737}"/>
              </a:ext>
            </a:extLst>
          </p:cNvPr>
          <p:cNvSpPr txBox="1"/>
          <p:nvPr/>
        </p:nvSpPr>
        <p:spPr>
          <a:xfrm>
            <a:off x="10776520" y="41945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1" name="yt_shape_11731"/>
          <p:cNvSpPr txBox="1"/>
          <p:nvPr/>
        </p:nvSpPr>
        <p:spPr>
          <a:xfrm>
            <a:off x="540119" y="26745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的图象有交点，则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若两个函数的图象只有一个交点，则交点坐标为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51865A-65DA-57C7-9326-7464A240D729}"/>
              </a:ext>
            </a:extLst>
          </p:cNvPr>
          <p:cNvSpPr txBox="1"/>
          <p:nvPr/>
        </p:nvSpPr>
        <p:spPr>
          <a:xfrm>
            <a:off x="5157046" y="3103226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E7FFA8-5979-9965-B857-61D8E79A5331}"/>
              </a:ext>
            </a:extLst>
          </p:cNvPr>
          <p:cNvSpPr txBox="1"/>
          <p:nvPr/>
        </p:nvSpPr>
        <p:spPr>
          <a:xfrm>
            <a:off x="1974108" y="357871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3" name="yt_shape_11733"/>
          <p:cNvSpPr txBox="1"/>
          <p:nvPr/>
        </p:nvSpPr>
        <p:spPr>
          <a:xfrm>
            <a:off x="540000" y="1281678"/>
            <a:ext cx="807112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为何非零实数，此方程总有两个实数根；</a:t>
            </a:r>
          </a:p>
        </p:txBody>
      </p:sp>
      <p:sp>
        <p:nvSpPr>
          <p:cNvPr id="11734" name="yt_shape_11734"/>
          <p:cNvSpPr txBox="1"/>
          <p:nvPr/>
        </p:nvSpPr>
        <p:spPr>
          <a:xfrm>
            <a:off x="540119" y="1733293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）两点，且｜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35" name="yt_shape_11735"/>
          <p:cNvSpPr txBox="1"/>
          <p:nvPr/>
        </p:nvSpPr>
        <p:spPr>
          <a:xfrm>
            <a:off x="540119" y="2628107"/>
            <a:ext cx="11111999" cy="173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）由题意，得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故无论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为何非零实数，此方程总有两个实数根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736" name="yt_shape_11736"/>
          <p:cNvSpPr txBox="1"/>
          <p:nvPr/>
        </p:nvSpPr>
        <p:spPr>
          <a:xfrm>
            <a:off x="540000" y="4409317"/>
            <a:ext cx="4667945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37" name="yt_shape_11737"/>
              <p:cNvSpPr txBox="1"/>
              <p:nvPr/>
            </p:nvSpPr>
            <p:spPr>
              <a:xfrm>
                <a:off x="540000" y="4860933"/>
                <a:ext cx="4834593" cy="1260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737" name="yt_shape_117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0933"/>
                <a:ext cx="4834593" cy="1260794"/>
              </a:xfrm>
              <a:prstGeom prst="rect">
                <a:avLst/>
              </a:prstGeom>
              <a:blipFill>
                <a:blip r:embed="rId2"/>
                <a:stretch>
                  <a:fillRect l="-3909" r="-1765" b="-6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39">
                <a:extLst>
                  <a:ext uri="{FF2B5EF4-FFF2-40B4-BE49-F238E27FC236}">
                    <a16:creationId xmlns:a16="http://schemas.microsoft.com/office/drawing/2014/main" id="{2D3838EE-BF4D-CCC8-5F85-5A670E12CCED}"/>
                  </a:ext>
                </a:extLst>
              </p:cNvPr>
              <p:cNvSpPr txBox="1"/>
              <p:nvPr/>
            </p:nvSpPr>
            <p:spPr>
              <a:xfrm>
                <a:off x="540119" y="6172527"/>
                <a:ext cx="3039294" cy="59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739">
                <a:extLst>
                  <a:ext uri="{FF2B5EF4-FFF2-40B4-BE49-F238E27FC236}">
                    <a16:creationId xmlns:a16="http://schemas.microsoft.com/office/drawing/2014/main" id="{2D3838EE-BF4D-CCC8-5F85-5A670E12C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172527"/>
                <a:ext cx="3039294" cy="599844"/>
              </a:xfrm>
              <a:prstGeom prst="rect">
                <a:avLst/>
              </a:prstGeom>
              <a:blipFill>
                <a:blip r:embed="rId3"/>
                <a:stretch>
                  <a:fillRect l="-6225" r="-3614" b="-16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C364D10-E0CC-8036-01DE-B43C623D06D3}"/>
              </a:ext>
            </a:extLst>
          </p:cNvPr>
          <p:cNvSpPr txBox="1"/>
          <p:nvPr/>
        </p:nvSpPr>
        <p:spPr>
          <a:xfrm>
            <a:off x="450108" y="2581301"/>
            <a:ext cx="3075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A1F381-00F3-0625-FAE8-D1FF69191401}"/>
              </a:ext>
            </a:extLst>
          </p:cNvPr>
          <p:cNvSpPr txBox="1"/>
          <p:nvPr/>
        </p:nvSpPr>
        <p:spPr>
          <a:xfrm>
            <a:off x="450108" y="3020213"/>
            <a:ext cx="112687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6E2407-45FA-A05F-4FEB-E75AA0C04D58}"/>
              </a:ext>
            </a:extLst>
          </p:cNvPr>
          <p:cNvSpPr txBox="1"/>
          <p:nvPr/>
        </p:nvSpPr>
        <p:spPr>
          <a:xfrm>
            <a:off x="450108" y="3459125"/>
            <a:ext cx="10436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C031E4-F9C6-7302-CC45-D5DC69370B28}"/>
              </a:ext>
            </a:extLst>
          </p:cNvPr>
          <p:cNvSpPr txBox="1"/>
          <p:nvPr/>
        </p:nvSpPr>
        <p:spPr>
          <a:xfrm>
            <a:off x="450108" y="3898037"/>
            <a:ext cx="657294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故无论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为何非零实数，此方程总有两个实数根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D544B5-82DA-B870-B928-80DF1FE409AB}"/>
              </a:ext>
            </a:extLst>
          </p:cNvPr>
          <p:cNvSpPr txBox="1"/>
          <p:nvPr/>
        </p:nvSpPr>
        <p:spPr>
          <a:xfrm>
            <a:off x="449989" y="4362511"/>
            <a:ext cx="48028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5EDFA21-0B04-162E-B49A-438DCBFB72CB}"/>
                  </a:ext>
                </a:extLst>
              </p:cNvPr>
              <p:cNvSpPr txBox="1"/>
              <p:nvPr/>
            </p:nvSpPr>
            <p:spPr>
              <a:xfrm>
                <a:off x="449989" y="4814127"/>
                <a:ext cx="2922333" cy="7157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5EDFA21-0B04-162E-B49A-438DCBFB7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4127"/>
                <a:ext cx="2922333" cy="715785"/>
              </a:xfrm>
              <a:prstGeom prst="rect">
                <a:avLst/>
              </a:prstGeom>
              <a:blipFill>
                <a:blip r:embed="rId4"/>
                <a:stretch>
                  <a:fillRect l="-3340" r="-3549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A1D826-7C2B-560D-C4C6-0F6F7C34155D}"/>
                  </a:ext>
                </a:extLst>
              </p:cNvPr>
              <p:cNvSpPr txBox="1"/>
              <p:nvPr/>
            </p:nvSpPr>
            <p:spPr>
              <a:xfrm>
                <a:off x="449989" y="5436300"/>
                <a:ext cx="4917122" cy="720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A1D826-7C2B-560D-C4C6-0F6F7C3415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6300"/>
                <a:ext cx="4917122" cy="720040"/>
              </a:xfrm>
              <a:prstGeom prst="rect">
                <a:avLst/>
              </a:prstGeom>
              <a:blipFill>
                <a:blip r:embed="rId5"/>
                <a:stretch>
                  <a:fillRect l="-1985" r="-1985" b="-6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56C7BF4-9F1C-3B3A-603F-7AE80DFEEAB9}"/>
                  </a:ext>
                </a:extLst>
              </p:cNvPr>
              <p:cNvSpPr txBox="1"/>
              <p:nvPr/>
            </p:nvSpPr>
            <p:spPr>
              <a:xfrm>
                <a:off x="450108" y="6125721"/>
                <a:ext cx="3139186" cy="687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56C7BF4-9F1C-3B3A-603F-7AE80DFEE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25721"/>
                <a:ext cx="3139186" cy="687655"/>
              </a:xfrm>
              <a:prstGeom prst="rect">
                <a:avLst/>
              </a:prstGeom>
              <a:blipFill>
                <a:blip r:embed="rId6"/>
                <a:stretch>
                  <a:fillRect l="-3107" r="-3107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B3F46F78-E366-92A7-E949-44A81A4BBDFE}"/>
              </a:ext>
            </a:extLst>
          </p:cNvPr>
          <p:cNvSpPr txBox="1"/>
          <p:nvPr/>
        </p:nvSpPr>
        <p:spPr>
          <a:xfrm>
            <a:off x="540000" y="785082"/>
            <a:ext cx="11268711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（乐山市中考改编）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1995</Words>
  <Application>Microsoft Office PowerPoint</Application>
  <PresentationFormat>宽屏</PresentationFormat>
  <Paragraphs>139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46</cp:revision>
  <dcterms:created xsi:type="dcterms:W3CDTF">2023-05-05T05:33:04Z</dcterms:created>
  <dcterms:modified xsi:type="dcterms:W3CDTF">2023-10-19T13:57:58Z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