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8" r:id="rId5"/>
    <p:sldId id="371" r:id="rId6"/>
    <p:sldId id="373" r:id="rId7"/>
    <p:sldId id="374" r:id="rId8"/>
    <p:sldId id="376" r:id="rId9"/>
    <p:sldId id="379" r:id="rId10"/>
    <p:sldId id="380" r:id="rId11"/>
    <p:sldId id="381" r:id="rId12"/>
    <p:sldId id="382" r:id="rId13"/>
    <p:sldId id="383" r:id="rId14"/>
    <p:sldId id="385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40" y="5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7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bin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3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7" name="yt_shape_10267"/>
          <p:cNvSpPr txBox="1"/>
          <p:nvPr/>
        </p:nvSpPr>
        <p:spPr>
          <a:xfrm>
            <a:off x="540000" y="1003353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266" name="yt_image_10266">
            <a:extLst>
              <a:ext uri="">
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03353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9" name="yt_shape_10269"/>
          <p:cNvSpPr txBox="1"/>
          <p:nvPr/>
        </p:nvSpPr>
        <p:spPr>
          <a:xfrm>
            <a:off x="540000" y="1700936"/>
            <a:ext cx="62180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角的三角函数值填入下表中：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270" name="yt_table_10270" title="H_305.7401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41684902"/>
                  </p:ext>
                </p:extLst>
              </p:nvPr>
            </p:nvGraphicFramePr>
            <p:xfrm>
              <a:off x="540003" y="2332603"/>
              <a:ext cx="11111997" cy="3886583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81969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8115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955575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955575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 lang="en-US" altLang="zh-CN" sz="2400" b="0" i="1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 lang="en-US" altLang="zh-CN" sz="2400" b="0" i="1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 lang="en-US" altLang="zh-CN" sz="2400" b="0" i="1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sin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cos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tan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30°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12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12"/>
                              <a:ea typeface="宋体" pitchFamily="12"/>
                              <a:cs typeface="宋体" pitchFamily="12"/>
                            </a:rPr>
                            <a:t>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1200" b="0" i="0" u="none" dirty="0">
                            <a:solidFill>
                              <a:srgbClr val="FF0000"/>
                            </a:solidFill>
                            <a:effectLst/>
                            <a:latin typeface="Times New Roman" pitchFamily="12"/>
                            <a:ea typeface="宋体" pitchFamily="12"/>
                            <a:cs typeface="宋体" pitchFamily="12"/>
                          </a:endParaRP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12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12"/>
                              <a:ea typeface="宋体" pitchFamily="12"/>
                              <a:cs typeface="宋体" pitchFamily="12"/>
                            </a:rPr>
                            <a:t>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 smtClean="0">
                                          <a:solidFill>
                                            <a:srgbClr val="FE0000">
                                              <a:alpha val="0"/>
                                            </a:srgbClr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 smtClean="0">
                                          <a:solidFill>
                                            <a:srgbClr val="FE0000">
                                              <a:alpha val="0"/>
                                            </a:srgbClr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1200" b="0" i="0" u="none">
                            <a:solidFill>
                              <a:srgbClr val="FF0000"/>
                            </a:solidFill>
                            <a:effectLst/>
                            <a:latin typeface="Times New Roman" pitchFamily="12"/>
                            <a:ea typeface="宋体" pitchFamily="12"/>
                            <a:cs typeface="宋体" pitchFamily="12"/>
                          </a:endParaRP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12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12"/>
                              <a:ea typeface="宋体" pitchFamily="12"/>
                              <a:cs typeface="宋体" pitchFamily="12"/>
                            </a:rPr>
                            <a:t>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 smtClean="0">
                                          <a:solidFill>
                                            <a:srgbClr val="FE0000">
                                              <a:alpha val="0"/>
                                            </a:srgbClr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 smtClean="0">
                                          <a:solidFill>
                                            <a:srgbClr val="FE0000">
                                              <a:alpha val="0"/>
                                            </a:srgbClr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1200" b="0" i="0" u="none">
                            <a:solidFill>
                              <a:srgbClr val="FF0000"/>
                            </a:solidFill>
                            <a:effectLst/>
                            <a:latin typeface="Times New Roman" pitchFamily="12"/>
                            <a:ea typeface="宋体" pitchFamily="12"/>
                            <a:cs typeface="宋体" pitchFamily="12"/>
                          </a:endParaRP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45°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12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12"/>
                              <a:ea typeface="宋体" pitchFamily="12"/>
                              <a:cs typeface="宋体" pitchFamily="12"/>
                            </a:rPr>
                            <a:t>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 smtClean="0">
                                          <a:solidFill>
                                            <a:srgbClr val="FE0000">
                                              <a:alpha val="0"/>
                                            </a:srgbClr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 smtClean="0">
                                          <a:solidFill>
                                            <a:srgbClr val="FE0000">
                                              <a:alpha val="0"/>
                                            </a:srgbClr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1200" b="0" i="0" u="none">
                            <a:solidFill>
                              <a:srgbClr val="FF0000"/>
                            </a:solidFill>
                            <a:effectLst/>
                            <a:latin typeface="Times New Roman" pitchFamily="12"/>
                            <a:ea typeface="宋体" pitchFamily="12"/>
                            <a:cs typeface="宋体" pitchFamily="12"/>
                          </a:endParaRP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12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12"/>
                              <a:ea typeface="宋体" pitchFamily="12"/>
                              <a:cs typeface="宋体" pitchFamily="12"/>
                            </a:rPr>
                            <a:t>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 smtClean="0">
                                          <a:solidFill>
                                            <a:srgbClr val="FE0000">
                                              <a:alpha val="0"/>
                                            </a:srgbClr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 smtClean="0">
                                          <a:solidFill>
                                            <a:srgbClr val="FE0000">
                                              <a:alpha val="0"/>
                                            </a:srgbClr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1200" b="0" i="0" u="none">
                            <a:solidFill>
                              <a:srgbClr val="FF0000"/>
                            </a:solidFill>
                            <a:effectLst/>
                            <a:latin typeface="Times New Roman" pitchFamily="12"/>
                            <a:ea typeface="宋体" pitchFamily="12"/>
                            <a:cs typeface="宋体" pitchFamily="12"/>
                          </a:endParaRP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60°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12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12"/>
                              <a:ea typeface="宋体" pitchFamily="12"/>
                              <a:cs typeface="宋体" pitchFamily="12"/>
                            </a:rPr>
                            <a:t>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 smtClean="0">
                                          <a:solidFill>
                                            <a:srgbClr val="FE0000">
                                              <a:alpha val="0"/>
                                            </a:srgbClr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 smtClean="0">
                                          <a:solidFill>
                                            <a:srgbClr val="FE0000">
                                              <a:alpha val="0"/>
                                            </a:srgbClr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1200" b="0" i="0" u="none">
                            <a:solidFill>
                              <a:srgbClr val="FF0000"/>
                            </a:solidFill>
                            <a:effectLst/>
                            <a:latin typeface="Times New Roman" pitchFamily="12"/>
                            <a:ea typeface="宋体" pitchFamily="12"/>
                            <a:cs typeface="宋体" pitchFamily="12"/>
                          </a:endParaRP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12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12"/>
                              <a:ea typeface="宋体" pitchFamily="12"/>
                              <a:cs typeface="宋体" pitchFamily="12"/>
                            </a:rPr>
                            <a:t>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1200" b="0" i="0" u="none">
                            <a:solidFill>
                              <a:srgbClr val="FF0000"/>
                            </a:solidFill>
                            <a:effectLst/>
                            <a:latin typeface="Times New Roman" pitchFamily="12"/>
                            <a:ea typeface="宋体" pitchFamily="12"/>
                            <a:cs typeface="宋体" pitchFamily="12"/>
                          </a:endParaRP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12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12"/>
                              <a:ea typeface="宋体" pitchFamily="12"/>
                              <a:cs typeface="宋体" pitchFamily="12"/>
                            </a:rPr>
                            <a:t>​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zh-CN" altLang="zh-CN" sz="1200" b="0" i="0" u="none" dirty="0">
                            <a:solidFill>
                              <a:srgbClr val="FF0000"/>
                            </a:solidFill>
                            <a:effectLst/>
                            <a:latin typeface="Times New Roman" pitchFamily="12"/>
                            <a:ea typeface="宋体" pitchFamily="12"/>
                            <a:cs typeface="宋体" pitchFamily="12"/>
                          </a:endParaRP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270" name="yt_table_10270" title="H_305.7401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41684902"/>
                  </p:ext>
                </p:extLst>
              </p:nvPr>
            </p:nvGraphicFramePr>
            <p:xfrm>
              <a:off x="540003" y="2332603"/>
              <a:ext cx="11111997" cy="3886583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81969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8115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955575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955575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1470470">
                    <a:tc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 lang="en-US" altLang="zh-CN" sz="2400" b="0" i="1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 lang="en-US" altLang="zh-CN" sz="2400" b="0" i="1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 lang="en-US" altLang="zh-CN" sz="2400" b="0" i="1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sin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cos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tan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80651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30°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3"/>
                          <a:stretch>
                            <a:fillRect l="-118670" t="-184091" r="-248338" b="-2015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3"/>
                          <a:stretch>
                            <a:fillRect l="-176289" t="-184091" r="-100206" b="-2015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3"/>
                          <a:stretch>
                            <a:fillRect l="-276289" t="-184091" r="-206" b="-2015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805371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45°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3"/>
                          <a:stretch>
                            <a:fillRect l="-118670" t="-281955" r="-248338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3"/>
                          <a:stretch>
                            <a:fillRect l="-176289" t="-281955" r="-100206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804228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60°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3"/>
                          <a:stretch>
                            <a:fillRect l="-118670" t="-384848" r="-248338" b="-75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3"/>
                          <a:stretch>
                            <a:fillRect l="-176289" t="-384848" r="-100206" b="-75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3"/>
                          <a:stretch>
                            <a:fillRect l="-276289" t="-384848" r="-206" b="-75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91A741D-A54E-909F-D94C-723AA8E9198E}"/>
                  </a:ext>
                </a:extLst>
              </p:cNvPr>
              <p:cNvSpPr txBox="1"/>
              <p:nvPr/>
            </p:nvSpPr>
            <p:spPr>
              <a:xfrm>
                <a:off x="4411743" y="3789040"/>
                <a:ext cx="30867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91A741D-A54E-909F-D94C-723AA8E919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1743" y="3789040"/>
                <a:ext cx="308674" cy="726326"/>
              </a:xfrm>
              <a:prstGeom prst="rect">
                <a:avLst/>
              </a:prstGeom>
              <a:blipFill>
                <a:blip r:embed="rId4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2A05687-09F6-D75A-C471-2A71962B432B}"/>
                  </a:ext>
                </a:extLst>
              </p:cNvPr>
              <p:cNvSpPr txBox="1"/>
              <p:nvPr/>
            </p:nvSpPr>
            <p:spPr>
              <a:xfrm>
                <a:off x="6957332" y="3789040"/>
                <a:ext cx="454788" cy="8064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2A05687-09F6-D75A-C471-2A71962B43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7332" y="3789040"/>
                <a:ext cx="454788" cy="8064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910306D-468C-C3BB-27B9-BC1E3311E82B}"/>
                  </a:ext>
                </a:extLst>
              </p:cNvPr>
              <p:cNvSpPr txBox="1"/>
              <p:nvPr/>
            </p:nvSpPr>
            <p:spPr>
              <a:xfrm>
                <a:off x="9922432" y="3789040"/>
                <a:ext cx="454788" cy="808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910306D-468C-C3BB-27B9-BC1E3311E8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22432" y="3789040"/>
                <a:ext cx="454788" cy="808686"/>
              </a:xfrm>
              <a:prstGeom prst="rect">
                <a:avLst/>
              </a:prstGeom>
              <a:blipFill>
                <a:blip r:embed="rId6"/>
                <a:stretch>
                  <a:fillRect l="-13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80ABD58-35DF-0AD9-CD16-7649DF9DC704}"/>
                  </a:ext>
                </a:extLst>
              </p:cNvPr>
              <p:cNvSpPr txBox="1"/>
              <p:nvPr/>
            </p:nvSpPr>
            <p:spPr>
              <a:xfrm>
                <a:off x="4345068" y="4586029"/>
                <a:ext cx="454788" cy="807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80ABD58-35DF-0AD9-CD16-7649DF9DC7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5068" y="4586029"/>
                <a:ext cx="454788" cy="807543"/>
              </a:xfrm>
              <a:prstGeom prst="rect">
                <a:avLst/>
              </a:prstGeom>
              <a:blipFill>
                <a:blip r:embed="rId7"/>
                <a:stretch>
                  <a:fillRect l="-13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CE8FA54-F291-51D2-B1B3-6A3CC9AB2711}"/>
                  </a:ext>
                </a:extLst>
              </p:cNvPr>
              <p:cNvSpPr txBox="1"/>
              <p:nvPr/>
            </p:nvSpPr>
            <p:spPr>
              <a:xfrm>
                <a:off x="6957332" y="4586029"/>
                <a:ext cx="454788" cy="807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CE8FA54-F291-51D2-B1B3-6A3CC9AB27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7332" y="4586029"/>
                <a:ext cx="454788" cy="80754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A33111DD-C368-2BB3-330E-0245A5FDF9F0}"/>
              </a:ext>
            </a:extLst>
          </p:cNvPr>
          <p:cNvSpPr txBox="1"/>
          <p:nvPr/>
        </p:nvSpPr>
        <p:spPr>
          <a:xfrm>
            <a:off x="10017682" y="4681279"/>
            <a:ext cx="3324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9283A2C-E174-B80F-A9CA-4EE0B85F7D8F}"/>
                  </a:ext>
                </a:extLst>
              </p:cNvPr>
              <p:cNvSpPr txBox="1"/>
              <p:nvPr/>
            </p:nvSpPr>
            <p:spPr>
              <a:xfrm>
                <a:off x="4345068" y="5400925"/>
                <a:ext cx="454788" cy="8064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9283A2C-E174-B80F-A9CA-4EE0B85F7D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5068" y="5400925"/>
                <a:ext cx="454788" cy="806400"/>
              </a:xfrm>
              <a:prstGeom prst="rect">
                <a:avLst/>
              </a:prstGeom>
              <a:blipFill>
                <a:blip r:embed="rId9"/>
                <a:stretch>
                  <a:fillRect l="-13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2925E50-E3DF-5399-091C-F9C8B72C05F9}"/>
                  </a:ext>
                </a:extLst>
              </p:cNvPr>
              <p:cNvSpPr txBox="1"/>
              <p:nvPr/>
            </p:nvSpPr>
            <p:spPr>
              <a:xfrm>
                <a:off x="7024007" y="5400925"/>
                <a:ext cx="30867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2925E50-E3DF-5399-091C-F9C8B72C05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4007" y="5400925"/>
                <a:ext cx="308674" cy="726326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83072AA-FB3A-525A-DAFD-B9C49672D8CA}"/>
                  </a:ext>
                </a:extLst>
              </p:cNvPr>
              <p:cNvSpPr txBox="1"/>
              <p:nvPr/>
            </p:nvSpPr>
            <p:spPr>
              <a:xfrm>
                <a:off x="9884332" y="5448550"/>
                <a:ext cx="54851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83072AA-FB3A-525A-DAFD-B9C49672D8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84332" y="5448550"/>
                <a:ext cx="548514" cy="554686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32D579A-808F-F3F3-96A4-87E1D50F49DD}"/>
              </a:ext>
            </a:extLst>
          </p:cNvPr>
          <p:cNvCxnSpPr>
            <a:cxnSpLocks/>
          </p:cNvCxnSpPr>
          <p:nvPr/>
        </p:nvCxnSpPr>
        <p:spPr>
          <a:xfrm flipH="1" flipV="1">
            <a:off x="1343472" y="2332603"/>
            <a:ext cx="2016224" cy="1463624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0A21B2A3-2734-DD8C-9E35-660F3D33031B}"/>
              </a:ext>
            </a:extLst>
          </p:cNvPr>
          <p:cNvCxnSpPr>
            <a:cxnSpLocks/>
          </p:cNvCxnSpPr>
          <p:nvPr/>
        </p:nvCxnSpPr>
        <p:spPr>
          <a:xfrm flipH="1" flipV="1">
            <a:off x="540000" y="3060821"/>
            <a:ext cx="2819696" cy="735406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0F992233-6ADA-9FF4-DC86-12E9F4D5EF33}"/>
              </a:ext>
            </a:extLst>
          </p:cNvPr>
          <p:cNvSpPr txBox="1"/>
          <p:nvPr/>
        </p:nvSpPr>
        <p:spPr>
          <a:xfrm>
            <a:off x="1794075" y="2307744"/>
            <a:ext cx="1544808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三角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函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数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66DAD99-CA3E-AB4E-8D28-BABE8308EF07}"/>
              </a:ext>
            </a:extLst>
          </p:cNvPr>
          <p:cNvSpPr txBox="1"/>
          <p:nvPr/>
        </p:nvSpPr>
        <p:spPr>
          <a:xfrm>
            <a:off x="-297683" y="2647252"/>
            <a:ext cx="2433243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三角函数值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521FD27-DA1D-5A40-9C6C-E172D363A7C7}"/>
              </a:ext>
            </a:extLst>
          </p:cNvPr>
          <p:cNvSpPr txBox="1"/>
          <p:nvPr/>
        </p:nvSpPr>
        <p:spPr>
          <a:xfrm>
            <a:off x="710140" y="3275379"/>
            <a:ext cx="1104748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角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28" name="yt_shape_10328"/>
              <p:cNvSpPr txBox="1"/>
              <p:nvPr/>
            </p:nvSpPr>
            <p:spPr>
              <a:xfrm>
                <a:off x="540119" y="2065532"/>
                <a:ext cx="11111999" cy="308693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是锐角，且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为锐角，由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28" name="yt_shape_10328" descr="{&quot;rangeId&quot;:1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65532"/>
                <a:ext cx="11111999" cy="3086935"/>
              </a:xfrm>
              <a:prstGeom prst="rect">
                <a:avLst/>
              </a:prstGeom>
              <a:blipFill>
                <a:blip r:embed="rId2"/>
                <a:stretch>
                  <a:fillRect l="-1701" r="-823" b="-23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1FB3149-15EC-89B4-6D7E-3608F867E09F}"/>
                  </a:ext>
                </a:extLst>
              </p:cNvPr>
              <p:cNvSpPr txBox="1"/>
              <p:nvPr/>
            </p:nvSpPr>
            <p:spPr>
              <a:xfrm>
                <a:off x="450108" y="3214939"/>
                <a:ext cx="79127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为锐角，由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9, 'hasSerialNum': 1}">
                <a:extLst>
                  <a:ext uri="{FF2B5EF4-FFF2-40B4-BE49-F238E27FC236}">
                    <a16:creationId xmlns:a16="http://schemas.microsoft.com/office/drawing/2014/main" id="{01FB3149-15EC-89B4-6D7E-3608F867E0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14939"/>
                <a:ext cx="7912798" cy="765061"/>
              </a:xfrm>
              <a:prstGeom prst="rect">
                <a:avLst/>
              </a:prstGeom>
              <a:blipFill>
                <a:blip r:embed="rId3"/>
                <a:stretch>
                  <a:fillRect l="-1233" r="-77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D991F26-B38B-717C-EECA-05A0DEA0BA99}"/>
              </a:ext>
            </a:extLst>
          </p:cNvPr>
          <p:cNvSpPr txBox="1"/>
          <p:nvPr/>
        </p:nvSpPr>
        <p:spPr>
          <a:xfrm>
            <a:off x="450108" y="3886388"/>
            <a:ext cx="1453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19709A2-DFC3-7DAE-E24D-12CCE501D573}"/>
                  </a:ext>
                </a:extLst>
              </p:cNvPr>
              <p:cNvSpPr txBox="1"/>
              <p:nvPr/>
            </p:nvSpPr>
            <p:spPr>
              <a:xfrm>
                <a:off x="450108" y="4361876"/>
                <a:ext cx="4709414" cy="807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9, 'hasSerialNum': 1}">
                <a:extLst>
                  <a:ext uri="{FF2B5EF4-FFF2-40B4-BE49-F238E27FC236}">
                    <a16:creationId xmlns:a16="http://schemas.microsoft.com/office/drawing/2014/main" id="{919709A2-DFC3-7DAE-E24D-12CCE501D5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61876"/>
                <a:ext cx="4709414" cy="807543"/>
              </a:xfrm>
              <a:prstGeom prst="rect">
                <a:avLst/>
              </a:prstGeom>
              <a:blipFill>
                <a:blip r:embed="rId4"/>
                <a:stretch>
                  <a:fillRect l="-2073" r="-2073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2" name="yt_shape_10332"/>
          <p:cNvSpPr txBox="1"/>
          <p:nvPr/>
        </p:nvSpPr>
        <p:spPr>
          <a:xfrm>
            <a:off x="540119" y="119240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，圆规两脚形成的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称为圆规的张角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一个圆规两脚长均为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，最大张角为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，你能否画出一个半径为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的圆？请借助图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333" name="yt_image_1033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4152" y="2383370"/>
            <a:ext cx="4000500" cy="184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0335">
                <a:extLst>
                  <a:ext uri="{FF2B5EF4-FFF2-40B4-BE49-F238E27FC236}">
                    <a16:creationId xmlns:a16="http://schemas.microsoft.com/office/drawing/2014/main" id="{21F33277-9708-F009-4D08-CB8CAFE780D8}"/>
                  </a:ext>
                </a:extLst>
              </p:cNvPr>
              <p:cNvSpPr txBox="1"/>
              <p:nvPr/>
            </p:nvSpPr>
            <p:spPr>
              <a:xfrm>
                <a:off x="630130" y="2681137"/>
                <a:ext cx="6054543" cy="34661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是等腰三角形，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·cos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20.8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20cm.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能画出一个半径为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0335">
                <a:extLst>
                  <a:ext uri="{FF2B5EF4-FFF2-40B4-BE49-F238E27FC236}">
                    <a16:creationId xmlns:a16="http://schemas.microsoft.com/office/drawing/2014/main" id="{21F33277-9708-F009-4D08-CB8CAFE780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130" y="2681137"/>
                <a:ext cx="6054543" cy="3466142"/>
              </a:xfrm>
              <a:prstGeom prst="rect">
                <a:avLst/>
              </a:prstGeom>
              <a:blipFill>
                <a:blip r:embed="rId3"/>
                <a:stretch>
                  <a:fillRect l="-3018" t="-1585" r="-2113" b="-45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0338">
            <a:extLst>
              <a:ext uri="{FF2B5EF4-FFF2-40B4-BE49-F238E27FC236}">
                <a16:creationId xmlns:a16="http://schemas.microsoft.com/office/drawing/2014/main" id="{E6AC1747-2BDF-9124-8B57-914E338DA33B}"/>
              </a:ext>
            </a:extLst>
          </p:cNvPr>
          <p:cNvSpPr txBox="1"/>
          <p:nvPr/>
        </p:nvSpPr>
        <p:spPr>
          <a:xfrm>
            <a:off x="4903252" y="6350431"/>
            <a:ext cx="2170338" cy="113460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300" b="0" i="0" u="none" spc="-6300">
                <a:solidFill>
                  <a:srgbClr val="1EE3CF"/>
                </a:solidFill>
                <a:effectLst/>
                <a:latin typeface="Times New Roman" pitchFamily="63"/>
                <a:ea typeface="宋体" pitchFamily="63"/>
                <a:cs typeface="宋体" pitchFamily="63"/>
              </a:rPr>
              <a:t> </a:t>
            </a:r>
            <a:r>
              <a:rPr lang="en-US" altLang="zh-CN" sz="6300" b="0" i="0" u="none" spc="15349">
                <a:solidFill>
                  <a:srgbClr val="1EE3CF"/>
                </a:solidFill>
                <a:effectLst/>
                <a:latin typeface="Times New Roman" pitchFamily="63"/>
                <a:ea typeface="宋体" pitchFamily="63"/>
                <a:cs typeface="宋体" pitchFamily="63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0337">
            <a:extLst>
              <a:ext uri="{FF2B5EF4-FFF2-40B4-BE49-F238E27FC236}">
                <a16:creationId xmlns:a16="http://schemas.microsoft.com/office/drawing/2014/main" id="{B58694D8-5783-90D1-268F-63BAFAAABA67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13030" y="4646538"/>
            <a:ext cx="2148840" cy="1255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185BE056-D9DC-EA3C-A78B-04D879001165}"/>
              </a:ext>
            </a:extLst>
          </p:cNvPr>
          <p:cNvSpPr txBox="1"/>
          <p:nvPr/>
        </p:nvSpPr>
        <p:spPr>
          <a:xfrm>
            <a:off x="540119" y="2634331"/>
            <a:ext cx="6176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是等腰三角形，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999ABB9-D7AC-B6A1-E954-66DCED2BDA63}"/>
                  </a:ext>
                </a:extLst>
              </p:cNvPr>
              <p:cNvSpPr txBox="1"/>
              <p:nvPr/>
            </p:nvSpPr>
            <p:spPr>
              <a:xfrm>
                <a:off x="540119" y="3109819"/>
                <a:ext cx="4444111" cy="8741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999ABB9-D7AC-B6A1-E954-66DCED2BDA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09819"/>
                <a:ext cx="4444111" cy="874154"/>
              </a:xfrm>
              <a:prstGeom prst="rect">
                <a:avLst/>
              </a:prstGeom>
              <a:blipFill>
                <a:blip r:embed="rId5"/>
                <a:stretch>
                  <a:fillRect l="-2195" r="-2058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81D7D7B3-E18A-4D14-3131-3C8FB201E9FF}"/>
              </a:ext>
            </a:extLst>
          </p:cNvPr>
          <p:cNvSpPr txBox="1"/>
          <p:nvPr/>
        </p:nvSpPr>
        <p:spPr>
          <a:xfrm>
            <a:off x="540119" y="3890361"/>
            <a:ext cx="3515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E9DB73A-C5B6-D6FB-3851-C3B2373F4285}"/>
                  </a:ext>
                </a:extLst>
              </p:cNvPr>
              <p:cNvSpPr txBox="1"/>
              <p:nvPr/>
            </p:nvSpPr>
            <p:spPr>
              <a:xfrm>
                <a:off x="540119" y="4365849"/>
                <a:ext cx="5561901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·cos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E9DB73A-C5B6-D6FB-3851-C3B2373F42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365849"/>
                <a:ext cx="5561901" cy="850024"/>
              </a:xfrm>
              <a:prstGeom prst="rect">
                <a:avLst/>
              </a:prstGeom>
              <a:blipFill>
                <a:blip r:embed="rId6"/>
                <a:stretch>
                  <a:fillRect l="-1754" r="-1754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EE135C5-CCDB-1D9F-4597-3D2AE0623A98}"/>
                  </a:ext>
                </a:extLst>
              </p:cNvPr>
              <p:cNvSpPr txBox="1"/>
              <p:nvPr/>
            </p:nvSpPr>
            <p:spPr>
              <a:xfrm>
                <a:off x="540119" y="5122261"/>
                <a:ext cx="528720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20.8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20cm.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EE135C5-CCDB-1D9F-4597-3D2AE0623A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122261"/>
                <a:ext cx="5287201" cy="613931"/>
              </a:xfrm>
              <a:prstGeom prst="rect">
                <a:avLst/>
              </a:prstGeom>
              <a:blipFill>
                <a:blip r:embed="rId7"/>
                <a:stretch>
                  <a:fillRect l="-1845" r="-1499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AE0A0F55-5B96-A1FE-483D-0CD878A75C32}"/>
              </a:ext>
            </a:extLst>
          </p:cNvPr>
          <p:cNvSpPr txBox="1"/>
          <p:nvPr/>
        </p:nvSpPr>
        <p:spPr>
          <a:xfrm>
            <a:off x="540119" y="5642580"/>
            <a:ext cx="4285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能画出一个半径为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1" name="yt_shape_10341"/>
          <p:cNvSpPr txBox="1"/>
          <p:nvPr/>
        </p:nvSpPr>
        <p:spPr>
          <a:xfrm>
            <a:off x="540000" y="2037726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340" name="yt_image_10340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37726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343" name="yt_shape_10343"/>
              <p:cNvSpPr txBox="1"/>
              <p:nvPr/>
            </p:nvSpPr>
            <p:spPr>
              <a:xfrm>
                <a:off x="540119" y="2735309"/>
                <a:ext cx="11111999" cy="244496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一般地，当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为锐角时，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）的值可以用下面的公式求得：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例如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sin60°·cos30°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cos60°·sin30°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类似地，可以求得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sin15°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343" name="yt_shape_10343" descr="{&quot;rangeId&quot;:2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35309"/>
                <a:ext cx="11111999" cy="2444965"/>
              </a:xfrm>
              <a:prstGeom prst="rect">
                <a:avLst/>
              </a:prstGeom>
              <a:blipFill>
                <a:blip r:embed="rId3"/>
                <a:stretch>
                  <a:fillRect l="-1701" t="-2244" r="-714" b="-32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CA7C0C0-9D47-FC61-81ED-826C0AD5F5C9}"/>
                  </a:ext>
                </a:extLst>
              </p:cNvPr>
              <p:cNvSpPr txBox="1"/>
              <p:nvPr/>
            </p:nvSpPr>
            <p:spPr>
              <a:xfrm>
                <a:off x="3719790" y="4221088"/>
                <a:ext cx="891413" cy="807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CA7C0C0-9D47-FC61-81ED-826C0AD5F5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9790" y="4221088"/>
                <a:ext cx="891413" cy="8075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6" name="yt_shape_10346"/>
          <p:cNvSpPr txBox="1"/>
          <p:nvPr/>
        </p:nvSpPr>
        <p:spPr>
          <a:xfrm>
            <a:off x="540000" y="1844824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0345" name="yt_image_1034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21655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48" name="yt_shape_10348"/>
          <p:cNvSpPr txBox="1"/>
          <p:nvPr/>
        </p:nvSpPr>
        <p:spPr>
          <a:xfrm>
            <a:off x="1552522" y="2295823"/>
            <a:ext cx="9086957" cy="199206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spAutoFit/>
          </a:bodyPr>
          <a:lstStyle/>
          <a:p>
            <a:pPr algn="ctr" eaLnBrk="1" latinLnBrk="0" hangingPunct="0">
              <a:lnSpc>
                <a:spcPct val="10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借助含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的直角三角形三边关系，记忆特殊角的三角函数值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ctr" eaLnBrk="1" latinLnBrk="0" hangingPunct="0">
              <a:lnSpc>
                <a:spcPct val="100000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cs typeface="宋体" pitchFamily="24"/>
            </a:endParaRPr>
          </a:p>
          <a:p>
            <a:pPr algn="ctr" eaLnBrk="1" latinLnBrk="0" hangingPunct="0">
              <a:lnSpc>
                <a:spcPct val="100000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  <a:p>
            <a:pPr algn="ctr" eaLnBrk="1" latinLnBrk="0" hangingPunct="0">
              <a:lnSpc>
                <a:spcPct val="100000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cs typeface="宋体" pitchFamily="24"/>
            </a:endParaRPr>
          </a:p>
          <a:p>
            <a:pPr algn="ctr" eaLnBrk="1" latinLnBrk="0" hangingPunct="0">
              <a:lnSpc>
                <a:spcPct val="100000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</p:txBody>
      </p:sp>
      <p:pic>
        <p:nvPicPr>
          <p:cNvPr id="10349" name="yt_image_1034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28376" y="3013713"/>
            <a:ext cx="3135247" cy="106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3" name="yt_shape_10273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272" name="yt_image_10272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75" name="yt_shape_10275"/>
          <p:cNvSpPr txBox="1"/>
          <p:nvPr/>
        </p:nvSpPr>
        <p:spPr>
          <a:xfrm>
            <a:off x="540000" y="1603297"/>
            <a:ext cx="444673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特殊角的三角函数值</a:t>
            </a:r>
          </a:p>
        </p:txBody>
      </p:sp>
      <p:sp>
        <p:nvSpPr>
          <p:cNvPr id="10276" name="yt_shape_10276"/>
          <p:cNvSpPr txBox="1"/>
          <p:nvPr/>
        </p:nvSpPr>
        <p:spPr>
          <a:xfrm>
            <a:off x="540000" y="2102862"/>
            <a:ext cx="55351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（天津市中考）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2sin60°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77" name="yt_table_10277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96437765"/>
                  </p:ext>
                </p:extLst>
              </p:nvPr>
            </p:nvGraphicFramePr>
            <p:xfrm>
              <a:off x="540000" y="2582165"/>
              <a:ext cx="7303707" cy="63271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053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054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055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05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277" name="yt_table_10277" descr="{&quot;rangeId&quot;:3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96437765"/>
                  </p:ext>
                </p:extLst>
              </p:nvPr>
            </p:nvGraphicFramePr>
            <p:xfrm>
              <a:off x="540000" y="2582165"/>
              <a:ext cx="7303707" cy="63271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053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054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055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056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0986" r="-14676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0986" r="-4676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622289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278" name="yt_shape_10278"/>
          <p:cNvSpPr txBox="1"/>
          <p:nvPr/>
        </p:nvSpPr>
        <p:spPr>
          <a:xfrm>
            <a:off x="540000" y="3265527"/>
            <a:ext cx="53732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（大庆市中考）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2cos60°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79" name="yt_table_10279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57569243"/>
                  </p:ext>
                </p:extLst>
              </p:nvPr>
            </p:nvGraphicFramePr>
            <p:xfrm>
              <a:off x="540000" y="3744830"/>
              <a:ext cx="7303707" cy="63271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057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058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059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06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279" name="yt_table_10279" descr="{&quot;rangeId&quot;:3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57569243"/>
                  </p:ext>
                </p:extLst>
              </p:nvPr>
            </p:nvGraphicFramePr>
            <p:xfrm>
              <a:off x="540000" y="3744830"/>
              <a:ext cx="7303707" cy="63271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057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058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059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060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90986" r="-14676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90986" r="-4676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622289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280" name="yt_shape_10280"/>
          <p:cNvSpPr txBox="1"/>
          <p:nvPr/>
        </p:nvSpPr>
        <p:spPr>
          <a:xfrm>
            <a:off x="540000" y="4428192"/>
            <a:ext cx="97302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，则它们之间的大小关系是（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281" name="yt_table_1028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7816625"/>
              </p:ext>
            </p:extLst>
          </p:nvPr>
        </p:nvGraphicFramePr>
        <p:xfrm>
          <a:off x="540000" y="4907495"/>
          <a:ext cx="6060250" cy="950976"/>
        </p:xfrm>
        <a:graphic>
          <a:graphicData uri="http://schemas.openxmlformats.org/drawingml/2006/table">
            <a:tbl>
              <a:tblPr/>
              <a:tblGrid>
                <a:gridCol w="4129850">
                  <a:extLst>
                    <a:ext uri="{9D8B030D-6E8A-4147-A177-3AD203B41FA5}">
                      <a16:colId xmlns:a16="http://schemas.microsoft.com/office/drawing/2014/main" val="10061"/>
                    </a:ext>
                  </a:extLst>
                </a:gridCol>
                <a:gridCol w="1930400">
                  <a:extLst>
                    <a:ext uri="{9D8B030D-6E8A-4147-A177-3AD203B41FA5}">
                      <a16:colId xmlns:a16="http://schemas.microsoft.com/office/drawing/2014/main" val="100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</a:tbl>
          </a:graphicData>
        </a:graphic>
      </p:graphicFrame>
      <p:sp>
        <p:nvSpPr>
          <p:cNvPr id="10283" name="yt_shape_10283"/>
          <p:cNvSpPr txBox="1"/>
          <p:nvPr/>
        </p:nvSpPr>
        <p:spPr>
          <a:xfrm>
            <a:off x="540000" y="5909049"/>
            <a:ext cx="62420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在等腰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6786765">
            <a:extLst>
              <a:ext uri="{FF2B5EF4-FFF2-40B4-BE49-F238E27FC236}">
                <a16:creationId xmlns:a16="http://schemas.microsoft.com/office/drawing/2014/main" id="{424EAEB3-E8EE-FA21-D277-507AB453019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262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46EF940-595A-7917-D5D1-9643992433A5}"/>
              </a:ext>
            </a:extLst>
          </p:cNvPr>
          <p:cNvSpPr txBox="1"/>
          <p:nvPr/>
        </p:nvSpPr>
        <p:spPr>
          <a:xfrm>
            <a:off x="5271227" y="205605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96AD84B-092F-ED5D-FAF2-69DD11AF0483}"/>
              </a:ext>
            </a:extLst>
          </p:cNvPr>
          <p:cNvSpPr txBox="1"/>
          <p:nvPr/>
        </p:nvSpPr>
        <p:spPr>
          <a:xfrm>
            <a:off x="5093427" y="321872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500D136-67EC-A3C7-0AB3-0DAB173EC6FF}"/>
              </a:ext>
            </a:extLst>
          </p:cNvPr>
          <p:cNvSpPr txBox="1"/>
          <p:nvPr/>
        </p:nvSpPr>
        <p:spPr>
          <a:xfrm>
            <a:off x="9425714" y="438138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0795294-5E68-1EA7-92D1-D82D382E083E}"/>
              </a:ext>
            </a:extLst>
          </p:cNvPr>
          <p:cNvSpPr txBox="1"/>
          <p:nvPr/>
        </p:nvSpPr>
        <p:spPr>
          <a:xfrm>
            <a:off x="6098314" y="5862243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4" name="yt_shape_10284"/>
          <p:cNvSpPr txBox="1"/>
          <p:nvPr/>
        </p:nvSpPr>
        <p:spPr>
          <a:xfrm>
            <a:off x="540000" y="2500518"/>
            <a:ext cx="506228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由三角函数值求角的度数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85" name="yt_shape_10285"/>
              <p:cNvSpPr txBox="1"/>
              <p:nvPr/>
            </p:nvSpPr>
            <p:spPr>
              <a:xfrm>
                <a:off x="540000" y="3000083"/>
                <a:ext cx="9660401" cy="6737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中，若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285" name="yt_shape_10285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00083"/>
                <a:ext cx="9660401" cy="673774"/>
              </a:xfrm>
              <a:prstGeom prst="rect">
                <a:avLst/>
              </a:prstGeom>
              <a:blipFill>
                <a:blip r:embed="rId2"/>
                <a:stretch>
                  <a:fillRect l="-1957" r="-947" b="-1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287" name="yt_table_1028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2116568"/>
              </p:ext>
            </p:extLst>
          </p:nvPr>
        </p:nvGraphicFramePr>
        <p:xfrm>
          <a:off x="540000" y="3724645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063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064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065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0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289" name="yt_shape_10289"/>
              <p:cNvSpPr txBox="1"/>
              <p:nvPr/>
            </p:nvSpPr>
            <p:spPr>
              <a:xfrm>
                <a:off x="540000" y="4250816"/>
                <a:ext cx="6277488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，则锐角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289" name="yt_shape_10289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50816"/>
                <a:ext cx="6277488" cy="466666"/>
              </a:xfrm>
              <a:prstGeom prst="rect">
                <a:avLst/>
              </a:prstGeom>
              <a:blipFill>
                <a:blip r:embed="rId3"/>
                <a:stretch>
                  <a:fillRect l="-3013" t="-3896" r="-2041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6786911">
            <a:extLst>
              <a:ext uri="{FF2B5EF4-FFF2-40B4-BE49-F238E27FC236}">
                <a16:creationId xmlns:a16="http://schemas.microsoft.com/office/drawing/2014/main" id="{6F5F1ECC-0832-3798-A6D2-94A971CC2BE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3984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CA895B5-3B54-BD9B-2354-C7E0D3F00124}"/>
              </a:ext>
            </a:extLst>
          </p:cNvPr>
          <p:cNvSpPr txBox="1"/>
          <p:nvPr/>
        </p:nvSpPr>
        <p:spPr>
          <a:xfrm>
            <a:off x="9339100" y="2953277"/>
            <a:ext cx="400748" cy="76087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74C25FB-D97D-A39F-F30D-BE2228A5CA03}"/>
              </a:ext>
            </a:extLst>
          </p:cNvPr>
          <p:cNvSpPr txBox="1"/>
          <p:nvPr/>
        </p:nvSpPr>
        <p:spPr>
          <a:xfrm>
            <a:off x="5858729" y="4204010"/>
            <a:ext cx="607124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1" name="yt_shape_10291"/>
          <p:cNvSpPr txBox="1"/>
          <p:nvPr/>
        </p:nvSpPr>
        <p:spPr>
          <a:xfrm>
            <a:off x="540000" y="2269102"/>
            <a:ext cx="537006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特殊角的三角函数值的应用</a:t>
            </a:r>
          </a:p>
        </p:txBody>
      </p:sp>
      <p:sp>
        <p:nvSpPr>
          <p:cNvPr id="10292" name="yt_shape_10292"/>
          <p:cNvSpPr txBox="1"/>
          <p:nvPr/>
        </p:nvSpPr>
        <p:spPr>
          <a:xfrm>
            <a:off x="540119" y="276866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如图是某商场一楼与二楼之间的手扶电梯示意图，其中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分别表示一楼、二楼地面的水平线，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，则乘电梯从点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上升的高度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94" name="yt_table_10294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04345824"/>
                  </p:ext>
                </p:extLst>
              </p:nvPr>
            </p:nvGraphicFramePr>
            <p:xfrm>
              <a:off x="540000" y="4208233"/>
              <a:ext cx="8605458" cy="635953"/>
            </p:xfrm>
            <a:graphic>
              <a:graphicData uri="http://schemas.openxmlformats.org/drawingml/2006/table">
                <a:tbl>
                  <a:tblPr/>
                  <a:tblGrid>
                    <a:gridCol w="2597595">
                      <a:extLst>
                        <a:ext uri="{9D8B030D-6E8A-4147-A177-3AD203B41FA5}">
                          <a16:colId xmlns:a16="http://schemas.microsoft.com/office/drawing/2014/main" val="10067"/>
                        </a:ext>
                      </a:extLst>
                    </a:gridCol>
                    <a:gridCol w="2184718">
                      <a:extLst>
                        <a:ext uri="{9D8B030D-6E8A-4147-A177-3AD203B41FA5}">
                          <a16:colId xmlns:a16="http://schemas.microsoft.com/office/drawing/2014/main" val="10068"/>
                        </a:ext>
                      </a:extLst>
                    </a:gridCol>
                    <a:gridCol w="2553145">
                      <a:extLst>
                        <a:ext uri="{9D8B030D-6E8A-4147-A177-3AD203B41FA5}">
                          <a16:colId xmlns:a16="http://schemas.microsoft.com/office/drawing/2014/main" val="10069"/>
                        </a:ext>
                      </a:extLst>
                    </a:gridCol>
                    <a:gridCol w="1270000">
                      <a:extLst>
                        <a:ext uri="{9D8B030D-6E8A-4147-A177-3AD203B41FA5}">
                          <a16:colId xmlns:a16="http://schemas.microsoft.com/office/drawing/2014/main" val="1007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B.4m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D.8m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294" name="yt_table_10294_skip" descr="{&quot;rangeId&quot;:10,&quot;type&quot;:&quot;Option&quot;,&quot;drawing&quot;:[&quot;yt_image_10293&quot;]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04345824"/>
                  </p:ext>
                </p:extLst>
              </p:nvPr>
            </p:nvGraphicFramePr>
            <p:xfrm>
              <a:off x="540000" y="2839131"/>
              <a:ext cx="8605458" cy="635953"/>
            </p:xfrm>
            <a:graphic>
              <a:graphicData uri="http://schemas.openxmlformats.org/drawingml/2006/table">
                <a:tbl>
                  <a:tblPr/>
                  <a:tblGrid>
                    <a:gridCol w="2597595">
                      <a:extLst>
                        <a:ext uri="{9D8B030D-6E8A-4147-A177-3AD203B41FA5}">
                          <a16:colId xmlns:a16="http://schemas.microsoft.com/office/drawing/2014/main" val="10067"/>
                        </a:ext>
                      </a:extLst>
                    </a:gridCol>
                    <a:gridCol w="2184718">
                      <a:extLst>
                        <a:ext uri="{9D8B030D-6E8A-4147-A177-3AD203B41FA5}">
                          <a16:colId xmlns:a16="http://schemas.microsoft.com/office/drawing/2014/main" val="10068"/>
                        </a:ext>
                      </a:extLst>
                    </a:gridCol>
                    <a:gridCol w="2553145">
                      <a:extLst>
                        <a:ext uri="{9D8B030D-6E8A-4147-A177-3AD203B41FA5}">
                          <a16:colId xmlns:a16="http://schemas.microsoft.com/office/drawing/2014/main" val="10069"/>
                        </a:ext>
                      </a:extLst>
                    </a:gridCol>
                    <a:gridCol w="1270000">
                      <a:extLst>
                        <a:ext uri="{9D8B030D-6E8A-4147-A177-3AD203B41FA5}">
                          <a16:colId xmlns:a16="http://schemas.microsoft.com/office/drawing/2014/main" val="10070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30913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B.4m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7351" r="-49881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D.8m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293" name="yt_image_10293_skip" title="H_58.32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76324" y="4208232"/>
            <a:ext cx="2173534" cy="948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6787062">
            <a:extLst>
              <a:ext uri="{FF2B5EF4-FFF2-40B4-BE49-F238E27FC236}">
                <a16:creationId xmlns:a16="http://schemas.microsoft.com/office/drawing/2014/main" id="{9390ED8F-E2A0-7F89-BA61-7FBEDE5ED0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30842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4AF2202-04EC-27CF-687D-C9F6F5C86512}"/>
              </a:ext>
            </a:extLst>
          </p:cNvPr>
          <p:cNvSpPr txBox="1"/>
          <p:nvPr/>
        </p:nvSpPr>
        <p:spPr>
          <a:xfrm>
            <a:off x="1212108" y="367283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5" name="yt_shape_10295"/>
          <p:cNvSpPr txBox="1"/>
          <p:nvPr/>
        </p:nvSpPr>
        <p:spPr>
          <a:xfrm>
            <a:off x="540119" y="92969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如图，在一次龙卷风中，一棵大树在离地面若干米处折断倒下，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为折断处最高点，树顶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落在离树根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米处，测得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的长（结果保留根号）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296" name="yt_image_1029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916" y="2041497"/>
            <a:ext cx="2326167" cy="134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298" name="yt_shape_10298"/>
              <p:cNvSpPr txBox="1"/>
              <p:nvPr/>
            </p:nvSpPr>
            <p:spPr>
              <a:xfrm>
                <a:off x="540000" y="3440727"/>
                <a:ext cx="7531101" cy="28475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（米）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98" name="yt_shape_10298" descr="{&quot;rangeId&quot;:1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40727"/>
                <a:ext cx="7531101" cy="2847574"/>
              </a:xfrm>
              <a:prstGeom prst="rect">
                <a:avLst/>
              </a:prstGeom>
              <a:blipFill>
                <a:blip r:embed="rId3"/>
                <a:stretch>
                  <a:fillRect l="-2510" t="-1709" r="-1538" b="-25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9BCDBA3-1FB6-B912-6B1C-D52FF8866517}"/>
              </a:ext>
            </a:extLst>
          </p:cNvPr>
          <p:cNvSpPr txBox="1"/>
          <p:nvPr/>
        </p:nvSpPr>
        <p:spPr>
          <a:xfrm>
            <a:off x="449989" y="3393922"/>
            <a:ext cx="248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CC554AD-0D1F-C38C-BF34-7A4E5EB00B73}"/>
              </a:ext>
            </a:extLst>
          </p:cNvPr>
          <p:cNvSpPr txBox="1"/>
          <p:nvPr/>
        </p:nvSpPr>
        <p:spPr>
          <a:xfrm>
            <a:off x="449989" y="3869409"/>
            <a:ext cx="2172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175BF2C-7146-F8FE-606C-2B3340C77523}"/>
              </a:ext>
            </a:extLst>
          </p:cNvPr>
          <p:cNvSpPr txBox="1"/>
          <p:nvPr/>
        </p:nvSpPr>
        <p:spPr>
          <a:xfrm>
            <a:off x="449989" y="4344897"/>
            <a:ext cx="2261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3254290-EF59-7DD2-DFD0-A891CCF28E77}"/>
                  </a:ext>
                </a:extLst>
              </p:cNvPr>
              <p:cNvSpPr txBox="1"/>
              <p:nvPr/>
            </p:nvSpPr>
            <p:spPr>
              <a:xfrm>
                <a:off x="449989" y="4820385"/>
                <a:ext cx="2640966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1, 'mathAnswerShape': 1}">
                <a:extLst>
                  <a:ext uri="{FF2B5EF4-FFF2-40B4-BE49-F238E27FC236}">
                    <a16:creationId xmlns:a16="http://schemas.microsoft.com/office/drawing/2014/main" id="{F3254290-EF59-7DD2-DFD0-A891CCF28E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20385"/>
                <a:ext cx="2640966" cy="772110"/>
              </a:xfrm>
              <a:prstGeom prst="rect">
                <a:avLst/>
              </a:prstGeom>
              <a:blipFill>
                <a:blip r:embed="rId4"/>
                <a:stretch>
                  <a:fillRect l="-3695" r="-369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14B4EB5-20AE-90B4-88F4-DE511B5FDDE7}"/>
                  </a:ext>
                </a:extLst>
              </p:cNvPr>
              <p:cNvSpPr txBox="1"/>
              <p:nvPr/>
            </p:nvSpPr>
            <p:spPr>
              <a:xfrm>
                <a:off x="449989" y="5498883"/>
                <a:ext cx="7638352" cy="808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（米）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1, 'mathAnswerShape': 1}">
                <a:extLst>
                  <a:ext uri="{FF2B5EF4-FFF2-40B4-BE49-F238E27FC236}">
                    <a16:creationId xmlns:a16="http://schemas.microsoft.com/office/drawing/2014/main" id="{414B4EB5-20AE-90B4-88F4-DE511B5FDD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98883"/>
                <a:ext cx="7638352" cy="808685"/>
              </a:xfrm>
              <a:prstGeom prst="rect">
                <a:avLst/>
              </a:prstGeom>
              <a:blipFill>
                <a:blip r:embed="rId5"/>
                <a:stretch>
                  <a:fillRect l="-1277" r="-1277" b="-6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0" name="yt_shape_10300"/>
          <p:cNvSpPr txBox="1"/>
          <p:nvPr/>
        </p:nvSpPr>
        <p:spPr>
          <a:xfrm>
            <a:off x="540000" y="1124744"/>
            <a:ext cx="967893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忽视锐角三角函数值应在直角三角形中求解这一条件而出错</a:t>
            </a:r>
          </a:p>
        </p:txBody>
      </p:sp>
      <p:sp>
        <p:nvSpPr>
          <p:cNvPr id="10301" name="yt_shape_10301"/>
          <p:cNvSpPr txBox="1"/>
          <p:nvPr/>
        </p:nvSpPr>
        <p:spPr>
          <a:xfrm>
            <a:off x="540000" y="1624309"/>
            <a:ext cx="82073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302" name="yt_image_1030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34443" y="2137224"/>
            <a:ext cx="1783080" cy="1700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6787208">
            <a:extLst>
              <a:ext uri="{FF2B5EF4-FFF2-40B4-BE49-F238E27FC236}">
                <a16:creationId xmlns:a16="http://schemas.microsoft.com/office/drawing/2014/main" id="{96C2B64E-E318-A709-8B9E-D9F3DB387E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64071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0304">
                <a:extLst>
                  <a:ext uri="{FF2B5EF4-FFF2-40B4-BE49-F238E27FC236}">
                    <a16:creationId xmlns:a16="http://schemas.microsoft.com/office/drawing/2014/main" id="{BD047BC3-E619-C814-3DF4-D634F0FF91F9}"/>
                  </a:ext>
                </a:extLst>
              </p:cNvPr>
              <p:cNvSpPr txBox="1"/>
              <p:nvPr/>
            </p:nvSpPr>
            <p:spPr>
              <a:xfrm>
                <a:off x="630011" y="2213637"/>
                <a:ext cx="4693593" cy="42443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·cos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0304">
                <a:extLst>
                  <a:ext uri="{FF2B5EF4-FFF2-40B4-BE49-F238E27FC236}">
                    <a16:creationId xmlns:a16="http://schemas.microsoft.com/office/drawing/2014/main" id="{BD047BC3-E619-C814-3DF4-D634F0FF91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1" y="2213637"/>
                <a:ext cx="4693593" cy="4244303"/>
              </a:xfrm>
              <a:prstGeom prst="rect">
                <a:avLst/>
              </a:prstGeom>
              <a:blipFill>
                <a:blip r:embed="rId4"/>
                <a:stretch>
                  <a:fillRect l="-3896" t="-1149" r="-3377" b="-35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yt_shape_10307">
            <a:extLst>
              <a:ext uri="{FF2B5EF4-FFF2-40B4-BE49-F238E27FC236}">
                <a16:creationId xmlns:a16="http://schemas.microsoft.com/office/drawing/2014/main" id="{CEB45345-CE87-E27A-9085-980DC0034EFC}"/>
              </a:ext>
            </a:extLst>
          </p:cNvPr>
          <p:cNvSpPr txBox="1"/>
          <p:nvPr/>
        </p:nvSpPr>
        <p:spPr>
          <a:xfrm>
            <a:off x="5254052" y="6661092"/>
            <a:ext cx="1463029" cy="103560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750" b="0" i="0" u="none" spc="-5750">
                <a:solidFill>
                  <a:srgbClr val="1EE3CF"/>
                </a:solidFill>
                <a:effectLst/>
                <a:latin typeface="Times New Roman" pitchFamily="58"/>
                <a:ea typeface="宋体" pitchFamily="58"/>
                <a:cs typeface="宋体" pitchFamily="58"/>
              </a:rPr>
              <a:t> </a:t>
            </a:r>
            <a:r>
              <a:rPr lang="en-US" altLang="zh-CN" sz="5750" b="0" i="0" u="none" spc="9971">
                <a:solidFill>
                  <a:srgbClr val="1EE3CF"/>
                </a:solidFill>
                <a:effectLst/>
                <a:latin typeface="Times New Roman" pitchFamily="58"/>
                <a:ea typeface="宋体" pitchFamily="58"/>
                <a:cs typeface="宋体" pitchFamily="5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5" name="yt_image_10306">
            <a:extLst>
              <a:ext uri="{FF2B5EF4-FFF2-40B4-BE49-F238E27FC236}">
                <a16:creationId xmlns:a16="http://schemas.microsoft.com/office/drawing/2014/main" id="{AAB05D60-4B1D-D824-55EA-B03C7435B875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02482" y="4178835"/>
            <a:ext cx="1447002" cy="115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F84B6F2-C6F1-87A8-4FBF-3ECBA5A46174}"/>
              </a:ext>
            </a:extLst>
          </p:cNvPr>
          <p:cNvSpPr txBox="1"/>
          <p:nvPr/>
        </p:nvSpPr>
        <p:spPr>
          <a:xfrm>
            <a:off x="540000" y="2166831"/>
            <a:ext cx="310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D504C89-B84C-57D0-85E3-F1F22D7A05E9}"/>
              </a:ext>
            </a:extLst>
          </p:cNvPr>
          <p:cNvSpPr txBox="1"/>
          <p:nvPr/>
        </p:nvSpPr>
        <p:spPr>
          <a:xfrm>
            <a:off x="540000" y="2642319"/>
            <a:ext cx="2296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CD11A4C-12A7-D676-E541-95F7F8360437}"/>
                  </a:ext>
                </a:extLst>
              </p:cNvPr>
              <p:cNvSpPr txBox="1"/>
              <p:nvPr/>
            </p:nvSpPr>
            <p:spPr>
              <a:xfrm>
                <a:off x="540000" y="3117807"/>
                <a:ext cx="3143632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CD11A4C-12A7-D676-E541-95F7F83604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17807"/>
                <a:ext cx="3143632" cy="772110"/>
              </a:xfrm>
              <a:prstGeom prst="rect">
                <a:avLst/>
              </a:prstGeom>
              <a:blipFill>
                <a:blip r:embed="rId6"/>
                <a:stretch>
                  <a:fillRect l="-3107" r="-2718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1CB8827-BA7A-D095-7CC3-F72946B53B16}"/>
                  </a:ext>
                </a:extLst>
              </p:cNvPr>
              <p:cNvSpPr txBox="1"/>
              <p:nvPr/>
            </p:nvSpPr>
            <p:spPr>
              <a:xfrm>
                <a:off x="540000" y="3796305"/>
                <a:ext cx="30169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·cos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1CB8827-BA7A-D095-7CC3-F72946B53B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96305"/>
                <a:ext cx="3016949" cy="765061"/>
              </a:xfrm>
              <a:prstGeom prst="rect">
                <a:avLst/>
              </a:prstGeom>
              <a:blipFill>
                <a:blip r:embed="rId7"/>
                <a:stretch>
                  <a:fillRect l="-3239" r="-364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B40B17A-A5B9-B9CA-8DBD-2B05162BDBEC}"/>
                  </a:ext>
                </a:extLst>
              </p:cNvPr>
              <p:cNvSpPr txBox="1"/>
              <p:nvPr/>
            </p:nvSpPr>
            <p:spPr>
              <a:xfrm>
                <a:off x="540000" y="4467754"/>
                <a:ext cx="2824924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·sin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B40B17A-A5B9-B9CA-8DBD-2B05162BDB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67754"/>
                <a:ext cx="2824924" cy="850024"/>
              </a:xfrm>
              <a:prstGeom prst="rect">
                <a:avLst/>
              </a:prstGeom>
              <a:blipFill>
                <a:blip r:embed="rId8"/>
                <a:stretch>
                  <a:fillRect l="-3456" r="-2808" b="-5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05EA2C4-0A25-05A1-09CE-E36AC76BD866}"/>
                  </a:ext>
                </a:extLst>
              </p:cNvPr>
              <p:cNvSpPr txBox="1"/>
              <p:nvPr/>
            </p:nvSpPr>
            <p:spPr>
              <a:xfrm>
                <a:off x="540000" y="5224167"/>
                <a:ext cx="482828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05EA2C4-0A25-05A1-09CE-E36AC76BD8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24167"/>
                <a:ext cx="4828286" cy="766077"/>
              </a:xfrm>
              <a:prstGeom prst="rect">
                <a:avLst/>
              </a:prstGeom>
              <a:blipFill>
                <a:blip r:embed="rId9"/>
                <a:stretch>
                  <a:fillRect l="-2020" r="-227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869D27A-E80B-F79F-9FF2-1AD495CA923D}"/>
                  </a:ext>
                </a:extLst>
              </p:cNvPr>
              <p:cNvSpPr txBox="1"/>
              <p:nvPr/>
            </p:nvSpPr>
            <p:spPr>
              <a:xfrm>
                <a:off x="540000" y="5896631"/>
                <a:ext cx="3559810" cy="5670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869D27A-E80B-F79F-9FF2-1AD495CA92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896631"/>
                <a:ext cx="3559810" cy="567068"/>
              </a:xfrm>
              <a:prstGeom prst="rect">
                <a:avLst/>
              </a:prstGeom>
              <a:blipFill>
                <a:blip r:embed="rId10"/>
                <a:stretch>
                  <a:fillRect l="-2740" r="-2740" b="-247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0" name="yt_shape_10310"/>
          <p:cNvSpPr txBox="1"/>
          <p:nvPr/>
        </p:nvSpPr>
        <p:spPr>
          <a:xfrm>
            <a:off x="540000" y="1472486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309" name="yt_image_10309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72486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12" name="yt_shape_10312"/>
          <p:cNvSpPr txBox="1"/>
          <p:nvPr/>
        </p:nvSpPr>
        <p:spPr>
          <a:xfrm>
            <a:off x="540119" y="216435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（陕西省中考）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如果一个三角形三个内角度数的比为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，那么这个三角形最小的正切值为（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13" name="yt_table_10313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6012113"/>
                  </p:ext>
                </p:extLst>
              </p:nvPr>
            </p:nvGraphicFramePr>
            <p:xfrm>
              <a:off x="540000" y="3123790"/>
              <a:ext cx="7092443" cy="715074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071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072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073"/>
                        </a:ext>
                      </a:extLst>
                    </a:gridCol>
                    <a:gridCol w="1155764">
                      <a:extLst>
                        <a:ext uri="{9D8B030D-6E8A-4147-A177-3AD203B41FA5}">
                          <a16:colId xmlns:a16="http://schemas.microsoft.com/office/drawing/2014/main" val="1007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313" name="yt_table_10313" descr="{&quot;rangeId&quot;:15,&quot;type&quot;:&quot;Option&quot;}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6012113"/>
                  </p:ext>
                </p:extLst>
              </p:nvPr>
            </p:nvGraphicFramePr>
            <p:xfrm>
              <a:off x="540000" y="2551304"/>
              <a:ext cx="7092443" cy="715074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071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072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073"/>
                        </a:ext>
                      </a:extLst>
                    </a:gridCol>
                    <a:gridCol w="1155764">
                      <a:extLst>
                        <a:ext uri="{9D8B030D-6E8A-4147-A177-3AD203B41FA5}">
                          <a16:colId xmlns:a16="http://schemas.microsoft.com/office/drawing/2014/main" val="10074"/>
                        </a:ext>
                      </a:extLst>
                    </a:gridCol>
                  </a:tblGrid>
                  <a:tr h="715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65204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49" r="-167722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6765" r="-55882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13158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3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14" name="yt_shape_10314"/>
              <p:cNvSpPr txBox="1"/>
              <p:nvPr/>
            </p:nvSpPr>
            <p:spPr>
              <a:xfrm>
                <a:off x="540000" y="3889494"/>
                <a:ext cx="8672118" cy="8544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0314" name="yt_shape_10314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89494"/>
                <a:ext cx="8672118" cy="854465"/>
              </a:xfrm>
              <a:prstGeom prst="rect">
                <a:avLst/>
              </a:prstGeom>
              <a:blipFill>
                <a:blip r:embed="rId4"/>
                <a:stretch>
                  <a:fillRect l="-2180" r="-1125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316" name="yt_table_1031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1588984"/>
              </p:ext>
            </p:extLst>
          </p:nvPr>
        </p:nvGraphicFramePr>
        <p:xfrm>
          <a:off x="540000" y="4794747"/>
          <a:ext cx="6880861" cy="950976"/>
        </p:xfrm>
        <a:graphic>
          <a:graphicData uri="http://schemas.openxmlformats.org/drawingml/2006/table">
            <a:tbl>
              <a:tblPr/>
              <a:tblGrid>
                <a:gridCol w="3866198">
                  <a:extLst>
                    <a:ext uri="{9D8B030D-6E8A-4147-A177-3AD203B41FA5}">
                      <a16:colId xmlns:a16="http://schemas.microsoft.com/office/drawing/2014/main" val="10075"/>
                    </a:ext>
                  </a:extLst>
                </a:gridCol>
                <a:gridCol w="3014663">
                  <a:extLst>
                    <a:ext uri="{9D8B030D-6E8A-4147-A177-3AD203B41FA5}">
                      <a16:colId xmlns:a16="http://schemas.microsoft.com/office/drawing/2014/main" val="100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等边三角形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等腰直角三角形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35F40EB-5445-F045-6352-8EA177415D79}"/>
              </a:ext>
            </a:extLst>
          </p:cNvPr>
          <p:cNvSpPr txBox="1"/>
          <p:nvPr/>
        </p:nvSpPr>
        <p:spPr>
          <a:xfrm>
            <a:off x="2736108" y="259303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F5C0566-9A6A-AC3C-E343-1EDB20D31468}"/>
              </a:ext>
            </a:extLst>
          </p:cNvPr>
          <p:cNvSpPr txBox="1"/>
          <p:nvPr/>
        </p:nvSpPr>
        <p:spPr>
          <a:xfrm>
            <a:off x="8377837" y="3842688"/>
            <a:ext cx="383286" cy="93981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8" name="yt_shape_10318"/>
          <p:cNvSpPr txBox="1"/>
          <p:nvPr/>
        </p:nvSpPr>
        <p:spPr>
          <a:xfrm>
            <a:off x="540119" y="241383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身高相同的甲、乙、丙三人放风筝，每人放风筝的线长分别为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，线与地面所成的角度分别为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假设放飞线是拉直的，在三人所放风筝中（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319" name="yt_table_1031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454873"/>
              </p:ext>
            </p:extLst>
          </p:nvPr>
        </p:nvGraphicFramePr>
        <p:xfrm>
          <a:off x="540000" y="3853400"/>
          <a:ext cx="5132706" cy="950976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077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0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甲的最高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乙的最高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丙的最高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丙的最低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74DA126-5D2F-FFDA-DB40-D9D4E5F39B0E}"/>
              </a:ext>
            </a:extLst>
          </p:cNvPr>
          <p:cNvSpPr txBox="1"/>
          <p:nvPr/>
        </p:nvSpPr>
        <p:spPr>
          <a:xfrm>
            <a:off x="1821708" y="33180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21" name="yt_shape_10321"/>
              <p:cNvSpPr txBox="1"/>
              <p:nvPr/>
            </p:nvSpPr>
            <p:spPr>
              <a:xfrm>
                <a:off x="540000" y="1070100"/>
                <a:ext cx="6368731" cy="50778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tan60°tan30°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6tan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cos30°·tan30°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2sin45°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cos60°.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21" name="yt_shape_10321" descr="{&quot;rangeId&quot;:18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70100"/>
                <a:ext cx="6368731" cy="5077800"/>
              </a:xfrm>
              <a:prstGeom prst="rect">
                <a:avLst/>
              </a:prstGeom>
              <a:blipFill>
                <a:blip r:embed="rId2"/>
                <a:stretch>
                  <a:fillRect l="-2969" t="-1080" r="-1533" b="-26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B6A7195-D392-9DEE-E4A5-81A2C69C64DE}"/>
                  </a:ext>
                </a:extLst>
              </p:cNvPr>
              <p:cNvSpPr txBox="1"/>
              <p:nvPr/>
            </p:nvSpPr>
            <p:spPr>
              <a:xfrm>
                <a:off x="449989" y="1974270"/>
                <a:ext cx="3109214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8, 'hasSerialNum': 1, 'pageBreak': True}">
                <a:extLst>
                  <a:ext uri="{FF2B5EF4-FFF2-40B4-BE49-F238E27FC236}">
                    <a16:creationId xmlns:a16="http://schemas.microsoft.com/office/drawing/2014/main" id="{CB6A7195-D392-9DEE-E4A5-81A2C69C64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74270"/>
                <a:ext cx="3109214" cy="852437"/>
              </a:xfrm>
              <a:prstGeom prst="rect">
                <a:avLst/>
              </a:prstGeom>
              <a:blipFill>
                <a:blip r:embed="rId3"/>
                <a:stretch>
                  <a:fillRect l="-3137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E14A6F16-734C-C92C-A312-492A2485D201}"/>
              </a:ext>
            </a:extLst>
          </p:cNvPr>
          <p:cNvSpPr txBox="1"/>
          <p:nvPr/>
        </p:nvSpPr>
        <p:spPr>
          <a:xfrm>
            <a:off x="1631504" y="273309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B278856-9F31-6701-65FA-12A2B7E17F42}"/>
              </a:ext>
            </a:extLst>
          </p:cNvPr>
          <p:cNvSpPr txBox="1"/>
          <p:nvPr/>
        </p:nvSpPr>
        <p:spPr>
          <a:xfrm>
            <a:off x="1631504" y="3208583"/>
            <a:ext cx="71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2DC75C5-5E93-0617-00D6-642E439BC4D5}"/>
                  </a:ext>
                </a:extLst>
              </p:cNvPr>
              <p:cNvSpPr txBox="1"/>
              <p:nvPr/>
            </p:nvSpPr>
            <p:spPr>
              <a:xfrm>
                <a:off x="449989" y="4159559"/>
                <a:ext cx="5870003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8, 'hasSerialNum': 1, 'pageBreak': True}">
                <a:extLst>
                  <a:ext uri="{FF2B5EF4-FFF2-40B4-BE49-F238E27FC236}">
                    <a16:creationId xmlns:a16="http://schemas.microsoft.com/office/drawing/2014/main" id="{E2DC75C5-5E93-0617-00D6-642E439BC4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59559"/>
                <a:ext cx="5870003" cy="852437"/>
              </a:xfrm>
              <a:prstGeom prst="rect">
                <a:avLst/>
              </a:prstGeom>
              <a:blipFill>
                <a:blip r:embed="rId4"/>
                <a:stretch>
                  <a:fillRect l="-1661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D640CF8-3D3A-427A-CD3D-22E4803B8EA0}"/>
                  </a:ext>
                </a:extLst>
              </p:cNvPr>
              <p:cNvSpPr txBox="1"/>
              <p:nvPr/>
            </p:nvSpPr>
            <p:spPr>
              <a:xfrm>
                <a:off x="1631504" y="4918384"/>
                <a:ext cx="232968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D640CF8-3D3A-427A-CD3D-22E4803B8E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4918384"/>
                <a:ext cx="2329689" cy="765061"/>
              </a:xfrm>
              <a:prstGeom prst="rect">
                <a:avLst/>
              </a:prstGeom>
              <a:blipFill>
                <a:blip r:embed="rId5"/>
                <a:stretch>
                  <a:fillRect l="-418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4BD13C9-BA6A-F251-3668-3AD510E62687}"/>
                  </a:ext>
                </a:extLst>
              </p:cNvPr>
              <p:cNvSpPr txBox="1"/>
              <p:nvPr/>
            </p:nvSpPr>
            <p:spPr>
              <a:xfrm>
                <a:off x="1631504" y="5589833"/>
                <a:ext cx="153911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4BD13C9-BA6A-F251-3668-3AD510E626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5589833"/>
                <a:ext cx="1539114" cy="555765"/>
              </a:xfrm>
              <a:prstGeom prst="rect">
                <a:avLst/>
              </a:prstGeom>
              <a:blipFill>
                <a:blip r:embed="rId6"/>
                <a:stretch>
                  <a:fillRect l="-6349" r="-6349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1697</Words>
  <Application>Microsoft Office PowerPoint</Application>
  <PresentationFormat>宽屏</PresentationFormat>
  <Paragraphs>164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44</cp:revision>
  <dcterms:created xsi:type="dcterms:W3CDTF">2023-05-05T05:33:04Z</dcterms:created>
  <dcterms:modified xsi:type="dcterms:W3CDTF">2023-10-19T11:51:00Z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