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78" r:id="rId5"/>
    <p:sldId id="381" r:id="rId6"/>
    <p:sldId id="382" r:id="rId7"/>
    <p:sldId id="384" r:id="rId8"/>
    <p:sldId id="385" r:id="rId9"/>
    <p:sldId id="387" r:id="rId10"/>
    <p:sldId id="389" r:id="rId11"/>
    <p:sldId id="390" r:id="rId12"/>
    <p:sldId id="396" r:id="rId13"/>
    <p:sldId id="391" r:id="rId14"/>
    <p:sldId id="393" r:id="rId15"/>
    <p:sldId id="39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5" autoAdjust="0"/>
    <p:restoredTop sz="94660" autoAdjust="0"/>
  </p:normalViewPr>
  <p:slideViewPr>
    <p:cSldViewPr>
      <p:cViewPr varScale="1">
        <p:scale>
          <a:sx n="54" d="100"/>
          <a:sy n="54" d="100"/>
        </p:scale>
        <p:origin x="72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bin"/><Relationship Id="rId4" Type="http://schemas.openxmlformats.org/officeDocument/2006/relationships/image" Target="../media/image3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" name="yt_shape_13035"/>
          <p:cNvSpPr txBox="1"/>
          <p:nvPr/>
        </p:nvSpPr>
        <p:spPr>
          <a:xfrm>
            <a:off x="540000" y="764704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34" name="yt_image_1303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7" name="yt_shape_13037"/>
          <p:cNvSpPr txBox="1"/>
          <p:nvPr/>
        </p:nvSpPr>
        <p:spPr>
          <a:xfrm>
            <a:off x="540119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顶点都在同一圆上的正多边形叫做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圆内接正多边形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，这个圆叫做该正多边形的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38" name="yt_shape_13038"/>
          <p:cNvSpPr txBox="1"/>
          <p:nvPr/>
        </p:nvSpPr>
        <p:spPr>
          <a:xfrm>
            <a:off x="540119" y="242172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一个正多边形的外接圆的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叫做这个正多边形的中心，外接圆的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叫做这个正多边形的半径；正多边形每一边所对的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叫做这个正多边形的中心角；中心到正多边形的一边的距离叫做这个正多边形的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边心距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39" name="yt_shape_13039"/>
              <p:cNvSpPr txBox="1"/>
              <p:nvPr/>
            </p:nvSpPr>
            <p:spPr>
              <a:xfrm>
                <a:off x="540119" y="3861288"/>
                <a:ext cx="11111999" cy="15483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边形的一个内角的度数为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，中心角的度数等于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；正多边形的中心角与外角的大小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相等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39" name="yt_shape_13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1288"/>
                <a:ext cx="11111999" cy="1548373"/>
              </a:xfrm>
              <a:prstGeom prst="rect">
                <a:avLst/>
              </a:prstGeom>
              <a:blipFill>
                <a:blip r:embed="rId3"/>
                <a:stretch>
                  <a:fillRect l="-1701" b="-5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F74DB2-8EAA-5AF6-315F-1B5F4C523E75}"/>
              </a:ext>
            </a:extLst>
          </p:cNvPr>
          <p:cNvSpPr txBox="1"/>
          <p:nvPr/>
        </p:nvSpPr>
        <p:spPr>
          <a:xfrm>
            <a:off x="5555508" y="141548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圆内接正多边形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D39E71-BBAF-09E0-BECC-2004957CB9EE}"/>
              </a:ext>
            </a:extLst>
          </p:cNvPr>
          <p:cNvSpPr txBox="1"/>
          <p:nvPr/>
        </p:nvSpPr>
        <p:spPr>
          <a:xfrm>
            <a:off x="1059708" y="18909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939C72-F2BC-3D16-1FE9-080EA75F77AD}"/>
              </a:ext>
            </a:extLst>
          </p:cNvPr>
          <p:cNvSpPr txBox="1"/>
          <p:nvPr/>
        </p:nvSpPr>
        <p:spPr>
          <a:xfrm>
            <a:off x="4336308" y="23749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BEFA11-C79C-A500-1341-6087C0E1A740}"/>
              </a:ext>
            </a:extLst>
          </p:cNvPr>
          <p:cNvSpPr txBox="1"/>
          <p:nvPr/>
        </p:nvSpPr>
        <p:spPr>
          <a:xfrm>
            <a:off x="10432307" y="23749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725A7D-7171-026C-DF9B-42AF0AF79B76}"/>
              </a:ext>
            </a:extLst>
          </p:cNvPr>
          <p:cNvSpPr txBox="1"/>
          <p:nvPr/>
        </p:nvSpPr>
        <p:spPr>
          <a:xfrm>
            <a:off x="7460507" y="28504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7E6683-4046-528E-DD37-80B0F595501D}"/>
              </a:ext>
            </a:extLst>
          </p:cNvPr>
          <p:cNvSpPr txBox="1"/>
          <p:nvPr/>
        </p:nvSpPr>
        <p:spPr>
          <a:xfrm>
            <a:off x="8679707" y="33258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边心距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48B01D-DE85-D36A-EF33-F1F423E80EC4}"/>
                  </a:ext>
                </a:extLst>
              </p:cNvPr>
              <p:cNvSpPr txBox="1"/>
              <p:nvPr/>
            </p:nvSpPr>
            <p:spPr>
              <a:xfrm>
                <a:off x="5993528" y="3639920"/>
                <a:ext cx="2020633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48B01D-DE85-D36A-EF33-F1F423E80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528" y="3639920"/>
                <a:ext cx="2020633" cy="889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EE31FD-F53A-870F-17D3-9558E177E86E}"/>
                  </a:ext>
                </a:extLst>
              </p:cNvPr>
              <p:cNvSpPr txBox="1"/>
              <p:nvPr/>
            </p:nvSpPr>
            <p:spPr>
              <a:xfrm>
                <a:off x="1059708" y="4472156"/>
                <a:ext cx="870649" cy="8315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   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EE31FD-F53A-870F-17D3-9558E177E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472156"/>
                <a:ext cx="870649" cy="831545"/>
              </a:xfrm>
              <a:prstGeom prst="rect">
                <a:avLst/>
              </a:prstGeom>
              <a:blipFill>
                <a:blip r:embed="rId5"/>
                <a:stretch>
                  <a:fillRect l="-699" r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84F78A5-C853-533A-A24A-0732180FE89D}"/>
              </a:ext>
            </a:extLst>
          </p:cNvPr>
          <p:cNvSpPr txBox="1"/>
          <p:nvPr/>
        </p:nvSpPr>
        <p:spPr>
          <a:xfrm>
            <a:off x="6931871" y="4609947"/>
            <a:ext cx="789685" cy="8315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042">
            <a:extLst>
              <a:ext uri="{FF2B5EF4-FFF2-40B4-BE49-F238E27FC236}">
                <a16:creationId xmlns:a16="http://schemas.microsoft.com/office/drawing/2014/main" id="{3B37FE08-2C43-E4DB-82BB-A2E543812E18}"/>
              </a:ext>
            </a:extLst>
          </p:cNvPr>
          <p:cNvSpPr txBox="1"/>
          <p:nvPr/>
        </p:nvSpPr>
        <p:spPr>
          <a:xfrm>
            <a:off x="517606" y="58433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画正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边形只需先画一个圆，然后把圆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等分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，依次连接各分点，即可得正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2FBC04-D715-D62B-1221-4CC75D6672D1}"/>
              </a:ext>
            </a:extLst>
          </p:cNvPr>
          <p:cNvSpPr txBox="1"/>
          <p:nvPr/>
        </p:nvSpPr>
        <p:spPr>
          <a:xfrm>
            <a:off x="6126720" y="5796590"/>
            <a:ext cx="99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041">
            <a:extLst>
              <a:ext uri="{FF2B5EF4-FFF2-40B4-BE49-F238E27FC236}">
                <a16:creationId xmlns:a16="http://schemas.microsoft.com/office/drawing/2014/main" id="{7AD4A473-4C12-2052-0344-EFB6FF914E53}"/>
              </a:ext>
            </a:extLst>
          </p:cNvPr>
          <p:cNvSpPr txBox="1"/>
          <p:nvPr/>
        </p:nvSpPr>
        <p:spPr>
          <a:xfrm>
            <a:off x="539882" y="5340923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正多边形的画法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119" y="20791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在三角形纸片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小霞用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张这样的三角形纸片拼成了一个内外都是正五边形的图形（如图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03" name="yt_shape_13103"/>
          <p:cNvSpPr txBox="1"/>
          <p:nvPr/>
        </p:nvSpPr>
        <p:spPr>
          <a:xfrm>
            <a:off x="3988051" y="3038619"/>
            <a:ext cx="4215898" cy="16208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4250" b="0" i="0" u="none" dirty="0">
                <a:noFill/>
                <a:effectLst/>
                <a:latin typeface="Times New Roman" pitchFamily="42"/>
                <a:ea typeface="Times New Roman" pitchFamily="42"/>
                <a:cs typeface="宋体" pitchFamily="42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cs typeface="宋体" pitchFamily="17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9000" b="0" i="0" u="none" dirty="0">
                <a:noFill/>
                <a:effectLst/>
                <a:latin typeface="Times New Roman" pitchFamily="90"/>
                <a:ea typeface="Times New Roman" pitchFamily="90"/>
                <a:cs typeface="宋体" pitchFamily="90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</a:t>
            </a:r>
            <a:r>
              <a:rPr lang="en-US" altLang="zh-CN" sz="200" b="0" i="0" u="none" dirty="0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cs typeface="宋体" pitchFamily="2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3104" name="yt_shape_13104"/>
          <p:cNvSpPr txBox="1"/>
          <p:nvPr/>
        </p:nvSpPr>
        <p:spPr>
          <a:xfrm>
            <a:off x="540000" y="4710300"/>
            <a:ext cx="3319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7882045">
            <a:extLst>
              <a:ext uri="{FF2B5EF4-FFF2-40B4-BE49-F238E27FC236}">
                <a16:creationId xmlns:a16="http://schemas.microsoft.com/office/drawing/2014/main" id="{4455B807-2810-3733-B7EC-25CAECD6B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838" y="3482156"/>
            <a:ext cx="1349567" cy="71814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D3E360-E116-3B2D-E524-31A1469AD109}"/>
              </a:ext>
            </a:extLst>
          </p:cNvPr>
          <p:cNvSpPr txBox="1"/>
          <p:nvPr/>
        </p:nvSpPr>
        <p:spPr>
          <a:xfrm>
            <a:off x="2701064" y="466349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5" name="yt_shape_13105"/>
              <p:cNvSpPr txBox="1"/>
              <p:nvPr/>
            </p:nvSpPr>
            <p:spPr>
              <a:xfrm>
                <a:off x="540119" y="1611786"/>
                <a:ext cx="11111999" cy="39944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）求正五边形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GHMNC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（参考数据：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sin78°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0.98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cos78°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tan78°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4.70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0.98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9.8.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9.6.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5" name="yt_shape_13105" descr="{&quot;rangeId&quot;:3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1786"/>
                <a:ext cx="11111999" cy="3994427"/>
              </a:xfrm>
              <a:prstGeom prst="rect">
                <a:avLst/>
              </a:prstGeom>
              <a:blipFill>
                <a:blip r:embed="rId2"/>
                <a:stretch>
                  <a:fillRect l="-1701" t="-1220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C84B68-E989-C069-AE46-7BDFE6B9B6B3}"/>
              </a:ext>
            </a:extLst>
          </p:cNvPr>
          <p:cNvSpPr txBox="1"/>
          <p:nvPr/>
        </p:nvSpPr>
        <p:spPr>
          <a:xfrm>
            <a:off x="450108" y="2515956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288074-725F-7034-2F87-C266E1C5C0A5}"/>
                  </a:ext>
                </a:extLst>
              </p:cNvPr>
              <p:cNvSpPr txBox="1"/>
              <p:nvPr/>
            </p:nvSpPr>
            <p:spPr>
              <a:xfrm>
                <a:off x="450108" y="2991444"/>
                <a:ext cx="447611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AQC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7}">
                <a:extLst>
                  <a:ext uri="{FF2B5EF4-FFF2-40B4-BE49-F238E27FC236}">
                    <a16:creationId xmlns:a16="http://schemas.microsoft.com/office/drawing/2014/main" id="{52288074-725F-7034-2F87-C266E1C5C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91444"/>
                <a:ext cx="4476115" cy="772110"/>
              </a:xfrm>
              <a:prstGeom prst="rect">
                <a:avLst/>
              </a:prstGeom>
              <a:blipFill>
                <a:blip r:embed="rId3"/>
                <a:stretch>
                  <a:fillRect l="-2180" r="-17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35793AB-6E9F-F0B9-856A-12E2DC3223FA}"/>
              </a:ext>
            </a:extLst>
          </p:cNvPr>
          <p:cNvSpPr txBox="1"/>
          <p:nvPr/>
        </p:nvSpPr>
        <p:spPr>
          <a:xfrm>
            <a:off x="450108" y="3669942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01F5E5-49C4-DA66-2BAE-24612095A200}"/>
              </a:ext>
            </a:extLst>
          </p:cNvPr>
          <p:cNvSpPr txBox="1"/>
          <p:nvPr/>
        </p:nvSpPr>
        <p:spPr>
          <a:xfrm>
            <a:off x="450108" y="4145430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92638-A481-5DD2-7DD6-68A465656D04}"/>
              </a:ext>
            </a:extLst>
          </p:cNvPr>
          <p:cNvSpPr txBox="1"/>
          <p:nvPr/>
        </p:nvSpPr>
        <p:spPr>
          <a:xfrm>
            <a:off x="450108" y="4620918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95ABF7-0A4B-900A-C2BD-44EAEC9B0218}"/>
              </a:ext>
            </a:extLst>
          </p:cNvPr>
          <p:cNvSpPr txBox="1"/>
          <p:nvPr/>
        </p:nvSpPr>
        <p:spPr>
          <a:xfrm>
            <a:off x="450108" y="5096406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75EEC7F-E75C-E7FB-24B4-5E9E9DF2C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274472"/>
            <a:ext cx="2062296" cy="2406013"/>
          </a:xfrm>
          <a:prstGeom prst="rect">
            <a:avLst/>
          </a:prstGeom>
        </p:spPr>
      </p:pic>
      <p:pic>
        <p:nvPicPr>
          <p:cNvPr id="10" name="yt_shape_1697707882111">
            <a:extLst>
              <a:ext uri="{FF2B5EF4-FFF2-40B4-BE49-F238E27FC236}">
                <a16:creationId xmlns:a16="http://schemas.microsoft.com/office/drawing/2014/main" id="{21EE0A0E-3D7F-AAD2-A4D9-A0638C2CFF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896" y="4620918"/>
            <a:ext cx="1703064" cy="160521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3D23187-0EEA-8183-0218-E0D57A0AC287}"/>
              </a:ext>
            </a:extLst>
          </p:cNvPr>
          <p:cNvSpPr txBox="1"/>
          <p:nvPr/>
        </p:nvSpPr>
        <p:spPr>
          <a:xfrm>
            <a:off x="9295289" y="6226135"/>
            <a:ext cx="1203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yt_shape_13109"/>
          <p:cNvSpPr txBox="1"/>
          <p:nvPr/>
        </p:nvSpPr>
        <p:spPr>
          <a:xfrm>
            <a:off x="540000" y="874653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08" name="yt_image_13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465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1" name="yt_shape_13111"/>
          <p:cNvSpPr txBox="1"/>
          <p:nvPr/>
        </p:nvSpPr>
        <p:spPr>
          <a:xfrm>
            <a:off x="540119" y="15214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，正五边形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阅读以下作图过程，并回答下列问题：</a:t>
            </a:r>
          </a:p>
        </p:txBody>
      </p:sp>
      <p:pic>
        <p:nvPicPr>
          <p:cNvPr id="13112" name="yt_image_131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981597"/>
            <a:ext cx="2746171" cy="228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4" name="yt_shape_13114"/>
          <p:cNvSpPr txBox="1"/>
          <p:nvPr/>
        </p:nvSpPr>
        <p:spPr>
          <a:xfrm>
            <a:off x="574198" y="2491537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作法如图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15" name="yt_image_131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4672400"/>
            <a:ext cx="191958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ABBB01B-9E32-300B-8B05-99802A146424}"/>
              </a:ext>
            </a:extLst>
          </p:cNvPr>
          <p:cNvSpPr txBox="1"/>
          <p:nvPr/>
        </p:nvSpPr>
        <p:spPr>
          <a:xfrm>
            <a:off x="539882" y="2958998"/>
            <a:ext cx="7775534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作直径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为半径作圆弧，与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Ⅲ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F2C2FB-2E93-DE5C-F223-51DF5310C06A}"/>
              </a:ext>
            </a:extLst>
          </p:cNvPr>
          <p:cNvSpPr txBox="1"/>
          <p:nvPr/>
        </p:nvSpPr>
        <p:spPr>
          <a:xfrm>
            <a:off x="550066" y="4880044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是正五边形，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06DB94-8128-680B-2AAB-28624F4965E5}"/>
                  </a:ext>
                </a:extLst>
              </p:cNvPr>
              <p:cNvSpPr txBox="1"/>
              <p:nvPr/>
            </p:nvSpPr>
            <p:spPr>
              <a:xfrm>
                <a:off x="550066" y="5355532"/>
                <a:ext cx="4736211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108°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06DB94-8128-680B-2AAB-28624F496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66" y="5355532"/>
                <a:ext cx="4736211" cy="889458"/>
              </a:xfrm>
              <a:prstGeom prst="rect">
                <a:avLst/>
              </a:prstGeom>
              <a:blipFill>
                <a:blip r:embed="rId5"/>
                <a:stretch>
                  <a:fillRect l="-1931" r="-2059" b="-4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8E4BEFE-53FF-F12E-80A3-9FF46B05143F}"/>
              </a:ext>
            </a:extLst>
          </p:cNvPr>
          <p:cNvSpPr txBox="1"/>
          <p:nvPr/>
        </p:nvSpPr>
        <p:spPr>
          <a:xfrm>
            <a:off x="550066" y="6151378"/>
            <a:ext cx="23247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94B085-FFB2-4E5C-60B3-9A0D288C604B}"/>
              </a:ext>
            </a:extLst>
          </p:cNvPr>
          <p:cNvSpPr txBox="1"/>
          <p:nvPr/>
        </p:nvSpPr>
        <p:spPr>
          <a:xfrm>
            <a:off x="9552384" y="6507846"/>
            <a:ext cx="16263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18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18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EBF820-0387-82F4-0EBC-15923444B8DC}"/>
              </a:ext>
            </a:extLst>
          </p:cNvPr>
          <p:cNvSpPr txBox="1"/>
          <p:nvPr/>
        </p:nvSpPr>
        <p:spPr>
          <a:xfrm>
            <a:off x="9552384" y="4058574"/>
            <a:ext cx="742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18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540119" y="107240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是正三角形吗？请说明理由；</a:t>
            </a:r>
          </a:p>
        </p:txBody>
      </p:sp>
      <p:sp>
        <p:nvSpPr>
          <p:cNvPr id="5" name="yt_shape_13125">
            <a:extLst>
              <a:ext uri="{FF2B5EF4-FFF2-40B4-BE49-F238E27FC236}">
                <a16:creationId xmlns:a16="http://schemas.microsoft.com/office/drawing/2014/main" id="{DF4C5FEA-4D68-2152-9671-4BADEF28CBC7}"/>
              </a:ext>
            </a:extLst>
          </p:cNvPr>
          <p:cNvSpPr txBox="1"/>
          <p:nvPr/>
        </p:nvSpPr>
        <p:spPr>
          <a:xfrm>
            <a:off x="626604" y="1603598"/>
            <a:ext cx="357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是正三角形，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126">
            <a:extLst>
              <a:ext uri="{FF2B5EF4-FFF2-40B4-BE49-F238E27FC236}">
                <a16:creationId xmlns:a16="http://schemas.microsoft.com/office/drawing/2014/main" id="{04D3460A-6FDF-B80D-8157-24708F63E97B}"/>
              </a:ext>
            </a:extLst>
          </p:cNvPr>
          <p:cNvSpPr txBox="1"/>
          <p:nvPr/>
        </p:nvSpPr>
        <p:spPr>
          <a:xfrm>
            <a:off x="626604" y="2082901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理由：连接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由题意，可得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127">
            <a:extLst>
              <a:ext uri="{FF2B5EF4-FFF2-40B4-BE49-F238E27FC236}">
                <a16:creationId xmlns:a16="http://schemas.microsoft.com/office/drawing/2014/main" id="{A7719A4D-1F03-90C6-69B8-FDB4F07395E0}"/>
              </a:ext>
            </a:extLst>
          </p:cNvPr>
          <p:cNvSpPr txBox="1"/>
          <p:nvPr/>
        </p:nvSpPr>
        <p:spPr>
          <a:xfrm>
            <a:off x="626604" y="4002599"/>
            <a:ext cx="59311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，同理可得：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是正三角形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129">
            <a:extLst>
              <a:ext uri="{FF2B5EF4-FFF2-40B4-BE49-F238E27FC236}">
                <a16:creationId xmlns:a16="http://schemas.microsoft.com/office/drawing/2014/main" id="{AEA627E1-0D96-8740-6AB7-2B5A219B155C}"/>
              </a:ext>
            </a:extLst>
          </p:cNvPr>
          <p:cNvSpPr txBox="1"/>
          <p:nvPr/>
        </p:nvSpPr>
        <p:spPr>
          <a:xfrm>
            <a:off x="5199504" y="6485056"/>
            <a:ext cx="1566391" cy="14678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150" b="0" i="0" u="none" spc="10177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3128">
            <a:extLst>
              <a:ext uri="{FF2B5EF4-FFF2-40B4-BE49-F238E27FC236}">
                <a16:creationId xmlns:a16="http://schemas.microsoft.com/office/drawing/2014/main" id="{1139AAE9-BB9B-5FAA-DC47-113A39AA7AA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7839" y="3691488"/>
            <a:ext cx="1919589" cy="201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D041B8C-C55A-80D7-32A6-FA31563444B9}"/>
              </a:ext>
            </a:extLst>
          </p:cNvPr>
          <p:cNvSpPr txBox="1"/>
          <p:nvPr/>
        </p:nvSpPr>
        <p:spPr>
          <a:xfrm>
            <a:off x="536593" y="1556792"/>
            <a:ext cx="371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2EDA70-29D6-4B5E-A27C-A04E756765FA}"/>
              </a:ext>
            </a:extLst>
          </p:cNvPr>
          <p:cNvSpPr txBox="1"/>
          <p:nvPr/>
        </p:nvSpPr>
        <p:spPr>
          <a:xfrm>
            <a:off x="536593" y="2036095"/>
            <a:ext cx="289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F6073F-9BB1-12FC-786F-6DEBD978A655}"/>
              </a:ext>
            </a:extLst>
          </p:cNvPr>
          <p:cNvSpPr txBox="1"/>
          <p:nvPr/>
        </p:nvSpPr>
        <p:spPr>
          <a:xfrm>
            <a:off x="536593" y="251158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由题意，可得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6A5085-2778-6CFD-01A1-914326BC9E21}"/>
              </a:ext>
            </a:extLst>
          </p:cNvPr>
          <p:cNvSpPr txBox="1"/>
          <p:nvPr/>
        </p:nvSpPr>
        <p:spPr>
          <a:xfrm>
            <a:off x="536593" y="298707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136A6A-8364-3A7D-CBB6-8E03BAA2EEC1}"/>
              </a:ext>
            </a:extLst>
          </p:cNvPr>
          <p:cNvSpPr txBox="1"/>
          <p:nvPr/>
        </p:nvSpPr>
        <p:spPr>
          <a:xfrm>
            <a:off x="536593" y="3462559"/>
            <a:ext cx="23616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B62CEC-769A-78E6-FA4D-06DB080250E8}"/>
              </a:ext>
            </a:extLst>
          </p:cNvPr>
          <p:cNvSpPr txBox="1"/>
          <p:nvPr/>
        </p:nvSpPr>
        <p:spPr>
          <a:xfrm>
            <a:off x="536593" y="3955793"/>
            <a:ext cx="605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，同理可得：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C2216C-B838-CB33-0F1F-B1CD2211BCB0}"/>
              </a:ext>
            </a:extLst>
          </p:cNvPr>
          <p:cNvSpPr txBox="1"/>
          <p:nvPr/>
        </p:nvSpPr>
        <p:spPr>
          <a:xfrm>
            <a:off x="536593" y="4431281"/>
            <a:ext cx="254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9103DD-5E8D-31B4-3D5F-ABAA04627580}"/>
              </a:ext>
            </a:extLst>
          </p:cNvPr>
          <p:cNvSpPr txBox="1"/>
          <p:nvPr/>
        </p:nvSpPr>
        <p:spPr>
          <a:xfrm>
            <a:off x="536593" y="4906769"/>
            <a:ext cx="3032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3115">
            <a:extLst>
              <a:ext uri="{FF2B5EF4-FFF2-40B4-BE49-F238E27FC236}">
                <a16:creationId xmlns:a16="http://schemas.microsoft.com/office/drawing/2014/main" id="{51EBE822-5241-5FA9-199B-7166650C4C9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2823" y="1560587"/>
            <a:ext cx="191958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1" name="yt_shape_13131"/>
              <p:cNvSpPr txBox="1"/>
              <p:nvPr/>
            </p:nvSpPr>
            <p:spPr>
              <a:xfrm>
                <a:off x="540000" y="2038922"/>
                <a:ext cx="6347892" cy="31401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31" name="yt_shape_13131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8922"/>
                <a:ext cx="6347892" cy="3140155"/>
              </a:xfrm>
              <a:prstGeom prst="rect">
                <a:avLst/>
              </a:prstGeom>
              <a:blipFill>
                <a:blip r:embed="rId2"/>
                <a:stretch>
                  <a:fillRect l="-2978" t="-1550" r="-1633" b="-5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166BDE-ECD7-AB7F-17BC-3892AB0B8E7C}"/>
              </a:ext>
            </a:extLst>
          </p:cNvPr>
          <p:cNvSpPr txBox="1"/>
          <p:nvPr/>
        </p:nvSpPr>
        <p:spPr>
          <a:xfrm>
            <a:off x="449989" y="199211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F785F3-9BEA-9107-2D5E-779FF505AFB9}"/>
              </a:ext>
            </a:extLst>
          </p:cNvPr>
          <p:cNvSpPr txBox="1"/>
          <p:nvPr/>
        </p:nvSpPr>
        <p:spPr>
          <a:xfrm>
            <a:off x="449989" y="2467604"/>
            <a:ext cx="2359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7068A3E-EF1C-F047-9949-CDAD68147DED}"/>
                  </a:ext>
                </a:extLst>
              </p:cNvPr>
              <p:cNvSpPr txBox="1"/>
              <p:nvPr/>
            </p:nvSpPr>
            <p:spPr>
              <a:xfrm>
                <a:off x="449989" y="2943092"/>
                <a:ext cx="4058348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2, 'mathAnswerShape': 1}">
                <a:extLst>
                  <a:ext uri="{FF2B5EF4-FFF2-40B4-BE49-F238E27FC236}">
                    <a16:creationId xmlns:a16="http://schemas.microsoft.com/office/drawing/2014/main" id="{77068A3E-EF1C-F047-9949-CDAD68147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3092"/>
                <a:ext cx="4058348" cy="877075"/>
              </a:xfrm>
              <a:prstGeom prst="rect">
                <a:avLst/>
              </a:prstGeom>
              <a:blipFill>
                <a:blip r:embed="rId3"/>
                <a:stretch>
                  <a:fillRect l="-2402" r="-210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D7D9A3A-490C-C2F9-F59F-19CDA8118A8E}"/>
              </a:ext>
            </a:extLst>
          </p:cNvPr>
          <p:cNvSpPr txBox="1"/>
          <p:nvPr/>
        </p:nvSpPr>
        <p:spPr>
          <a:xfrm>
            <a:off x="449989" y="3726555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670182-8DA7-FF3B-7865-8F067CA9626E}"/>
              </a:ext>
            </a:extLst>
          </p:cNvPr>
          <p:cNvSpPr txBox="1"/>
          <p:nvPr/>
        </p:nvSpPr>
        <p:spPr>
          <a:xfrm>
            <a:off x="449989" y="4202044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151430-56E5-0A26-A3FB-41C972F970B4}"/>
              </a:ext>
            </a:extLst>
          </p:cNvPr>
          <p:cNvSpPr txBox="1"/>
          <p:nvPr/>
        </p:nvSpPr>
        <p:spPr>
          <a:xfrm>
            <a:off x="449989" y="4677531"/>
            <a:ext cx="193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356C1F-423F-E26D-37BE-FE316CB2F7B6}"/>
              </a:ext>
            </a:extLst>
          </p:cNvPr>
          <p:cNvSpPr txBox="1"/>
          <p:nvPr/>
        </p:nvSpPr>
        <p:spPr>
          <a:xfrm>
            <a:off x="449989" y="1085723"/>
            <a:ext cx="1129202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）从点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开始，以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长为半径，在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上依次截取点，再依次连接这些分点，得到正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边形，求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3112">
            <a:extLst>
              <a:ext uri="{FF2B5EF4-FFF2-40B4-BE49-F238E27FC236}">
                <a16:creationId xmlns:a16="http://schemas.microsoft.com/office/drawing/2014/main" id="{BD1B48E0-86B2-AB42-9706-EFA7FB4C5CF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2086703"/>
            <a:ext cx="2746171" cy="228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3115">
            <a:extLst>
              <a:ext uri="{FF2B5EF4-FFF2-40B4-BE49-F238E27FC236}">
                <a16:creationId xmlns:a16="http://schemas.microsoft.com/office/drawing/2014/main" id="{E7CE05CF-D416-4044-805C-3D6FDE321BE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5085" y="4226631"/>
            <a:ext cx="191958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4" name="yt_shape_13044"/>
          <p:cNvSpPr txBox="1"/>
          <p:nvPr/>
        </p:nvSpPr>
        <p:spPr>
          <a:xfrm>
            <a:off x="540000" y="15716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43" name="yt_image_1304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16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6" name="yt_shape_13046"/>
          <p:cNvSpPr txBox="1"/>
          <p:nvPr/>
        </p:nvSpPr>
        <p:spPr>
          <a:xfrm>
            <a:off x="540000" y="2274917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圆内接正多边形的有关概念</a:t>
            </a:r>
          </a:p>
        </p:txBody>
      </p:sp>
      <p:sp>
        <p:nvSpPr>
          <p:cNvPr id="13047" name="yt_shape_13047"/>
          <p:cNvSpPr txBox="1"/>
          <p:nvPr/>
        </p:nvSpPr>
        <p:spPr>
          <a:xfrm>
            <a:off x="540000" y="2774482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对于以下说法，你认为正确的有（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048" name="yt_shape_13048"/>
          <p:cNvSpPr txBox="1"/>
          <p:nvPr/>
        </p:nvSpPr>
        <p:spPr>
          <a:xfrm>
            <a:off x="540000" y="3253785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各角相等的多边形是正多边形</a:t>
            </a:r>
          </a:p>
        </p:txBody>
      </p:sp>
      <p:sp>
        <p:nvSpPr>
          <p:cNvPr id="13049" name="yt_shape_13049"/>
          <p:cNvSpPr txBox="1"/>
          <p:nvPr/>
        </p:nvSpPr>
        <p:spPr>
          <a:xfrm>
            <a:off x="540000" y="3733088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各边相等的三角形是正三边形</a:t>
            </a:r>
          </a:p>
        </p:txBody>
      </p:sp>
      <p:sp>
        <p:nvSpPr>
          <p:cNvPr id="13050" name="yt_shape_13050"/>
          <p:cNvSpPr txBox="1"/>
          <p:nvPr/>
        </p:nvSpPr>
        <p:spPr>
          <a:xfrm>
            <a:off x="540000" y="4212391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各角相等的圆内接多边形是正多边形</a:t>
            </a:r>
          </a:p>
        </p:txBody>
      </p:sp>
      <p:sp>
        <p:nvSpPr>
          <p:cNvPr id="13051" name="yt_shape_13051"/>
          <p:cNvSpPr txBox="1"/>
          <p:nvPr/>
        </p:nvSpPr>
        <p:spPr>
          <a:xfrm>
            <a:off x="540000" y="4691694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各顶点等分外接圆的多边形是正多边形</a:t>
            </a:r>
          </a:p>
        </p:txBody>
      </p:sp>
      <p:graphicFrame>
        <p:nvGraphicFramePr>
          <p:cNvPr id="13052" name="yt_table_130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269581"/>
              </p:ext>
            </p:extLst>
          </p:nvPr>
        </p:nvGraphicFramePr>
        <p:xfrm>
          <a:off x="540000" y="517099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3" name="yt_shape_1697707881269">
            <a:extLst>
              <a:ext uri="{FF2B5EF4-FFF2-40B4-BE49-F238E27FC236}">
                <a16:creationId xmlns:a16="http://schemas.microsoft.com/office/drawing/2014/main" id="{26D03A12-6C80-E9A6-0D01-73A11D493E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42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BDBAE9-AE6E-6FA1-8F13-85112D291C85}"/>
              </a:ext>
            </a:extLst>
          </p:cNvPr>
          <p:cNvSpPr txBox="1"/>
          <p:nvPr/>
        </p:nvSpPr>
        <p:spPr>
          <a:xfrm>
            <a:off x="5402989" y="27276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000" y="193359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圆内接正多边形的有关计算</a:t>
            </a:r>
          </a:p>
        </p:txBody>
      </p:sp>
      <p:sp>
        <p:nvSpPr>
          <p:cNvPr id="13055" name="yt_shape_13055"/>
          <p:cNvSpPr txBox="1"/>
          <p:nvPr/>
        </p:nvSpPr>
        <p:spPr>
          <a:xfrm>
            <a:off x="540119" y="24331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的内接正五边形，则五边形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的中心角的度数为（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56" name="yt_table_130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560695"/>
              </p:ext>
            </p:extLst>
          </p:nvPr>
        </p:nvGraphicFramePr>
        <p:xfrm>
          <a:off x="540000" y="339259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sp>
        <p:nvSpPr>
          <p:cNvPr id="13058" name="yt_shape_13058"/>
          <p:cNvSpPr txBox="1"/>
          <p:nvPr/>
        </p:nvSpPr>
        <p:spPr>
          <a:xfrm>
            <a:off x="540000" y="3918769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半径相等的圆的内接正三角形、正方形、正六边形的边长之比为（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59" name="yt_table_13059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9650781"/>
                  </p:ext>
                </p:extLst>
              </p:nvPr>
            </p:nvGraphicFramePr>
            <p:xfrm>
              <a:off x="540000" y="4398072"/>
              <a:ext cx="6825552" cy="886524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59" name="yt_table_13059" descr="{&quot;rangeId&quot;:7,&quot;type&quot;:&quot;Option&quot;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9650781"/>
                  </p:ext>
                </p:extLst>
              </p:nvPr>
            </p:nvGraphicFramePr>
            <p:xfrm>
              <a:off x="540000" y="3364474"/>
              <a:ext cx="6825552" cy="886524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52933" b="-1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918" t="-3896" b="-131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7881424">
            <a:extLst>
              <a:ext uri="{FF2B5EF4-FFF2-40B4-BE49-F238E27FC236}">
                <a16:creationId xmlns:a16="http://schemas.microsoft.com/office/drawing/2014/main" id="{FA05BC50-E512-E772-5CD2-F70E2A80D5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29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3F42F-B7BC-4193-3A78-2E7729C1D35A}"/>
              </a:ext>
            </a:extLst>
          </p:cNvPr>
          <p:cNvSpPr txBox="1"/>
          <p:nvPr/>
        </p:nvSpPr>
        <p:spPr>
          <a:xfrm>
            <a:off x="907308" y="28618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5589A1-512F-7550-91C3-CCE6FBD3F76B}"/>
              </a:ext>
            </a:extLst>
          </p:cNvPr>
          <p:cNvSpPr txBox="1"/>
          <p:nvPr/>
        </p:nvSpPr>
        <p:spPr>
          <a:xfrm>
            <a:off x="9670189" y="38719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0" name="yt_shape_13060"/>
          <p:cNvSpPr txBox="1"/>
          <p:nvPr/>
        </p:nvSpPr>
        <p:spPr>
          <a:xfrm>
            <a:off x="540119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的内接正十二边形的一边，连接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61" name="yt_image_130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4418" y="2243594"/>
            <a:ext cx="161467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63">
                <a:extLst>
                  <a:ext uri="{FF2B5EF4-FFF2-40B4-BE49-F238E27FC236}">
                    <a16:creationId xmlns:a16="http://schemas.microsoft.com/office/drawing/2014/main" id="{583FB4A6-D3FC-F6D0-2EE5-46BD90351C82}"/>
                  </a:ext>
                </a:extLst>
              </p:cNvPr>
              <p:cNvSpPr txBox="1"/>
              <p:nvPr/>
            </p:nvSpPr>
            <p:spPr>
              <a:xfrm>
                <a:off x="497379" y="2088072"/>
                <a:ext cx="5201745" cy="4354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的内接正十二边形的一边，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的内接正三角形的一边，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由勾股定理，得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063">
                <a:extLst>
                  <a:ext uri="{FF2B5EF4-FFF2-40B4-BE49-F238E27FC236}">
                    <a16:creationId xmlns:a16="http://schemas.microsoft.com/office/drawing/2014/main" id="{583FB4A6-D3FC-F6D0-2EE5-46BD90351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088072"/>
                <a:ext cx="5201745" cy="4354462"/>
              </a:xfrm>
              <a:prstGeom prst="rect">
                <a:avLst/>
              </a:prstGeom>
              <a:blipFill>
                <a:blip r:embed="rId3"/>
                <a:stretch>
                  <a:fillRect l="-3634" t="-1261" r="-2579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C1D3B9F-E03E-9407-9757-E0BAC9C1DBB7}"/>
              </a:ext>
            </a:extLst>
          </p:cNvPr>
          <p:cNvSpPr txBox="1"/>
          <p:nvPr/>
        </p:nvSpPr>
        <p:spPr>
          <a:xfrm>
            <a:off x="407368" y="2041266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885107-42D9-5D7E-48C6-B20B927BCF9C}"/>
              </a:ext>
            </a:extLst>
          </p:cNvPr>
          <p:cNvSpPr txBox="1"/>
          <p:nvPr/>
        </p:nvSpPr>
        <p:spPr>
          <a:xfrm>
            <a:off x="407368" y="2516754"/>
            <a:ext cx="533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的内接正十二边形的一边，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3B0FF-0209-D8C9-CF08-22804ECAEE33}"/>
              </a:ext>
            </a:extLst>
          </p:cNvPr>
          <p:cNvSpPr txBox="1"/>
          <p:nvPr/>
        </p:nvSpPr>
        <p:spPr>
          <a:xfrm>
            <a:off x="407368" y="2992242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B7A46C-A876-141C-F324-DEFE6799C4EC}"/>
              </a:ext>
            </a:extLst>
          </p:cNvPr>
          <p:cNvSpPr txBox="1"/>
          <p:nvPr/>
        </p:nvSpPr>
        <p:spPr>
          <a:xfrm>
            <a:off x="407368" y="3467730"/>
            <a:ext cx="531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的内接正三角形的一边，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89C224-EBE7-89BD-1879-5A2BA2AB9CB2}"/>
              </a:ext>
            </a:extLst>
          </p:cNvPr>
          <p:cNvSpPr txBox="1"/>
          <p:nvPr/>
        </p:nvSpPr>
        <p:spPr>
          <a:xfrm>
            <a:off x="407368" y="3943218"/>
            <a:ext cx="2588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8BCE0E-ACBE-1916-575C-810B06C1C141}"/>
              </a:ext>
            </a:extLst>
          </p:cNvPr>
          <p:cNvSpPr txBox="1"/>
          <p:nvPr/>
        </p:nvSpPr>
        <p:spPr>
          <a:xfrm>
            <a:off x="407368" y="4418707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6B6CED-9C28-5641-B9AD-6018BA3B26A5}"/>
              </a:ext>
            </a:extLst>
          </p:cNvPr>
          <p:cNvSpPr txBox="1"/>
          <p:nvPr/>
        </p:nvSpPr>
        <p:spPr>
          <a:xfrm>
            <a:off x="407368" y="4894194"/>
            <a:ext cx="182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5D000B8-2E56-9417-F93E-C54783A6E996}"/>
                  </a:ext>
                </a:extLst>
              </p:cNvPr>
              <p:cNvSpPr txBox="1"/>
              <p:nvPr/>
            </p:nvSpPr>
            <p:spPr>
              <a:xfrm>
                <a:off x="407368" y="5369682"/>
                <a:ext cx="491890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由勾股定理，得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5D000B8-2E56-9417-F93E-C54783A6E9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369682"/>
                <a:ext cx="4918901" cy="615392"/>
              </a:xfrm>
              <a:prstGeom prst="rect">
                <a:avLst/>
              </a:prstGeom>
              <a:blipFill>
                <a:blip r:embed="rId4"/>
                <a:stretch>
                  <a:fillRect l="-1983" r="-173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D112648-DE23-7C90-D305-9157616F6CDB}"/>
                  </a:ext>
                </a:extLst>
              </p:cNvPr>
              <p:cNvSpPr txBox="1"/>
              <p:nvPr/>
            </p:nvSpPr>
            <p:spPr>
              <a:xfrm>
                <a:off x="407368" y="5891462"/>
                <a:ext cx="27789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D112648-DE23-7C90-D305-9157616F6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91462"/>
                <a:ext cx="2778951" cy="555765"/>
              </a:xfrm>
              <a:prstGeom prst="rect">
                <a:avLst/>
              </a:prstGeom>
              <a:blipFill>
                <a:blip r:embed="rId5"/>
                <a:stretch>
                  <a:fillRect l="-3509" r="-328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065">
            <a:extLst>
              <a:ext uri="{FF2B5EF4-FFF2-40B4-BE49-F238E27FC236}">
                <a16:creationId xmlns:a16="http://schemas.microsoft.com/office/drawing/2014/main" id="{F18DF3D0-00AE-FC3E-AB9F-2D46C9A64BD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0296" y="4564325"/>
            <a:ext cx="1508178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8" name="yt_shape_13068"/>
          <p:cNvSpPr txBox="1"/>
          <p:nvPr/>
        </p:nvSpPr>
        <p:spPr>
          <a:xfrm>
            <a:off x="540000" y="90000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圆内接正多边形的画法</a:t>
            </a:r>
          </a:p>
        </p:txBody>
      </p:sp>
      <p:sp>
        <p:nvSpPr>
          <p:cNvPr id="13069" name="yt_shape_13069"/>
          <p:cNvSpPr txBox="1"/>
          <p:nvPr/>
        </p:nvSpPr>
        <p:spPr>
          <a:xfrm>
            <a:off x="540119" y="134877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，甲、乙两人的作法分别是：</a:t>
            </a:r>
          </a:p>
        </p:txBody>
      </p:sp>
      <p:graphicFrame>
        <p:nvGraphicFramePr>
          <p:cNvPr id="13070" name="yt_table_13070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545162"/>
              </p:ext>
            </p:extLst>
          </p:nvPr>
        </p:nvGraphicFramePr>
        <p:xfrm>
          <a:off x="540000" y="1980444"/>
          <a:ext cx="11111999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甲：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的垂直平分线，交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两点；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连接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即为所求的三角形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乙：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为圆心，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长为半径作圆弧，交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两点；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连接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即为所求的三角形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072" name="yt_shape_13072"/>
          <p:cNvSpPr txBox="1"/>
          <p:nvPr/>
        </p:nvSpPr>
        <p:spPr>
          <a:xfrm>
            <a:off x="540000" y="4334816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对于甲、乙两人的作法，可判断（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74" name="yt_table_1307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388634"/>
              </p:ext>
            </p:extLst>
          </p:nvPr>
        </p:nvGraphicFramePr>
        <p:xfrm>
          <a:off x="540000" y="4814119"/>
          <a:ext cx="3014663" cy="1901952"/>
        </p:xfrm>
        <a:graphic>
          <a:graphicData uri="http://schemas.openxmlformats.org/drawingml/2006/table">
            <a:tbl>
              <a:tblPr/>
              <a:tblGrid>
                <a:gridCol w="301466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甲、乙均正确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甲、乙均错误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甲正确，乙错误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甲错误，乙正确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pic>
        <p:nvPicPr>
          <p:cNvPr id="13073" name="yt_image_13073_skip" title="H_125.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7709" y="4814119"/>
            <a:ext cx="123204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81628">
            <a:extLst>
              <a:ext uri="{FF2B5EF4-FFF2-40B4-BE49-F238E27FC236}">
                <a16:creationId xmlns:a16="http://schemas.microsoft.com/office/drawing/2014/main" id="{4567F1E7-CB44-04BD-21F3-3434C6E0C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72E6F6-B68F-9C75-FEF7-391D26C1700A}"/>
              </a:ext>
            </a:extLst>
          </p:cNvPr>
          <p:cNvSpPr txBox="1"/>
          <p:nvPr/>
        </p:nvSpPr>
        <p:spPr>
          <a:xfrm>
            <a:off x="5174389" y="42880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119" y="9328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，用尺规作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（不写作法，保留作图痕迹，并把作图痕迹用黑色签字笔描黑）</a:t>
            </a:r>
          </a:p>
        </p:txBody>
      </p:sp>
      <p:pic>
        <p:nvPicPr>
          <p:cNvPr id="13077" name="yt_image_130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329" y="2044631"/>
            <a:ext cx="1577340" cy="149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9" name="yt_shape_13079"/>
          <p:cNvSpPr txBox="1"/>
          <p:nvPr/>
        </p:nvSpPr>
        <p:spPr>
          <a:xfrm>
            <a:off x="540000" y="3585812"/>
            <a:ext cx="51889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就是所要求作的图形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081" name="yt_shape_13081"/>
          <p:cNvSpPr txBox="1"/>
          <p:nvPr/>
        </p:nvSpPr>
        <p:spPr>
          <a:xfrm>
            <a:off x="4931647" y="4217479"/>
            <a:ext cx="1930913" cy="18730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00" b="0" i="0" u="none" spc="-10400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  <a:cs typeface="宋体" pitchFamily="104"/>
              </a:rPr>
              <a:t> </a:t>
            </a:r>
            <a:r>
              <a:rPr lang="en-US" altLang="zh-CN" sz="10400" b="0" i="0" u="none" spc="12457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  <a:cs typeface="宋体" pitchFamily="10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080" name="yt_image_130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647" y="4217479"/>
            <a:ext cx="1911789" cy="206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90814E-4410-D362-B6E0-CF99D9270B07}"/>
              </a:ext>
            </a:extLst>
          </p:cNvPr>
          <p:cNvSpPr txBox="1"/>
          <p:nvPr/>
        </p:nvSpPr>
        <p:spPr>
          <a:xfrm>
            <a:off x="449989" y="3539006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就是所要求作的图形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000" y="216723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两种情况，考虑不全面致错</a:t>
            </a:r>
          </a:p>
        </p:txBody>
      </p:sp>
      <p:sp>
        <p:nvSpPr>
          <p:cNvPr id="13084" name="yt_shape_13084"/>
          <p:cNvSpPr txBox="1"/>
          <p:nvPr/>
        </p:nvSpPr>
        <p:spPr>
          <a:xfrm>
            <a:off x="540119" y="2666803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为圆内接正五边形的一边，则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85" name="yt_image_130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9920" y="3778602"/>
            <a:ext cx="1272159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81806">
            <a:extLst>
              <a:ext uri="{FF2B5EF4-FFF2-40B4-BE49-F238E27FC236}">
                <a16:creationId xmlns:a16="http://schemas.microsoft.com/office/drawing/2014/main" id="{290B1C77-320D-5C8E-0317-F60DE035B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65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17E89D-A2EB-1ECE-3CA5-AFF5F6543989}"/>
              </a:ext>
            </a:extLst>
          </p:cNvPr>
          <p:cNvSpPr txBox="1"/>
          <p:nvPr/>
        </p:nvSpPr>
        <p:spPr>
          <a:xfrm>
            <a:off x="9956057" y="2619997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FC5C43-FA28-EE4C-B2CF-D9297967F5AD}"/>
              </a:ext>
            </a:extLst>
          </p:cNvPr>
          <p:cNvSpPr txBox="1"/>
          <p:nvPr/>
        </p:nvSpPr>
        <p:spPr>
          <a:xfrm>
            <a:off x="10776520" y="2607977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8" name="yt_shape_13088"/>
          <p:cNvSpPr txBox="1"/>
          <p:nvPr/>
        </p:nvSpPr>
        <p:spPr>
          <a:xfrm>
            <a:off x="540000" y="155679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87" name="yt_image_130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679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0" name="yt_shape_13090"/>
          <p:cNvSpPr txBox="1"/>
          <p:nvPr/>
        </p:nvSpPr>
        <p:spPr>
          <a:xfrm>
            <a:off x="540119" y="22486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如图，用若干全等的正五边形排成圆环状，图中所示的是其中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个正五边形的位置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要完成这一圆环排列，共需要正五边形的个数是（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94" name="yt_table_130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242948"/>
              </p:ext>
            </p:extLst>
          </p:nvPr>
        </p:nvGraphicFramePr>
        <p:xfrm>
          <a:off x="540000" y="3208096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grpSp>
        <p:nvGrpSpPr>
          <p:cNvPr id="13091" name="yt_shape_13091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9936" y="4167389"/>
            <a:ext cx="1281304" cy="1789317"/>
            <a:chOff x="0" y="0"/>
            <a:chExt cx="1281304" cy="1789317"/>
          </a:xfrm>
        </p:grpSpPr>
        <p:pic>
          <p:nvPicPr>
            <p:cNvPr id="2" name="yt_image_130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1304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3" name="yt_shape_13093"/>
            <p:cNvSpPr txBox="1"/>
            <p:nvPr/>
          </p:nvSpPr>
          <p:spPr>
            <a:xfrm>
              <a:off x="107371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93260D-8330-EC57-7E4B-FA696A6937AC}"/>
              </a:ext>
            </a:extLst>
          </p:cNvPr>
          <p:cNvSpPr txBox="1"/>
          <p:nvPr/>
        </p:nvSpPr>
        <p:spPr>
          <a:xfrm>
            <a:off x="7689107" y="26773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96" name="yt_shape_13096"/>
              <p:cNvSpPr txBox="1"/>
              <p:nvPr/>
            </p:nvSpPr>
            <p:spPr>
              <a:xfrm>
                <a:off x="540119" y="970579"/>
                <a:ext cx="11111999" cy="27524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【关注数学文化】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我国魏晋时期的数学家刘徽创立了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割圆术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，认为圆内接正多边形的边数无限增加时，周长就越接近圆周长，由此求得了圆周率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的近似值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的圆内接正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边形的周长为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，圆的直径为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，如图所示，当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3.11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，参考数据：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cos75°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96" name="yt_shape_13096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70579"/>
                <a:ext cx="11111999" cy="2752485"/>
              </a:xfrm>
              <a:prstGeom prst="rect">
                <a:avLst/>
              </a:prstGeom>
              <a:blipFill>
                <a:blip r:embed="rId2"/>
                <a:stretch>
                  <a:fillRect l="-1701" t="-1770" r="-274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01" name="yt_shape_13101"/>
          <p:cNvSpPr txBox="1"/>
          <p:nvPr/>
        </p:nvSpPr>
        <p:spPr>
          <a:xfrm>
            <a:off x="540000" y="59247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98" name="yt_shape_13098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902" y="3926216"/>
            <a:ext cx="1552194" cy="1948194"/>
            <a:chOff x="0" y="0"/>
            <a:chExt cx="1552194" cy="1948194"/>
          </a:xfrm>
        </p:grpSpPr>
        <p:pic>
          <p:nvPicPr>
            <p:cNvPr id="2" name="yt_image_1309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2194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0" name="yt_shape_13100"/>
            <p:cNvSpPr txBox="1"/>
            <p:nvPr/>
          </p:nvSpPr>
          <p:spPr>
            <a:xfrm>
              <a:off x="24281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78AB95-6A64-E957-3E1A-478C73144E58}"/>
              </a:ext>
            </a:extLst>
          </p:cNvPr>
          <p:cNvSpPr txBox="1"/>
          <p:nvPr/>
        </p:nvSpPr>
        <p:spPr>
          <a:xfrm>
            <a:off x="5045730" y="2550008"/>
            <a:ext cx="702183" cy="7688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3.11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1841</Words>
  <Application>Microsoft Office PowerPoint</Application>
  <PresentationFormat>宽屏</PresentationFormat>
  <Paragraphs>156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2023-10-20T01:28:40Z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