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6" r:id="rId6"/>
    <p:sldId id="368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2" name="yt_shape_11852"/>
          <p:cNvSpPr txBox="1"/>
          <p:nvPr/>
        </p:nvSpPr>
        <p:spPr>
          <a:xfrm>
            <a:off x="540119" y="1677930"/>
            <a:ext cx="11111999" cy="38621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【教材母题】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题）某超市欲购进一种今年新上市的产品，购进价为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为了调查这种新产品的销路，该超市进行了试销售，得知该产品每天的销售量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（件）与每件的销售价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件）之间有如下关系：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请写出该超市销售这种产品每天的销售利润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（元）与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之间的函数关系式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C5035D-794E-61E8-50A6-D42BF4568973}"/>
              </a:ext>
            </a:extLst>
          </p:cNvPr>
          <p:cNvSpPr txBox="1"/>
          <p:nvPr/>
        </p:nvSpPr>
        <p:spPr>
          <a:xfrm>
            <a:off x="1131708" y="4008564"/>
            <a:ext cx="2769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E5E45C-2D70-D1E0-99D2-1FB048A0096C}"/>
              </a:ext>
            </a:extLst>
          </p:cNvPr>
          <p:cNvSpPr txBox="1"/>
          <p:nvPr/>
        </p:nvSpPr>
        <p:spPr>
          <a:xfrm>
            <a:off x="1847528" y="4518267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B9AD1A-02BF-9BEA-6CDD-9F032F254B7B}"/>
              </a:ext>
            </a:extLst>
          </p:cNvPr>
          <p:cNvSpPr txBox="1"/>
          <p:nvPr/>
        </p:nvSpPr>
        <p:spPr>
          <a:xfrm>
            <a:off x="1847528" y="4993755"/>
            <a:ext cx="306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58" name="yt_shape_11858"/>
              <p:cNvSpPr txBox="1"/>
              <p:nvPr/>
            </p:nvSpPr>
            <p:spPr>
              <a:xfrm>
                <a:off x="540119" y="900000"/>
                <a:ext cx="11111999" cy="4860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【变式训练】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（鄂州市中考）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鄂州市化工材料经销公司购进一种化工原料若干千克，价格为每千克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物价部门规定其销售单价不高于每千克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元，不低于每千克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经市场调查发现：日销售量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（千克）是销售单价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（元）的一次函数，且当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在销售过程中，每天还要支付其他费用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的函数关系式，并写出自变量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80=60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100=50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858" name="yt_shape_118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860370"/>
              </a:xfrm>
              <a:prstGeom prst="rect">
                <a:avLst/>
              </a:prstGeom>
              <a:blipFill>
                <a:blip r:embed="rId2"/>
                <a:stretch>
                  <a:fillRect l="-1701" t="-1129" b="-2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46A372-48AB-C81F-5FCF-1C0A9F7E35B4}"/>
              </a:ext>
            </a:extLst>
          </p:cNvPr>
          <p:cNvSpPr txBox="1"/>
          <p:nvPr/>
        </p:nvSpPr>
        <p:spPr>
          <a:xfrm>
            <a:off x="623620" y="3717032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53B766-0628-526C-35F6-A313E9AB02C0}"/>
                  </a:ext>
                </a:extLst>
              </p:cNvPr>
              <p:cNvSpPr txBox="1"/>
              <p:nvPr/>
            </p:nvSpPr>
            <p:spPr>
              <a:xfrm>
                <a:off x="623620" y="4192520"/>
                <a:ext cx="648049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80=60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100=50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53B766-0628-526C-35F6-A313E9AB0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192520"/>
                <a:ext cx="6480492" cy="1154189"/>
              </a:xfrm>
              <a:prstGeom prst="rect">
                <a:avLst/>
              </a:prstGeom>
              <a:blipFill>
                <a:blip r:embed="rId3"/>
                <a:stretch>
                  <a:fillRect l="-1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8F538D8-2AA3-F46D-B60A-2DDE5CD37991}"/>
              </a:ext>
            </a:extLst>
          </p:cNvPr>
          <p:cNvSpPr txBox="1"/>
          <p:nvPr/>
        </p:nvSpPr>
        <p:spPr>
          <a:xfrm>
            <a:off x="623620" y="5253097"/>
            <a:ext cx="4318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0" name="yt_shape_11860"/>
          <p:cNvSpPr txBox="1"/>
          <p:nvPr/>
        </p:nvSpPr>
        <p:spPr>
          <a:xfrm>
            <a:off x="540119" y="2194414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随着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的增大而增大，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有最大值为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当销售单价为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元时，该公司日获利最大，最大获利是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6B0DAA-817D-40D9-AF78-EFC5B4CD4A97}"/>
              </a:ext>
            </a:extLst>
          </p:cNvPr>
          <p:cNvSpPr txBox="1"/>
          <p:nvPr/>
        </p:nvSpPr>
        <p:spPr>
          <a:xfrm>
            <a:off x="450108" y="2147608"/>
            <a:ext cx="1091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4337B0-9ADB-4198-7234-E69D41E0C227}"/>
              </a:ext>
            </a:extLst>
          </p:cNvPr>
          <p:cNvSpPr txBox="1"/>
          <p:nvPr/>
        </p:nvSpPr>
        <p:spPr>
          <a:xfrm>
            <a:off x="450108" y="2623096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B1F9F7-5039-20F7-B3C0-552967BA5D85}"/>
              </a:ext>
            </a:extLst>
          </p:cNvPr>
          <p:cNvSpPr txBox="1"/>
          <p:nvPr/>
        </p:nvSpPr>
        <p:spPr>
          <a:xfrm>
            <a:off x="450108" y="3788809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DAB23C-6F0D-7F2C-DCCA-2C4CBB5D0AB0}"/>
              </a:ext>
            </a:extLst>
          </p:cNvPr>
          <p:cNvSpPr txBox="1"/>
          <p:nvPr/>
        </p:nvSpPr>
        <p:spPr>
          <a:xfrm>
            <a:off x="450108" y="4264297"/>
            <a:ext cx="6799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随着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4E47CC-D052-3496-397D-9F78E1A7DF13}"/>
              </a:ext>
            </a:extLst>
          </p:cNvPr>
          <p:cNvSpPr txBox="1"/>
          <p:nvPr/>
        </p:nvSpPr>
        <p:spPr>
          <a:xfrm>
            <a:off x="450108" y="4739785"/>
            <a:ext cx="514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有最大值为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41626A-241C-72CF-3FEB-D735CE4FD637}"/>
              </a:ext>
            </a:extLst>
          </p:cNvPr>
          <p:cNvSpPr txBox="1"/>
          <p:nvPr/>
        </p:nvSpPr>
        <p:spPr>
          <a:xfrm>
            <a:off x="450108" y="5215273"/>
            <a:ext cx="879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当销售单价为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元时，该公司日获利最大，最大获利是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BD4F73-DA4E-6163-DD76-938D5198153E}"/>
              </a:ext>
            </a:extLst>
          </p:cNvPr>
          <p:cNvSpPr txBox="1"/>
          <p:nvPr/>
        </p:nvSpPr>
        <p:spPr>
          <a:xfrm>
            <a:off x="415763" y="1684016"/>
            <a:ext cx="1111199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）求该公司销售该原料日获利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（元）与销售单价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（元）之间的函数关系式；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E48E4F-01CE-CD73-E00E-8772CE26C6BD}"/>
              </a:ext>
            </a:extLst>
          </p:cNvPr>
          <p:cNvSpPr txBox="1"/>
          <p:nvPr/>
        </p:nvSpPr>
        <p:spPr>
          <a:xfrm>
            <a:off x="463397" y="3284984"/>
            <a:ext cx="10913111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）当销售单价为多少元时，该公司日获利最大？最大获利是多少元？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2" name="yt_shape_11862"/>
          <p:cNvSpPr txBox="1"/>
          <p:nvPr/>
        </p:nvSpPr>
        <p:spPr>
          <a:xfrm>
            <a:off x="540119" y="151922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瑞安市曹村镇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八百年灯会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成为温州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申遗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的宝贵项目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某公司生产了一种纪念花灯，每件纪念花灯制造成本为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设销售单价为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（元），每日销售量为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（件），每日的利润为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在试销过程中，每日销售量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（件）、每日的利润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（元）之间存在一定的关系，其几组对应量如下表所示：</a:t>
            </a:r>
          </a:p>
        </p:txBody>
      </p:sp>
      <p:graphicFrame>
        <p:nvGraphicFramePr>
          <p:cNvPr id="11863" name="yt_table_1186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42956"/>
              </p:ext>
            </p:extLst>
          </p:nvPr>
        </p:nvGraphicFramePr>
        <p:xfrm>
          <a:off x="540000" y="3591288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4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47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47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99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（元）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（件）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4D49256-5C9B-F512-05C7-493C3383914B}"/>
              </a:ext>
            </a:extLst>
          </p:cNvPr>
          <p:cNvSpPr txBox="1"/>
          <p:nvPr/>
        </p:nvSpPr>
        <p:spPr>
          <a:xfrm>
            <a:off x="450108" y="2455071"/>
            <a:ext cx="9770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）观察表中数据，发现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之间存在一次函数关系，设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4E97FF-FFB9-CE82-F426-DD86B5C0347C}"/>
                  </a:ext>
                </a:extLst>
              </p:cNvPr>
              <p:cNvSpPr txBox="1"/>
              <p:nvPr/>
            </p:nvSpPr>
            <p:spPr>
              <a:xfrm>
                <a:off x="450108" y="2930559"/>
                <a:ext cx="478821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62=19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60=20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4E97FF-FFB9-CE82-F426-DD86B5C034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30559"/>
                <a:ext cx="4788217" cy="1154189"/>
              </a:xfrm>
              <a:prstGeom prst="rect">
                <a:avLst/>
              </a:prstGeom>
              <a:blipFill>
                <a:blip r:embed="rId2"/>
                <a:stretch>
                  <a:fillRect l="-2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4711CB7-5A71-DCE1-D750-CF29F2620E02}"/>
              </a:ext>
            </a:extLst>
          </p:cNvPr>
          <p:cNvSpPr txBox="1"/>
          <p:nvPr/>
        </p:nvSpPr>
        <p:spPr>
          <a:xfrm>
            <a:off x="450108" y="3991137"/>
            <a:ext cx="2354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865">
            <a:extLst>
              <a:ext uri="{FF2B5EF4-FFF2-40B4-BE49-F238E27FC236}">
                <a16:creationId xmlns:a16="http://schemas.microsoft.com/office/drawing/2014/main" id="{619DE623-71A9-927E-10D4-149BD9AEA58F}"/>
              </a:ext>
            </a:extLst>
          </p:cNvPr>
          <p:cNvSpPr txBox="1"/>
          <p:nvPr/>
        </p:nvSpPr>
        <p:spPr>
          <a:xfrm>
            <a:off x="450108" y="1518967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）根据表中的数据的规律，分别写出每日销售量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（件），每日的利润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（元）关于销售单价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（元）之间的函数表达式；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利润＝（销售单价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成本单价）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销售件数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</a:p>
        </p:txBody>
      </p:sp>
      <p:sp>
        <p:nvSpPr>
          <p:cNvPr id="6" name="yt_shape_11870">
            <a:extLst>
              <a:ext uri="{FF2B5EF4-FFF2-40B4-BE49-F238E27FC236}">
                <a16:creationId xmlns:a16="http://schemas.microsoft.com/office/drawing/2014/main" id="{BCEEF46E-4978-D1BD-5C18-273D3F1BC4F0}"/>
              </a:ext>
            </a:extLst>
          </p:cNvPr>
          <p:cNvSpPr txBox="1"/>
          <p:nvPr/>
        </p:nvSpPr>
        <p:spPr>
          <a:xfrm>
            <a:off x="540119" y="5127226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单价为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元时，每日能获得最大利润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ECCB3E-001C-7E43-CB3D-9D662CCB484C}"/>
              </a:ext>
            </a:extLst>
          </p:cNvPr>
          <p:cNvSpPr txBox="1"/>
          <p:nvPr/>
        </p:nvSpPr>
        <p:spPr>
          <a:xfrm>
            <a:off x="450108" y="5257768"/>
            <a:ext cx="8670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20F8B3-B39C-93BB-6B47-6107B71C2641}"/>
              </a:ext>
            </a:extLst>
          </p:cNvPr>
          <p:cNvSpPr txBox="1"/>
          <p:nvPr/>
        </p:nvSpPr>
        <p:spPr>
          <a:xfrm>
            <a:off x="450108" y="5733256"/>
            <a:ext cx="7114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元时，每日能获得最大利润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866">
            <a:extLst>
              <a:ext uri="{FF2B5EF4-FFF2-40B4-BE49-F238E27FC236}">
                <a16:creationId xmlns:a16="http://schemas.microsoft.com/office/drawing/2014/main" id="{A47C0847-3368-2F24-52F3-06E438EE6DAC}"/>
              </a:ext>
            </a:extLst>
          </p:cNvPr>
          <p:cNvSpPr txBox="1"/>
          <p:nvPr/>
        </p:nvSpPr>
        <p:spPr>
          <a:xfrm>
            <a:off x="450108" y="4692230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）当销售单价为多少元时，公司每日能够获得最大利润？最大利润是多少？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2" name="yt_shape_11872"/>
          <p:cNvSpPr txBox="1"/>
          <p:nvPr/>
        </p:nvSpPr>
        <p:spPr>
          <a:xfrm>
            <a:off x="540000" y="3072095"/>
            <a:ext cx="727442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由题意可得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（元）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制造这种纪念花灯每日的最低制造成本需要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4FCDE6-EBF4-B5EE-B368-93991C01AFEB}"/>
              </a:ext>
            </a:extLst>
          </p:cNvPr>
          <p:cNvSpPr txBox="1"/>
          <p:nvPr/>
        </p:nvSpPr>
        <p:spPr>
          <a:xfrm>
            <a:off x="449989" y="3025289"/>
            <a:ext cx="639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 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F4A54F-5552-7BC7-C9F6-3C8F1D9D2904}"/>
              </a:ext>
            </a:extLst>
          </p:cNvPr>
          <p:cNvSpPr txBox="1"/>
          <p:nvPr/>
        </p:nvSpPr>
        <p:spPr>
          <a:xfrm>
            <a:off x="449989" y="3500777"/>
            <a:ext cx="2220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C9E9DE-2434-46AA-7CBA-AF5802501F24}"/>
              </a:ext>
            </a:extLst>
          </p:cNvPr>
          <p:cNvSpPr txBox="1"/>
          <p:nvPr/>
        </p:nvSpPr>
        <p:spPr>
          <a:xfrm>
            <a:off x="449989" y="3976265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由题意可得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6F2098-9DF1-81DA-29E2-7A0789EC8AE8}"/>
              </a:ext>
            </a:extLst>
          </p:cNvPr>
          <p:cNvSpPr txBox="1"/>
          <p:nvPr/>
        </p:nvSpPr>
        <p:spPr>
          <a:xfrm>
            <a:off x="449989" y="4451753"/>
            <a:ext cx="7384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（元）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A587E8-A14A-FB38-8966-84BF35E73E18}"/>
              </a:ext>
            </a:extLst>
          </p:cNvPr>
          <p:cNvSpPr txBox="1"/>
          <p:nvPr/>
        </p:nvSpPr>
        <p:spPr>
          <a:xfrm>
            <a:off x="449989" y="4927241"/>
            <a:ext cx="7114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制造这种纪念花灯每日的最低制造成本需要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868">
            <a:extLst>
              <a:ext uri="{FF2B5EF4-FFF2-40B4-BE49-F238E27FC236}">
                <a16:creationId xmlns:a16="http://schemas.microsoft.com/office/drawing/2014/main" id="{ECE9C48A-8785-5C4E-111C-D31D76249242}"/>
              </a:ext>
            </a:extLst>
          </p:cNvPr>
          <p:cNvSpPr txBox="1"/>
          <p:nvPr/>
        </p:nvSpPr>
        <p:spPr>
          <a:xfrm>
            <a:off x="540119" y="21390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）根据物价局规定，这种纪念品的销售单价不得高于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元，如果公司要获得每日不低于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元的利润，那么制造这种纪念花灯每日的最低制造成本需要多少元？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1220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40</cp:revision>
  <dcterms:created xsi:type="dcterms:W3CDTF">2023-05-05T05:33:04Z</dcterms:created>
  <dcterms:modified xsi:type="dcterms:W3CDTF">2023-10-19T14:46:00Z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